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72" r:id="rId1"/>
  </p:sldMasterIdLst>
  <p:notesMasterIdLst>
    <p:notesMasterId r:id="rId15"/>
  </p:notesMasterIdLst>
  <p:sldIdLst>
    <p:sldId id="295" r:id="rId2"/>
    <p:sldId id="259" r:id="rId3"/>
    <p:sldId id="262" r:id="rId4"/>
    <p:sldId id="263" r:id="rId5"/>
    <p:sldId id="264" r:id="rId6"/>
    <p:sldId id="294" r:id="rId7"/>
    <p:sldId id="293" r:id="rId8"/>
    <p:sldId id="265" r:id="rId9"/>
    <p:sldId id="267" r:id="rId10"/>
    <p:sldId id="273" r:id="rId11"/>
    <p:sldId id="282" r:id="rId12"/>
    <p:sldId id="289" r:id="rId13"/>
    <p:sldId id="29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C500E4-7707-4E6A-A70B-1CA5CFCD2803}" type="datetimeFigureOut">
              <a:rPr lang="en-US" smtClean="0"/>
              <a:t>8/12/2018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7C68CF-2DDD-4222-99BE-C2CEE38E0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703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0717C-1DF0-4C13-90A2-94D4E200726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A9A8C-4687-4C9A-89F4-C06077D9A5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A3121-C579-41D1-B0EF-8E6FFE5A0EF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A9A8C-4687-4C9A-89F4-C06077D9A5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0A7FB-F81D-4A5C-AF24-8CE0E99BEEE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A9A8C-4687-4C9A-89F4-C06077D9A5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04F69-F755-47CB-B858-71809149540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A9A8C-4687-4C9A-89F4-C06077D9A5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C2892-837D-4F87-A46D-E0EEDEE11F6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A9A8C-4687-4C9A-89F4-C06077D9A5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A880F-1B71-40A7-910A-F7FD73AB498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A9A8C-4687-4C9A-89F4-C06077D9A5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EAEDE-C75B-4F88-95BC-6B37BB446E1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A9A8C-4687-4C9A-89F4-C06077D9A5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1B41-8BA6-458E-8AE7-3F81CFF4090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A9A8C-4687-4C9A-89F4-C06077D9A5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FC7D1-2FE2-41D3-8DD2-004AD884A2D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99A9A8C-4687-4C9A-89F4-C06077D9A5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AF35-EE2F-40DA-A86A-B9BF53AEB06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A9A8C-4687-4C9A-89F4-C06077D9A5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6F6C7-C98C-41A0-9AC6-8C711F47F14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A9A8C-4687-4C9A-89F4-C06077D9A5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7C00CAC-6CE3-42CA-BF38-01FCF610D3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8/12/2018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99A9A8C-4687-4C9A-89F4-C06077D9A5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hf hd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533400" y="1981200"/>
            <a:ext cx="7924800" cy="1752600"/>
          </a:xfrm>
        </p:spPr>
        <p:txBody>
          <a:bodyPr>
            <a:noAutofit/>
          </a:bodyPr>
          <a:lstStyle/>
          <a:p>
            <a:pPr algn="ctr"/>
            <a:r>
              <a:rPr lang="fa-IR" sz="1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panose="00000400000000000000" pitchFamily="2" charset="-78"/>
              </a:rPr>
              <a:t>استرس</a:t>
            </a:r>
            <a:endParaRPr lang="fa-IR" sz="11500" dirty="0"/>
          </a:p>
        </p:txBody>
      </p:sp>
    </p:spTree>
    <p:extLst>
      <p:ext uri="{BB962C8B-B14F-4D97-AF65-F5344CB8AC3E}">
        <p14:creationId xmlns:p14="http://schemas.microsoft.com/office/powerpoint/2010/main" val="2524633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panose="00000400000000000000" pitchFamily="2" charset="-78"/>
              </a:rPr>
              <a:t>استرس</a:t>
            </a:r>
            <a:endParaRPr 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Mitra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4525963"/>
          </a:xfrm>
        </p:spPr>
        <p:txBody>
          <a:bodyPr>
            <a:normAutofit/>
          </a:bodyPr>
          <a:lstStyle/>
          <a:p>
            <a:pPr marL="0" indent="0" rtl="1">
              <a:buNone/>
            </a:pPr>
            <a:r>
              <a:rPr lang="fa-I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a-I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استرس، تنش و برانگیختگی بدنی و ذهنی  در واکنش به حوادث و تغییراتی است که سازگاری فرد را برهم می‌زند</a:t>
            </a:r>
            <a:r>
              <a:rPr lang="fa-I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marL="0" indent="0" rtl="1">
              <a:buNone/>
            </a:pPr>
            <a:r>
              <a:rPr lang="fa-I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برخی </a:t>
            </a:r>
            <a:r>
              <a:rPr lang="fa-IR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از این تغییرات کوچک و جزیی بوده و سازگاری چندانی را طلب نمی کند ولی برخی دیگر، تغییرات بزرگی را در زندگی بوجود آورده و مستلزم تلاش زیادی برای سازگاری مجدد است</a:t>
            </a:r>
            <a:r>
              <a:rPr lang="fa-I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rtl="1">
              <a:buNone/>
            </a:pPr>
            <a:r>
              <a:rPr lang="fa-I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a-IR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استرس فقط شامل تغییرات منفی </a:t>
            </a:r>
            <a:r>
              <a:rPr lang="fa-I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نمی‌شود </a:t>
            </a:r>
            <a:r>
              <a:rPr lang="fa-IR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بلکه تغییرات مثبت مانند ازدواج، ارتقاء شغلی نیز ممکن است ایجاد استرس کند که به آن استرس خوب </a:t>
            </a:r>
            <a:r>
              <a:rPr lang="fa-I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می‌گویند</a:t>
            </a:r>
            <a:r>
              <a:rPr lang="fa-IR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 .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rtl="1"/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99A9A8C-4687-4C9A-89F4-C06077D9A5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93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panose="00000400000000000000" pitchFamily="2" charset="-78"/>
              </a:rPr>
              <a:t>منابع و اثرات استرس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Mitra" panose="00000400000000000000" pitchFamily="2" charset="-78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002" y="1935163"/>
            <a:ext cx="4987996" cy="438943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99A9A8C-4687-4C9A-89F4-C06077D9A5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76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sz="5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panose="00000400000000000000" pitchFamily="2" charset="-78"/>
              </a:rPr>
              <a:t>منابع استرس</a:t>
            </a:r>
            <a:endParaRPr lang="en-US" sz="5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Mitra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79637"/>
            <a:ext cx="8229600" cy="4525963"/>
          </a:xfrm>
        </p:spPr>
        <p:txBody>
          <a:bodyPr>
            <a:normAutofit/>
          </a:bodyPr>
          <a:lstStyle/>
          <a:p>
            <a:pPr algn="ctr" rtl="1"/>
            <a:r>
              <a:rPr lang="fa-IR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حوادث اصلی زندگی</a:t>
            </a:r>
          </a:p>
          <a:p>
            <a:pPr algn="ctr" rtl="1"/>
            <a:r>
              <a:rPr lang="fa-IR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دردسرهای روزمره</a:t>
            </a:r>
          </a:p>
          <a:p>
            <a:pPr algn="ctr" rtl="1"/>
            <a:r>
              <a:rPr lang="fa-IR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شخصیت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99A9A8C-4687-4C9A-89F4-C06077D9A5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253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1"/>
            <a:r>
              <a:rPr lang="fa-IR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panose="00000400000000000000" pitchFamily="2" charset="-78"/>
              </a:rPr>
              <a:t/>
            </a:r>
            <a:br>
              <a:rPr lang="fa-IR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panose="00000400000000000000" pitchFamily="2" charset="-78"/>
              </a:rPr>
            </a:br>
            <a:r>
              <a:rPr lang="fa-IR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panose="00000400000000000000" pitchFamily="2" charset="-78"/>
              </a:rPr>
              <a:t>انواع </a:t>
            </a:r>
            <a:r>
              <a:rPr lang="fa-IR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panose="00000400000000000000" pitchFamily="2" charset="-78"/>
              </a:rPr>
              <a:t>عوامل استرس </a:t>
            </a:r>
            <a:r>
              <a:rPr lang="fa-IR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panose="00000400000000000000" pitchFamily="2" charset="-78"/>
              </a:rPr>
              <a:t>زا</a:t>
            </a:r>
            <a: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panose="00000400000000000000" pitchFamily="2" charset="-78"/>
              </a:rPr>
              <a:t/>
            </a:r>
            <a:br>
              <a:rPr lang="en-US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panose="00000400000000000000" pitchFamily="2" charset="-78"/>
              </a:rPr>
            </a:b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Mitra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27237"/>
            <a:ext cx="8839200" cy="4525963"/>
          </a:xfrm>
        </p:spPr>
        <p:txBody>
          <a:bodyPr/>
          <a:lstStyle/>
          <a:p>
            <a:pPr lvl="0" algn="r" rtl="1"/>
            <a:r>
              <a:rPr lang="fa-I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فیزیولوژیک</a:t>
            </a:r>
            <a:r>
              <a:rPr lang="fa-I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a-IR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 بیماری، تغییرات فیزیولوژیک همراه با بلوغ یا سالمندی)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rtl="1"/>
            <a:r>
              <a:rPr lang="fa-I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خانوادگی و اجتماعی </a:t>
            </a:r>
            <a:r>
              <a:rPr lang="fa-IR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 مرگ یک فرد مورد علاقه، بیکاری)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rtl="1"/>
            <a:r>
              <a:rPr lang="fa-IR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روان شناختی </a:t>
            </a:r>
            <a:r>
              <a:rPr lang="fa-I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 تهدید به عزت نفس، احساس گناه)</a:t>
            </a:r>
            <a:endParaRPr 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algn="r" rtl="1"/>
            <a:r>
              <a:rPr lang="fa-I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محیطی</a:t>
            </a:r>
            <a:r>
              <a:rPr lang="fa-I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( گرما، سرما، آلودگی هوا)</a:t>
            </a:r>
            <a:endParaRPr lang="en-US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r" rtl="1"/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99A9A8C-4687-4C9A-89F4-C06077D9A5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6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solidFill>
                  <a:srgbClr val="FF0000"/>
                </a:solidFill>
                <a:latin typeface="Arial" pitchFamily="34" charset="0"/>
                <a:cs typeface="B Nazanin" pitchFamily="2" charset="-78"/>
              </a:rPr>
              <a:t>علائم فیزیکی استرس بر بدن</a:t>
            </a:r>
            <a:endParaRPr lang="fa-IR" dirty="0">
              <a:solidFill>
                <a:srgbClr val="FF0000"/>
              </a:solidFill>
              <a:latin typeface="Arial" pitchFamily="34" charset="0"/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>
              <a:buFont typeface="Wingdings" pitchFamily="2" charset="2"/>
              <a:buChar char="Ø"/>
            </a:pPr>
            <a:r>
              <a:rPr lang="fa-IR" dirty="0">
                <a:latin typeface="Arial" pitchFamily="34" charset="0"/>
                <a:cs typeface="B Nazanin" pitchFamily="2" charset="-78"/>
              </a:rPr>
              <a:t>استرس می تواند منجر به ایجاد یا تشدید اختلالات جدی فیزیکی </a:t>
            </a:r>
            <a:r>
              <a:rPr lang="fa-IR" dirty="0" smtClean="0">
                <a:latin typeface="Arial" pitchFamily="34" charset="0"/>
                <a:cs typeface="B Nazanin" pitchFamily="2" charset="-78"/>
              </a:rPr>
              <a:t>شود</a:t>
            </a:r>
          </a:p>
          <a:p>
            <a:pPr algn="r" rtl="1">
              <a:buFont typeface="Wingdings" pitchFamily="2" charset="2"/>
              <a:buChar char="Ø"/>
            </a:pPr>
            <a:r>
              <a:rPr lang="fa-IR" dirty="0">
                <a:latin typeface="Arial" pitchFamily="34" charset="0"/>
                <a:cs typeface="B Nazanin" pitchFamily="2" charset="-78"/>
              </a:rPr>
              <a:t> باعث افزایش هورمون هایی مثل ادرنالین و کورتیزول می شود که بر روی سوخت وساز بدن، سیستم ایمنی  تاثیر می گذارد </a:t>
            </a:r>
            <a:endParaRPr lang="fa-IR" dirty="0" smtClean="0">
              <a:latin typeface="Arial" pitchFamily="34" charset="0"/>
              <a:cs typeface="B Nazanin" pitchFamily="2" charset="-78"/>
            </a:endParaRPr>
          </a:p>
          <a:p>
            <a:pPr algn="r" rtl="1">
              <a:buFont typeface="Wingdings" pitchFamily="2" charset="2"/>
              <a:buChar char="Ø"/>
            </a:pPr>
            <a:r>
              <a:rPr lang="fa-IR" dirty="0">
                <a:latin typeface="Arial" pitchFamily="34" charset="0"/>
                <a:cs typeface="B Nazanin" pitchFamily="2" charset="-78"/>
              </a:rPr>
              <a:t>افزایش ضربان قلب، فشار خون و تغییرات فیزیکی در کل اجزای داخلی بدن می گردد</a:t>
            </a:r>
            <a:endParaRPr lang="en-US" dirty="0" smtClean="0">
              <a:latin typeface="Arial" pitchFamily="34" charset="0"/>
              <a:cs typeface="B Nazanin" pitchFamily="2" charset="-78"/>
            </a:endParaRPr>
          </a:p>
          <a:p>
            <a:pPr algn="r" rtl="1"/>
            <a:endParaRPr lang="fa-IR" dirty="0">
              <a:latin typeface="Arial" pitchFamily="34" charset="0"/>
              <a:cs typeface="B Nazanin" pitchFamily="2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99A9A8C-4687-4C9A-89F4-C06077D9A5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09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dirty="0" smtClean="0">
                <a:latin typeface="Arial" pitchFamily="34" charset="0"/>
                <a:cs typeface="B Nazanin" pitchFamily="2" charset="-78"/>
              </a:rPr>
              <a:t>تغییرات رفتاری ناشی از استرس</a:t>
            </a:r>
            <a:endParaRPr lang="fa-IR" dirty="0">
              <a:latin typeface="Arial" pitchFamily="34" charset="0"/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>
              <a:buFont typeface="Wingdings" pitchFamily="2" charset="2"/>
              <a:buChar char="ü"/>
            </a:pPr>
            <a:r>
              <a:rPr lang="fa-IR" dirty="0" smtClean="0">
                <a:cs typeface="B Nazanin" pitchFamily="2" charset="-78"/>
              </a:rPr>
              <a:t>کج خلقی و بی قراری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dirty="0" smtClean="0">
                <a:cs typeface="B Nazanin" pitchFamily="2" charset="-78"/>
              </a:rPr>
              <a:t>نامنظمی الگوی غذا خوردن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dirty="0" smtClean="0">
                <a:cs typeface="B Nazanin" pitchFamily="2" charset="-78"/>
              </a:rPr>
              <a:t>رفتار خشن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dirty="0" smtClean="0">
                <a:cs typeface="B Nazanin" pitchFamily="2" charset="-78"/>
              </a:rPr>
              <a:t>افزایش مصرف سیگار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dirty="0" smtClean="0">
                <a:cs typeface="B Nazanin" pitchFamily="2" charset="-78"/>
              </a:rPr>
              <a:t>انزوا</a:t>
            </a:r>
          </a:p>
          <a:p>
            <a:pPr algn="r" rtl="1">
              <a:buFont typeface="Wingdings" pitchFamily="2" charset="2"/>
              <a:buChar char="ü"/>
            </a:pPr>
            <a:r>
              <a:rPr lang="fa-IR" dirty="0" smtClean="0">
                <a:cs typeface="B Nazanin" pitchFamily="2" charset="-78"/>
              </a:rPr>
              <a:t>رفتارهای وسواس گونه</a:t>
            </a:r>
            <a:endParaRPr lang="fa-IR" dirty="0">
              <a:cs typeface="B Nazanin" pitchFamily="2" charset="-7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99A9A8C-4687-4C9A-89F4-C06077D9A5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316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b="1" dirty="0" smtClean="0">
                <a:solidFill>
                  <a:srgbClr val="FF0000"/>
                </a:solidFill>
                <a:cs typeface="B Mitra" panose="00000400000000000000" pitchFamily="2" charset="-78"/>
              </a:rPr>
              <a:t>روش های کنترل استرس</a:t>
            </a:r>
            <a:endParaRPr lang="en-US" b="1" dirty="0">
              <a:solidFill>
                <a:srgbClr val="FF0000"/>
              </a:solidFill>
              <a:cs typeface="B Mitra" panose="00000400000000000000" pitchFamily="2" charset="-78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 rtl="1">
              <a:buFont typeface="Wingdings" pitchFamily="2" charset="2"/>
              <a:buChar char="Ø"/>
            </a:pPr>
            <a:r>
              <a:rPr lang="fa-IR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شناخت خود و اینکه چه عواملی باعث استرس شما می شود</a:t>
            </a:r>
          </a:p>
          <a:p>
            <a:pPr algn="r" rtl="1">
              <a:buFont typeface="Wingdings" pitchFamily="2" charset="2"/>
              <a:buChar char="Ø"/>
            </a:pPr>
            <a:r>
              <a:rPr lang="fa-IR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تمرین مواجهه با موقعیت های استرس زا انجام دهید</a:t>
            </a:r>
          </a:p>
          <a:p>
            <a:pPr algn="r" rtl="1">
              <a:buFont typeface="Wingdings" pitchFamily="2" charset="2"/>
              <a:buChar char="Ø"/>
            </a:pPr>
            <a:r>
              <a:rPr lang="fa-IR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سبک زندگی سالم داشته باشید (غذای سالم بخورید و برای استراحت وقت بگذارید)</a:t>
            </a:r>
          </a:p>
          <a:p>
            <a:pPr algn="r" rtl="1">
              <a:buFont typeface="Wingdings" pitchFamily="2" charset="2"/>
              <a:buChar char="Ø"/>
            </a:pPr>
            <a:r>
              <a:rPr lang="fa-IR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روش های تمدد اعصاب که برایتان مفیداست را بیابید مثل دعا، یوگا و تمرین تمرکز</a:t>
            </a:r>
          </a:p>
          <a:p>
            <a:pPr algn="r" rtl="1">
              <a:buFont typeface="Wingdings" pitchFamily="2" charset="2"/>
              <a:buChar char="Ø"/>
            </a:pPr>
            <a:r>
              <a:rPr lang="fa-IR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تغییرات را به عنوان جزئی از زندگی بپذیرید</a:t>
            </a:r>
          </a:p>
          <a:p>
            <a:pPr algn="r" rtl="1">
              <a:buFont typeface="Wingdings" pitchFamily="2" charset="2"/>
              <a:buChar char="Ø"/>
            </a:pPr>
            <a:r>
              <a:rPr lang="fa-IR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یاد بگیرید نه بگویید</a:t>
            </a:r>
          </a:p>
          <a:p>
            <a:pPr algn="r" rtl="1">
              <a:buFont typeface="Wingdings" pitchFamily="2" charset="2"/>
              <a:buChar char="Ø"/>
            </a:pPr>
            <a:r>
              <a:rPr lang="fa-IR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ورزش کنید</a:t>
            </a:r>
            <a:endParaRPr lang="en-US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99A9A8C-4687-4C9A-89F4-C06077D9A599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4981573"/>
            <a:ext cx="3038953" cy="187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24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fa-IR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روش های مدیریت استرس در سالمندی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51037"/>
            <a:ext cx="8763000" cy="4525963"/>
          </a:xfrm>
        </p:spPr>
        <p:txBody>
          <a:bodyPr>
            <a:normAutofit/>
          </a:bodyPr>
          <a:lstStyle/>
          <a:p>
            <a:pPr algn="r" rtl="1">
              <a:buFont typeface="Wingdings" pitchFamily="2" charset="2"/>
              <a:buChar char="Ø"/>
            </a:pPr>
            <a:r>
              <a:rPr lang="fa-I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خود را به کاری در خانه مشغول کنید(اشپزی کنید ،چیزی بدوزید)</a:t>
            </a:r>
          </a:p>
          <a:p>
            <a:pPr algn="r" rtl="1">
              <a:buFont typeface="Wingdings" pitchFamily="2" charset="2"/>
              <a:buChar char="Ø"/>
            </a:pPr>
            <a:r>
              <a:rPr lang="fa-I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به کاری که مورد علاقه تان است بپردازید </a:t>
            </a:r>
          </a:p>
          <a:p>
            <a:pPr algn="r" rtl="1">
              <a:buFont typeface="Wingdings" pitchFamily="2" charset="2"/>
              <a:buChar char="Ø"/>
            </a:pPr>
            <a:r>
              <a:rPr lang="fa-I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با یک دوست یا اقوام نزدیک صحبت کنید</a:t>
            </a:r>
          </a:p>
          <a:p>
            <a:pPr algn="r" rtl="1">
              <a:buFont typeface="Wingdings" pitchFamily="2" charset="2"/>
              <a:buChar char="Ø"/>
            </a:pPr>
            <a:r>
              <a:rPr lang="fa-I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از خانه خارج شوید  و قدم بزنید</a:t>
            </a:r>
          </a:p>
          <a:p>
            <a:pPr algn="r" rtl="1">
              <a:buFont typeface="Wingdings" pitchFamily="2" charset="2"/>
              <a:buChar char="Ø"/>
            </a:pPr>
            <a:r>
              <a:rPr lang="fa-I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به طور مرتب ورزش کنید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99A9A8C-4687-4C9A-89F4-C06077D9A59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93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fa-IR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Mitra" panose="00000400000000000000" pitchFamily="2" charset="-78"/>
              </a:rPr>
              <a:t>آرام سازی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Mitra" panose="00000400000000000000" pitchFamily="2" charset="-78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19200"/>
            <a:ext cx="8153400" cy="3962400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99A9A8C-4687-4C9A-89F4-C06077D9A59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19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sz="5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مدیریت تنش بدنی</a:t>
            </a:r>
            <a:endParaRPr lang="en-US" sz="5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2971800"/>
          </a:xfrm>
        </p:spPr>
        <p:txBody>
          <a:bodyPr>
            <a:normAutofit/>
          </a:bodyPr>
          <a:lstStyle/>
          <a:p>
            <a:pPr marL="0" indent="0" rtl="1">
              <a:buNone/>
            </a:pPr>
            <a:r>
              <a:rPr lang="fa-I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مهم‌ترین </a:t>
            </a:r>
            <a:r>
              <a:rPr lang="fa-IR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و موثرترین </a:t>
            </a:r>
            <a:r>
              <a:rPr lang="fa-I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تکنیک‌ها </a:t>
            </a:r>
            <a:r>
              <a:rPr lang="fa-IR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برای کاهش علائم فیزیولوژیک اضطراب استفاده از </a:t>
            </a:r>
            <a:r>
              <a:rPr lang="fa-I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تکنیک‌های </a:t>
            </a:r>
            <a:r>
              <a:rPr lang="fa-IR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آرمیدگی، تنفس عمیق، و تصویر </a:t>
            </a:r>
            <a:r>
              <a:rPr lang="fa-I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سازی‌های </a:t>
            </a:r>
            <a:r>
              <a:rPr lang="fa-IR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خوشایند </a:t>
            </a:r>
            <a:r>
              <a:rPr lang="fa-I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است. در </a:t>
            </a:r>
            <a:r>
              <a:rPr lang="fa-IR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واقع این </a:t>
            </a:r>
            <a:r>
              <a:rPr lang="fa-I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تکنیک‌ها</a:t>
            </a:r>
            <a:r>
              <a:rPr lang="fa-IR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، پاد زهر اضطراب بوده که علائم جسمی اضطراب مانند افزایش ضربان قلب، تعریق، لرزش </a:t>
            </a:r>
            <a:r>
              <a:rPr lang="fa-I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دست‌ها </a:t>
            </a:r>
            <a:r>
              <a:rPr lang="fa-IR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و تنش عضلانی را کاهش </a:t>
            </a:r>
            <a:r>
              <a:rPr lang="fa-IR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می‌دهد</a:t>
            </a:r>
            <a:r>
              <a:rPr lang="fa-IR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rtl="1"/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99A9A8C-4687-4C9A-89F4-C06077D9A59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30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8229600" cy="1143000"/>
          </a:xfrm>
        </p:spPr>
        <p:txBody>
          <a:bodyPr>
            <a:normAutofit/>
          </a:bodyPr>
          <a:lstStyle/>
          <a:p>
            <a:pPr algn="ctr" rtl="1"/>
            <a:r>
              <a:rPr lang="fa-IR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رویکرد مساله‌مدار به استرس</a:t>
            </a:r>
            <a:endParaRPr lang="en-US" sz="48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7305" y="1935163"/>
            <a:ext cx="4109390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99A9A8C-4687-4C9A-89F4-C06077D9A599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26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sz="5400" b="1" dirty="0" smtClean="0">
                <a:solidFill>
                  <a:schemeClr val="bg1"/>
                </a:solidFill>
                <a:cs typeface="B Mitra" panose="00000400000000000000" pitchFamily="2" charset="-78"/>
              </a:rPr>
              <a:t>مهارت حل مساله</a:t>
            </a:r>
            <a:endParaRPr lang="en-US" sz="5400" b="1" dirty="0">
              <a:solidFill>
                <a:schemeClr val="bg1"/>
              </a:solidFill>
              <a:cs typeface="B Mitra" panose="00000400000000000000" pitchFamily="2" charset="-78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rtl="1">
              <a:buNone/>
            </a:pPr>
            <a:r>
              <a:rPr lang="fa-IR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مهم‌ترین راهبرد </a:t>
            </a:r>
            <a:r>
              <a:rPr lang="fa-IR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مداخلات مساله مدار ، مهارت حل مساله است که به افراد کمک </a:t>
            </a:r>
            <a:r>
              <a:rPr lang="fa-IR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می‌کند </a:t>
            </a:r>
            <a:r>
              <a:rPr lang="fa-IR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تا مشکلی را که موجب استرس شده  حل کنند و به استرس خود خاتمه دهند. در واقع، حل مسئله مهارتی است که به افراد کمک می‌کند تا با تفکر منظم و منطقی، مشکلات و چالش‌های زندگی را به صورت مؤثر و سازنده‌ای حل کنند</a:t>
            </a:r>
            <a:endParaRPr lang="en-US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A99A9A8C-4687-4C9A-89F4-C06077D9A5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21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2154</TotalTime>
  <Words>479</Words>
  <Application>Microsoft Office PowerPoint</Application>
  <PresentationFormat>On-screen Show (4:3)</PresentationFormat>
  <Paragraphs>58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PowerPoint Presentation</vt:lpstr>
      <vt:lpstr>استرس</vt:lpstr>
      <vt:lpstr>منابع و اثرات استرس</vt:lpstr>
      <vt:lpstr>منابع استرس</vt:lpstr>
      <vt:lpstr> انواع عوامل استرس زا </vt:lpstr>
      <vt:lpstr>علائم فیزیکی استرس بر بدن</vt:lpstr>
      <vt:lpstr>تغییرات رفتاری ناشی از استرس</vt:lpstr>
      <vt:lpstr>روش های کنترل استرس</vt:lpstr>
      <vt:lpstr>روش های مدیریت استرس در سالمندی</vt:lpstr>
      <vt:lpstr>آرام سازی</vt:lpstr>
      <vt:lpstr>مدیریت تنش بدنی</vt:lpstr>
      <vt:lpstr>رویکرد مساله‌مدار به استرس</vt:lpstr>
      <vt:lpstr>مهارت حل مساله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راهنمای برنامه‌ی توانمندسازی فردی برنامه جامع مدیریت استرس</dc:title>
  <dc:creator>Abi</dc:creator>
  <cp:lastModifiedBy>ravan</cp:lastModifiedBy>
  <cp:revision>71</cp:revision>
  <dcterms:created xsi:type="dcterms:W3CDTF">2016-09-21T06:33:33Z</dcterms:created>
  <dcterms:modified xsi:type="dcterms:W3CDTF">2018-08-12T04:40:05Z</dcterms:modified>
</cp:coreProperties>
</file>