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8" r:id="rId10"/>
    <p:sldId id="269" r:id="rId11"/>
    <p:sldId id="267" r:id="rId12"/>
    <p:sldId id="270" r:id="rId13"/>
    <p:sldId id="271" r:id="rId14"/>
    <p:sldId id="272" r:id="rId15"/>
    <p:sldId id="273" r:id="rId16"/>
    <p:sldId id="284" r:id="rId17"/>
    <p:sldId id="282" r:id="rId18"/>
    <p:sldId id="280" r:id="rId19"/>
    <p:sldId id="281" r:id="rId20"/>
    <p:sldId id="311" r:id="rId21"/>
    <p:sldId id="275" r:id="rId22"/>
    <p:sldId id="276" r:id="rId23"/>
    <p:sldId id="274" r:id="rId24"/>
    <p:sldId id="312" r:id="rId25"/>
    <p:sldId id="288" r:id="rId26"/>
    <p:sldId id="289" r:id="rId27"/>
    <p:sldId id="290" r:id="rId28"/>
    <p:sldId id="313" r:id="rId29"/>
    <p:sldId id="291" r:id="rId30"/>
    <p:sldId id="304" r:id="rId31"/>
    <p:sldId id="305" r:id="rId32"/>
    <p:sldId id="296" r:id="rId33"/>
    <p:sldId id="294" r:id="rId34"/>
    <p:sldId id="295" r:id="rId35"/>
    <p:sldId id="293" r:id="rId36"/>
    <p:sldId id="297" r:id="rId37"/>
    <p:sldId id="298" r:id="rId38"/>
    <p:sldId id="301" r:id="rId39"/>
    <p:sldId id="302" r:id="rId40"/>
    <p:sldId id="303" r:id="rId41"/>
    <p:sldId id="307" r:id="rId42"/>
    <p:sldId id="308" r:id="rId43"/>
    <p:sldId id="309" r:id="rId44"/>
    <p:sldId id="306" r:id="rId45"/>
    <p:sldId id="27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36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4419C-E810-4BF5-8EC0-5FC565B8873F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2E7CD-97F4-4F63-8ECD-61733736B7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2086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1" eaLnBrk="1" hangingPunct="1">
              <a:spcBef>
                <a:spcPct val="0"/>
              </a:spcBef>
            </a:pPr>
            <a:r>
              <a:rPr lang="fa-IR" smtClean="0"/>
              <a:t>از صحیح بودن محل قرارگیری قدسنج بر روی سطح زمین مطمئن شوید.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کنترل کنید که کفش، جوراب</a:t>
            </a:r>
            <a:r>
              <a:rPr lang="en-US" b="1" smtClean="0"/>
              <a:t>‌</a:t>
            </a:r>
            <a:r>
              <a:rPr lang="fa-IR" smtClean="0"/>
              <a:t>ها و تزئینات موی سر کودک درآورده شده باشند.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با جلب همکاری مادر، بر روی زمین زانو بزنید تا قد شما هم</a:t>
            </a:r>
            <a:r>
              <a:rPr lang="en-US" b="1" smtClean="0"/>
              <a:t>‌</a:t>
            </a:r>
            <a:r>
              <a:rPr lang="fa-IR" smtClean="0"/>
              <a:t>تراز قد کودک شود.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به کودک کمک کنید صحیح بایستد و پشت سر، شانه</a:t>
            </a:r>
            <a:r>
              <a:rPr lang="en-US" b="1" smtClean="0"/>
              <a:t>‌</a:t>
            </a:r>
            <a:r>
              <a:rPr lang="fa-IR" smtClean="0"/>
              <a:t>ها، برآمدگی باسن، ماهیچه</a:t>
            </a:r>
            <a:r>
              <a:rPr lang="en-US" b="1" smtClean="0"/>
              <a:t>‌</a:t>
            </a:r>
            <a:r>
              <a:rPr lang="fa-IR" smtClean="0"/>
              <a:t>ی ساق پا و پاشنه</a:t>
            </a:r>
            <a:r>
              <a:rPr lang="en-US" b="1" smtClean="0"/>
              <a:t>‌</a:t>
            </a:r>
            <a:r>
              <a:rPr lang="fa-IR" smtClean="0"/>
              <a:t>ها به صفحه</a:t>
            </a:r>
            <a:r>
              <a:rPr lang="en-US" b="1" smtClean="0"/>
              <a:t>‌</a:t>
            </a:r>
            <a:r>
              <a:rPr lang="fa-IR" smtClean="0"/>
              <a:t>ی عمودی مماس باشند. ( مطابق شكل صفحه بعد)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ازدستيار بخواهید که زانوها و قوزک پای کودک را نگه‏دارد تا صاف بایستد و ساق پا و پاشنه</a:t>
            </a:r>
            <a:r>
              <a:rPr lang="en-US" b="1" smtClean="0"/>
              <a:t>‌</a:t>
            </a:r>
            <a:r>
              <a:rPr lang="fa-IR" smtClean="0"/>
              <a:t>هایش بر صفحه</a:t>
            </a:r>
            <a:r>
              <a:rPr lang="en-US" b="1" smtClean="0"/>
              <a:t>‌</a:t>
            </a:r>
            <a:r>
              <a:rPr lang="fa-IR" smtClean="0"/>
              <a:t>ی عمودی پشتی مماس باشد.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سر کودک را در موقعیت صحیح قرار دهید طوری که یک خط افقی از مجرای گوش به حاشیه</a:t>
            </a:r>
            <a:r>
              <a:rPr lang="en-US" b="1" smtClean="0"/>
              <a:t>‌</a:t>
            </a:r>
            <a:r>
              <a:rPr lang="fa-IR" smtClean="0"/>
              <a:t>ی پایینی گودی چشم، موازی صفحه</a:t>
            </a:r>
            <a:r>
              <a:rPr lang="en-US" b="1" smtClean="0"/>
              <a:t>‌</a:t>
            </a:r>
            <a:r>
              <a:rPr lang="fa-IR" smtClean="0"/>
              <a:t>ی اصلی باشد. در این حالت، سر کودک به طرف روبه</a:t>
            </a:r>
            <a:r>
              <a:rPr lang="en-US" b="1" smtClean="0"/>
              <a:t>‌</a:t>
            </a:r>
            <a:r>
              <a:rPr lang="fa-IR" smtClean="0"/>
              <a:t>رو است. برای نگه داشتن سر در این موقعیت، چانه</a:t>
            </a:r>
            <a:r>
              <a:rPr lang="en-US" b="1" smtClean="0"/>
              <a:t>‌</a:t>
            </a:r>
            <a:r>
              <a:rPr lang="fa-IR" smtClean="0"/>
              <a:t>ی کودک را با فضای میان انگشت شست و چهار انگشت دیگر خود به‏طور ثابت نگه‏دارید.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در‏صورت لزوم، کمی شکم کودک را به‏داخل فشار دهید تا قد کامل او را اندازه</a:t>
            </a:r>
            <a:r>
              <a:rPr lang="en-US" b="1" smtClean="0"/>
              <a:t>‌</a:t>
            </a:r>
            <a:r>
              <a:rPr lang="fa-IR" smtClean="0"/>
              <a:t>گیری کنید.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در‏صورتی که هنوز سر کودک در این موقعیت قرار دارد، از دست دیگرتان جهت حرکت صفحه</a:t>
            </a:r>
            <a:r>
              <a:rPr lang="en-US" b="1" smtClean="0"/>
              <a:t>‌</a:t>
            </a:r>
            <a:r>
              <a:rPr lang="fa-IR" smtClean="0"/>
              <a:t>ی متحرک فوقانی برای مماس کردن آن با سر کودک استفاده کنید. 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مسئول اندازه گير طول قد را بر حسب سانتی</a:t>
            </a:r>
            <a:r>
              <a:rPr lang="en-US" b="1" smtClean="0"/>
              <a:t>‌</a:t>
            </a:r>
            <a:r>
              <a:rPr lang="fa-IR" smtClean="0"/>
              <a:t>متر و با دقت 1/0 سانتی</a:t>
            </a:r>
            <a:r>
              <a:rPr lang="en-US" b="1" smtClean="0"/>
              <a:t>‌</a:t>
            </a:r>
            <a:r>
              <a:rPr lang="fa-IR" smtClean="0"/>
              <a:t>متر بر حسب آخرین خط مدرج اندازه</a:t>
            </a:r>
            <a:r>
              <a:rPr lang="en-US" b="1" smtClean="0"/>
              <a:t>‌</a:t>
            </a:r>
            <a:r>
              <a:rPr lang="fa-IR" smtClean="0"/>
              <a:t>گیری که قابل رؤیت می</a:t>
            </a:r>
            <a:r>
              <a:rPr lang="en-US" b="1" smtClean="0"/>
              <a:t>‌</a:t>
            </a:r>
            <a:r>
              <a:rPr lang="fa-IR" smtClean="0"/>
              <a:t>باشد، خوانده و  اعلام مي كند.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- دستیار این عدد را با صدای بلند تكرار و ثبت می كند.</a:t>
            </a:r>
            <a:endParaRPr lang="en-US" smtClean="0"/>
          </a:p>
          <a:p>
            <a:pPr rtl="1" eaLnBrk="1" hangingPunct="1">
              <a:spcBef>
                <a:spcPct val="0"/>
              </a:spcBef>
            </a:pPr>
            <a:r>
              <a:rPr lang="fa-IR" smtClean="0"/>
              <a:t>به خاطر داشته باشيد: اگر كودگي كه قدش را به صورت ايستاده اندازه مي گيريد، كم تر از 2 سال سن دارد، 7/0 سانتي متر به قد اندازه گيري شده اضافه و عدد حاصل را ثبت نماييد.</a:t>
            </a: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B8D38D-232E-4709-B504-BDDF8BA5155D}" type="slidenum">
              <a:rPr lang="fa-I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fa-I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1" eaLnBrk="1" hangingPunct="1">
              <a:spcBef>
                <a:spcPct val="0"/>
              </a:spcBef>
            </a:pPr>
            <a:r>
              <a:rPr lang="fa-IR" b="1" smtClean="0"/>
              <a:t>-</a:t>
            </a:r>
            <a:endParaRPr 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F871AB-68A6-4789-8AD3-C44F3C3E5AE5}" type="slidenum">
              <a:rPr lang="fa-I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fa-I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1153036-286E-4DC6-B6D1-57A025457FE1}" type="slidenum">
              <a:rPr lang="en-US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4A715F8-9C26-41D7-81E3-17D657ED1EFE}" type="slidenum">
              <a:rPr lang="en-US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a-I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ACBC3A9-4278-41CD-9030-4EBE2DD7F5DD}" type="slidenum">
              <a:rPr lang="en-US" smtClean="0"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856DA-7F0E-4A29-8087-C2315EB21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281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344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6477000" cy="4525963"/>
          </a:xfr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0" indent="0" algn="r" rtl="1" eaLnBrk="1" hangingPunct="1">
              <a:buNone/>
              <a:defRPr/>
            </a:pPr>
            <a:endParaRPr lang="fa-IR" sz="4000" b="1" dirty="0" smtClean="0"/>
          </a:p>
          <a:p>
            <a:pPr marL="0" indent="0" algn="r" rtl="1" eaLnBrk="1" hangingPunct="1">
              <a:buNone/>
              <a:defRPr/>
            </a:pPr>
            <a:r>
              <a:rPr lang="fa-IR" sz="4000" b="1" dirty="0" smtClean="0"/>
              <a:t>           </a:t>
            </a:r>
            <a:r>
              <a:rPr lang="fa-IR" sz="4800" b="1" dirty="0" smtClean="0"/>
              <a:t>غربالگری تغذیه ای </a:t>
            </a:r>
          </a:p>
          <a:p>
            <a:pPr marL="0" indent="0" algn="r" rtl="1" eaLnBrk="1" hangingPunct="1">
              <a:buNone/>
              <a:defRPr/>
            </a:pPr>
            <a:r>
              <a:rPr lang="fa-IR" sz="4800" b="1" dirty="0" smtClean="0"/>
              <a:t>       در سلامت کار کنان </a:t>
            </a:r>
          </a:p>
        </p:txBody>
      </p:sp>
    </p:spTree>
    <p:extLst>
      <p:ext uri="{BB962C8B-B14F-4D97-AF65-F5344CB8AC3E}">
        <p14:creationId xmlns:p14="http://schemas.microsoft.com/office/powerpoint/2010/main" xmlns="" val="425324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7848600" cy="6400800"/>
          </a:xfrm>
        </p:spPr>
        <p:txBody>
          <a:bodyPr rtlCol="0">
            <a:normAutofit fontScale="92500" lnSpcReduction="20000"/>
          </a:bodyPr>
          <a:lstStyle/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/>
              <a:t>ج</a:t>
            </a:r>
            <a:r>
              <a:rPr lang="fa-IR" b="1" dirty="0" smtClean="0"/>
              <a:t>امعه </a:t>
            </a:r>
            <a:r>
              <a:rPr lang="fa-IR" b="1" dirty="0"/>
              <a:t>سالم شامل افرادي است كه </a:t>
            </a:r>
            <a:r>
              <a:rPr lang="fa-IR" b="1" dirty="0">
                <a:solidFill>
                  <a:srgbClr val="FF0000"/>
                </a:solidFill>
              </a:rPr>
              <a:t>تغذيه كافي، مناسب و متعادل دارند و از نظر ديگر عوامل تأمين </a:t>
            </a:r>
            <a:r>
              <a:rPr lang="fa-IR" b="1" dirty="0" smtClean="0">
                <a:solidFill>
                  <a:srgbClr val="FF0000"/>
                </a:solidFill>
              </a:rPr>
              <a:t>و ارتقاء سلامت </a:t>
            </a:r>
            <a:r>
              <a:rPr lang="fa-IR" b="1" dirty="0">
                <a:solidFill>
                  <a:srgbClr val="FF0000"/>
                </a:solidFill>
              </a:rPr>
              <a:t>نيز از وضع مناسبي برخوردارند</a:t>
            </a:r>
            <a:r>
              <a:rPr lang="fa-IR" b="1" dirty="0" smtClean="0">
                <a:solidFill>
                  <a:srgbClr val="FF0000"/>
                </a:solidFill>
              </a:rPr>
              <a:t>.</a:t>
            </a: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 </a:t>
            </a:r>
            <a:r>
              <a:rPr lang="fa-IR" b="1" dirty="0"/>
              <a:t>هر فردي كه شرايط لازم جهت تعادل غذايي و سلامت را نداشته باشد، </a:t>
            </a:r>
            <a:r>
              <a:rPr lang="fa-IR" b="1" dirty="0" smtClean="0">
                <a:solidFill>
                  <a:srgbClr val="FF0000"/>
                </a:solidFill>
              </a:rPr>
              <a:t>درمعرض </a:t>
            </a:r>
            <a:r>
              <a:rPr lang="fa-IR" b="1" dirty="0">
                <a:solidFill>
                  <a:srgbClr val="FF0000"/>
                </a:solidFill>
              </a:rPr>
              <a:t>خطر سوء تغذيه </a:t>
            </a:r>
            <a:r>
              <a:rPr lang="fa-IR" b="1" dirty="0" smtClean="0">
                <a:solidFill>
                  <a:srgbClr val="FF0000"/>
                </a:solidFill>
              </a:rPr>
              <a:t>قرارميگيرد</a:t>
            </a:r>
          </a:p>
          <a:p>
            <a:pPr algn="r" rtl="1" eaLnBrk="1" fontAlgn="auto" hangingPunct="1">
              <a:spcAft>
                <a:spcPts val="0"/>
              </a:spcAft>
              <a:defRPr/>
            </a:pPr>
            <a:endParaRPr lang="fa-IR" b="1" dirty="0" smtClean="0">
              <a:solidFill>
                <a:srgbClr val="FF0000"/>
              </a:solidFill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که موجب </a:t>
            </a:r>
            <a:r>
              <a:rPr lang="fa-IR" b="1" dirty="0"/>
              <a:t>بروز علائم جسمي و رواني- </a:t>
            </a:r>
            <a:r>
              <a:rPr lang="fa-IR" b="1" dirty="0" smtClean="0"/>
              <a:t>روحی  نامناسب می شود </a:t>
            </a: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 </a:t>
            </a:r>
            <a:r>
              <a:rPr lang="fa-IR" b="1" dirty="0"/>
              <a:t>افزايش شيوع سوء تغذيه به ويژه در كودكان و نوجوانان، منجر به عوارضي از قبيل </a:t>
            </a:r>
            <a:r>
              <a:rPr lang="fa-IR" b="1" dirty="0">
                <a:solidFill>
                  <a:srgbClr val="FF0000"/>
                </a:solidFill>
              </a:rPr>
              <a:t>كاهش رشد </a:t>
            </a:r>
            <a:r>
              <a:rPr lang="fa-IR" b="1" dirty="0" smtClean="0">
                <a:solidFill>
                  <a:srgbClr val="FF0000"/>
                </a:solidFill>
              </a:rPr>
              <a:t>اجتماعي-اقتصادي</a:t>
            </a:r>
            <a:r>
              <a:rPr lang="fa-IR" b="1" dirty="0">
                <a:solidFill>
                  <a:srgbClr val="FF0000"/>
                </a:solidFill>
              </a:rPr>
              <a:t>، افزايش هزينه درمان و مراقبت از افراد بيمار </a:t>
            </a:r>
            <a:r>
              <a:rPr lang="fa-IR" b="1" dirty="0" smtClean="0">
                <a:solidFill>
                  <a:srgbClr val="FF0000"/>
                </a:solidFill>
              </a:rPr>
              <a:t>و </a:t>
            </a:r>
            <a:r>
              <a:rPr lang="fa-IR" b="1" dirty="0">
                <a:solidFill>
                  <a:srgbClr val="FF0000"/>
                </a:solidFill>
              </a:rPr>
              <a:t>در نها </a:t>
            </a:r>
            <a:r>
              <a:rPr lang="fa-IR" b="1" dirty="0" smtClean="0">
                <a:solidFill>
                  <a:srgbClr val="FF0000"/>
                </a:solidFill>
              </a:rPr>
              <a:t>یت </a:t>
            </a:r>
            <a:r>
              <a:rPr lang="fa-IR" b="1" dirty="0">
                <a:solidFill>
                  <a:srgbClr val="FF0000"/>
                </a:solidFill>
              </a:rPr>
              <a:t>كاهش </a:t>
            </a:r>
            <a:r>
              <a:rPr lang="fa-IR" b="1" dirty="0" smtClean="0">
                <a:solidFill>
                  <a:srgbClr val="FF0000"/>
                </a:solidFill>
              </a:rPr>
              <a:t>بهره وري </a:t>
            </a:r>
            <a:r>
              <a:rPr lang="fa-IR" b="1" dirty="0">
                <a:solidFill>
                  <a:srgbClr val="FF0000"/>
                </a:solidFill>
              </a:rPr>
              <a:t>انساني خواهد شد. </a:t>
            </a:r>
            <a:endParaRPr lang="fa-IR" b="1" dirty="0" smtClean="0">
              <a:solidFill>
                <a:srgbClr val="FF0000"/>
              </a:solidFill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درهم </a:t>
            </a:r>
            <a:r>
              <a:rPr lang="fa-IR" b="1" dirty="0"/>
              <a:t>شكستن چرخه معيوب فقر بدون مبارزه با سوء تغذيه امكان پذير نيست 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0350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162800" cy="6858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fa-IR" sz="2000" b="1" dirty="0" smtClean="0"/>
              <a:t>با كاهش و يا افزايش دريافت مواد مغذي، 4دوره از اتفاقات ، بدن را متأثر ميكند </a:t>
            </a:r>
            <a:br>
              <a:rPr lang="fa-IR" sz="2000" b="1" dirty="0" smtClean="0"/>
            </a:br>
            <a:endParaRPr lang="en-US" sz="2000" b="1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7924800" cy="5976938"/>
          </a:xfrm>
        </p:spPr>
        <p:txBody>
          <a:bodyPr>
            <a:normAutofit lnSpcReduction="10000"/>
          </a:bodyPr>
          <a:lstStyle/>
          <a:p>
            <a:pPr marL="0" indent="0" algn="r" rtl="1" eaLnBrk="1" hangingPunct="1">
              <a:buFont typeface="Arial" pitchFamily="34" charset="0"/>
              <a:buNone/>
            </a:pPr>
            <a:r>
              <a:rPr lang="fa-IR" sz="2400" b="1" dirty="0" smtClean="0"/>
              <a:t>1-در ابتداي كاهش دريافت هر ماده مغذي، </a:t>
            </a:r>
            <a:r>
              <a:rPr lang="fa-IR" sz="2400" b="1" dirty="0" smtClean="0">
                <a:solidFill>
                  <a:srgbClr val="FF0000"/>
                </a:solidFill>
              </a:rPr>
              <a:t>بدن با استفاده از ذخاير موجود آن ماده مغذي در بدن،</a:t>
            </a:r>
            <a:r>
              <a:rPr lang="fa-IR" sz="2400" b="1" dirty="0" smtClean="0"/>
              <a:t> سعي ميكند از </a:t>
            </a:r>
            <a:r>
              <a:rPr lang="fa-IR" sz="2400" b="1" dirty="0" smtClean="0">
                <a:solidFill>
                  <a:srgbClr val="FF0000"/>
                </a:solidFill>
              </a:rPr>
              <a:t>شرايط موقتي كمبود دريافت </a:t>
            </a:r>
            <a:r>
              <a:rPr lang="fa-IR" sz="2400" b="1" dirty="0" smtClean="0"/>
              <a:t>گذر كند. </a:t>
            </a:r>
          </a:p>
          <a:p>
            <a:pPr marL="0" indent="0" algn="r" rtl="1" eaLnBrk="1" hangingPunct="1">
              <a:buFont typeface="Arial" pitchFamily="34" charset="0"/>
              <a:buNone/>
            </a:pPr>
            <a:r>
              <a:rPr lang="fa-IR" sz="2400" b="1" dirty="0" smtClean="0"/>
              <a:t>ذخاير مواد مغذي ميتواند </a:t>
            </a:r>
            <a:r>
              <a:rPr lang="fa-IR" sz="2400" b="1" dirty="0" smtClean="0">
                <a:solidFill>
                  <a:srgbClr val="00B050"/>
                </a:solidFill>
              </a:rPr>
              <a:t>از چند روز تا چند سال بسته به نوع ماده مغذي نياز بدن را تأمين كند.</a:t>
            </a:r>
          </a:p>
          <a:p>
            <a:pPr marL="0" indent="0" algn="r" rtl="1" eaLnBrk="1" hangingPunct="1">
              <a:buFont typeface="Arial" pitchFamily="34" charset="0"/>
              <a:buNone/>
            </a:pPr>
            <a:r>
              <a:rPr lang="fa-IR" sz="2400" b="1" dirty="0" smtClean="0"/>
              <a:t>2-چنانچه ذخاير كاهش يابد و هنوز ماده مغذي مورد نظر به حد كفايت به بدن نرسيده باشد، آنگاه بدن سعي ميكند </a:t>
            </a:r>
            <a:r>
              <a:rPr lang="fa-IR" sz="2400" b="1" dirty="0" smtClean="0">
                <a:solidFill>
                  <a:srgbClr val="FF0000"/>
                </a:solidFill>
              </a:rPr>
              <a:t>با افزايش جذب ماده مغذي و كاهش مصرف يا كاهش دفع آن </a:t>
            </a:r>
            <a:r>
              <a:rPr lang="fa-IR" sz="2400" b="1" dirty="0" smtClean="0"/>
              <a:t>و با ايجاد </a:t>
            </a:r>
            <a:r>
              <a:rPr lang="fa-IR" sz="2400" b="1" u="sng" dirty="0" smtClean="0"/>
              <a:t>تطابق نسبي،</a:t>
            </a:r>
            <a:r>
              <a:rPr lang="fa-IR" sz="2400" b="1" dirty="0" smtClean="0"/>
              <a:t> با مشكل حتي </a:t>
            </a:r>
            <a:r>
              <a:rPr lang="fa-IR" sz="2400" b="1" dirty="0" smtClean="0">
                <a:solidFill>
                  <a:srgbClr val="FF0000"/>
                </a:solidFill>
              </a:rPr>
              <a:t>به طور موقت </a:t>
            </a:r>
            <a:r>
              <a:rPr lang="fa-IR" sz="2400" b="1" dirty="0" smtClean="0"/>
              <a:t>مقابله كند.</a:t>
            </a:r>
          </a:p>
          <a:p>
            <a:pPr marL="0" indent="0" algn="r" rtl="1" eaLnBrk="1" hangingPunct="1">
              <a:buFont typeface="Arial" pitchFamily="34" charset="0"/>
              <a:buNone/>
            </a:pPr>
            <a:r>
              <a:rPr lang="fa-IR" sz="2400" b="1" dirty="0" smtClean="0"/>
              <a:t>3-با ادامه يافتن شرايط كمبود، </a:t>
            </a:r>
            <a:r>
              <a:rPr lang="fa-IR" sz="2400" b="1" dirty="0" smtClean="0">
                <a:solidFill>
                  <a:srgbClr val="FF0000"/>
                </a:solidFill>
              </a:rPr>
              <a:t>تغييراتي شيميايي در تركيبات بدن رخ ميدهد </a:t>
            </a:r>
            <a:r>
              <a:rPr lang="fa-IR" sz="2400" b="1" dirty="0" smtClean="0"/>
              <a:t>كه با انجام برخي آزمايشات ميتوان آنها را مشخص نمود.</a:t>
            </a:r>
          </a:p>
          <a:p>
            <a:pPr marL="0" indent="0" algn="r" rtl="1" eaLnBrk="1" hangingPunct="1">
              <a:buFont typeface="Arial" pitchFamily="34" charset="0"/>
              <a:buNone/>
            </a:pPr>
            <a:r>
              <a:rPr lang="fa-IR" sz="2400" b="1" dirty="0" smtClean="0"/>
              <a:t>4-چنانچه باز هم دريافت ناكافي ادامه يابد، </a:t>
            </a:r>
            <a:r>
              <a:rPr lang="fa-IR" sz="2400" b="1" dirty="0" smtClean="0">
                <a:solidFill>
                  <a:srgbClr val="0070C0"/>
                </a:solidFill>
              </a:rPr>
              <a:t>علائم ظاهري كمبود به وجود خواهد آمد. در دوره طولاني كمبود، علائم ظاهري ممكن است به كاهش رشد و نمو كودكان و تغيير در شكل و حالت اندامها نيز منجر شوند. </a:t>
            </a:r>
            <a:r>
              <a:rPr lang="fa-IR" sz="2400" b="1" dirty="0" smtClean="0">
                <a:solidFill>
                  <a:srgbClr val="FF0000"/>
                </a:solidFill>
              </a:rPr>
              <a:t>كوتاهي قد و همچنين سوء تغذيه پروتئين– انرژي (</a:t>
            </a:r>
            <a:r>
              <a:rPr lang="en-US" sz="2400" b="1" dirty="0" smtClean="0">
                <a:solidFill>
                  <a:srgbClr val="FF0000"/>
                </a:solidFill>
              </a:rPr>
              <a:t>PEM</a:t>
            </a:r>
            <a:r>
              <a:rPr lang="fa-IR" sz="2400" b="1" dirty="0" smtClean="0">
                <a:solidFill>
                  <a:srgbClr val="FF0000"/>
                </a:solidFill>
              </a:rPr>
              <a:t>) معمولاً حالت چهارم يعني تغييرات ظاهري </a:t>
            </a:r>
            <a:r>
              <a:rPr lang="fa-IR" sz="2400" b="1" u="sng" dirty="0" smtClean="0">
                <a:solidFill>
                  <a:srgbClr val="7030A0"/>
                </a:solidFill>
              </a:rPr>
              <a:t>بدن را به نمايش ميگذارند </a:t>
            </a:r>
            <a:r>
              <a:rPr lang="fa-IR" sz="2400" b="1" dirty="0" smtClean="0"/>
              <a:t/>
            </a:r>
            <a:br>
              <a:rPr lang="fa-IR" sz="2400" b="1" dirty="0" smtClean="0"/>
            </a:b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3442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7620000" cy="5745163"/>
          </a:xfrm>
        </p:spPr>
        <p:txBody>
          <a:bodyPr/>
          <a:lstStyle/>
          <a:p>
            <a:pPr algn="r" rtl="1" eaLnBrk="1" hangingPunct="1"/>
            <a:r>
              <a:rPr lang="fa-IR" b="1" dirty="0" smtClean="0"/>
              <a:t>از طرف ديگر، </a:t>
            </a:r>
            <a:r>
              <a:rPr lang="fa-IR" b="1" dirty="0" smtClean="0">
                <a:solidFill>
                  <a:srgbClr val="FF0000"/>
                </a:solidFill>
              </a:rPr>
              <a:t>با دريافت بيش از نياز غذا </a:t>
            </a:r>
            <a:r>
              <a:rPr lang="fa-IR" b="1" dirty="0" smtClean="0"/>
              <a:t>نيز عوارضي در بدن رخ ميدهد كه مهمترين آن </a:t>
            </a:r>
            <a:r>
              <a:rPr lang="fa-IR" b="1" dirty="0" smtClean="0">
                <a:solidFill>
                  <a:srgbClr val="FF0000"/>
                </a:solidFill>
              </a:rPr>
              <a:t>ازدياد چربي بدن،چاقي</a:t>
            </a:r>
            <a:r>
              <a:rPr lang="fa-IR" b="1" dirty="0" smtClean="0"/>
              <a:t> و ساير عوارض مرتبط با آن است كه مسلماً علاوه بر تغييراتي كه در تركيب بدن بوجود ميآورد، </a:t>
            </a:r>
            <a:r>
              <a:rPr lang="fa-IR" b="1" dirty="0" smtClean="0">
                <a:solidFill>
                  <a:srgbClr val="FF0000"/>
                </a:solidFill>
              </a:rPr>
              <a:t>در شكل ظاهري فرد نيز تأثير واضحي به جاي ميگذارد.</a:t>
            </a:r>
          </a:p>
          <a:p>
            <a:pPr algn="r" rtl="1" eaLnBrk="1" hangingPunct="1"/>
            <a:endParaRPr lang="fa-IR" b="1" dirty="0" smtClean="0"/>
          </a:p>
          <a:p>
            <a:pPr algn="r" rtl="1" eaLnBrk="1" hangingPunct="1"/>
            <a:r>
              <a:rPr lang="fa-IR" b="1" dirty="0" smtClean="0"/>
              <a:t> بنابراین ، بررسي وضعيت تغذيه فرد و جامعه، از ابزار مهم </a:t>
            </a:r>
            <a:r>
              <a:rPr lang="fa-IR" sz="4000" b="1" dirty="0" smtClean="0">
                <a:solidFill>
                  <a:srgbClr val="FF0000"/>
                </a:solidFill>
              </a:rPr>
              <a:t>تعيين مشكلات تغذيه اي</a:t>
            </a:r>
            <a:r>
              <a:rPr lang="fa-IR" b="1" dirty="0" smtClean="0"/>
              <a:t> است. </a:t>
            </a:r>
            <a:br>
              <a:rPr lang="fa-IR" b="1" dirty="0" smtClean="0"/>
            </a:b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99919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fa-IR" sz="3600" b="1" dirty="0" smtClean="0"/>
              <a:t/>
            </a:r>
            <a:br>
              <a:rPr lang="fa-IR" sz="3600" b="1" dirty="0" smtClean="0"/>
            </a:br>
            <a:r>
              <a:rPr lang="fa-IR" sz="3600" b="1" dirty="0" smtClean="0"/>
              <a:t>دلایل انجام بررسی های تغذیه ای بر اساس شاخص های تن سنجی عبارتند از:</a:t>
            </a:r>
            <a:br>
              <a:rPr lang="fa-IR" sz="3600" b="1" dirty="0" smtClean="0"/>
            </a:br>
            <a:endParaRPr lang="en-US" sz="3600" b="1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382000" cy="5029200"/>
          </a:xfrm>
        </p:spPr>
        <p:txBody>
          <a:bodyPr>
            <a:normAutofit fontScale="85000" lnSpcReduction="10000"/>
          </a:bodyPr>
          <a:lstStyle/>
          <a:p>
            <a:pPr marL="0" indent="0" algn="r" rtl="1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fa-IR" b="1" dirty="0" smtClean="0"/>
              <a:t>-</a:t>
            </a:r>
            <a:r>
              <a:rPr lang="fa-IR" b="1" dirty="0" smtClean="0">
                <a:solidFill>
                  <a:srgbClr val="FF0000"/>
                </a:solidFill>
              </a:rPr>
              <a:t>ایجادیک بانک اطلاعات پایه ازوضعیت تغذیه ای یک جامعه</a:t>
            </a:r>
          </a:p>
          <a:p>
            <a:pPr algn="r" rtl="1" eaLnBrk="1" hangingPunct="1">
              <a:lnSpc>
                <a:spcPct val="150000"/>
              </a:lnSpc>
              <a:buFontTx/>
              <a:buChar char="-"/>
            </a:pPr>
            <a:r>
              <a:rPr lang="fa-IR" b="1" dirty="0" smtClean="0">
                <a:solidFill>
                  <a:schemeClr val="accent1"/>
                </a:solidFill>
              </a:rPr>
              <a:t>تعیین وضعیت وشرایط تغذیه ای درشرایط  اضطراری.</a:t>
            </a:r>
          </a:p>
          <a:p>
            <a:pPr algn="r" rtl="1" eaLnBrk="1" hangingPunct="1">
              <a:lnSpc>
                <a:spcPct val="150000"/>
              </a:lnSpc>
              <a:buFontTx/>
              <a:buChar char="-"/>
            </a:pPr>
            <a:r>
              <a:rPr lang="fa-IR" b="1" dirty="0" smtClean="0">
                <a:solidFill>
                  <a:srgbClr val="7030A0"/>
                </a:solidFill>
              </a:rPr>
              <a:t>- تعیین تغییراتی که در طول زمان در وضعیت تغذیه افراد یک جامعه در حال وقوع هستند.</a:t>
            </a:r>
          </a:p>
          <a:p>
            <a:pPr algn="r" rtl="1" eaLnBrk="1" hangingPunct="1">
              <a:lnSpc>
                <a:spcPct val="150000"/>
              </a:lnSpc>
              <a:buFontTx/>
              <a:buChar char="-"/>
            </a:pPr>
            <a:r>
              <a:rPr lang="fa-IR" b="1" dirty="0" smtClean="0"/>
              <a:t>- پایش و ارزشیابی </a:t>
            </a:r>
            <a:r>
              <a:rPr lang="fa-IR" b="1" dirty="0" smtClean="0">
                <a:solidFill>
                  <a:srgbClr val="FF0000"/>
                </a:solidFill>
              </a:rPr>
              <a:t>مداخلات و برنامه های تغذیه ای </a:t>
            </a:r>
            <a:r>
              <a:rPr lang="fa-IR" b="1" dirty="0" smtClean="0"/>
              <a:t>(و حتی غیرتغذیه ای) </a:t>
            </a:r>
            <a:r>
              <a:rPr lang="fa-IR" b="1" dirty="0" smtClean="0">
                <a:solidFill>
                  <a:srgbClr val="FF0000"/>
                </a:solidFill>
              </a:rPr>
              <a:t>انجام شده در جامعه</a:t>
            </a:r>
          </a:p>
          <a:p>
            <a:pPr algn="r" rtl="1" eaLnBrk="1" hangingPunct="1">
              <a:lnSpc>
                <a:spcPct val="150000"/>
              </a:lnSpc>
              <a:buFontTx/>
              <a:buChar char="-"/>
            </a:pPr>
            <a:r>
              <a:rPr lang="fa-IR" b="1" dirty="0" smtClean="0"/>
              <a:t>- </a:t>
            </a:r>
            <a:r>
              <a:rPr lang="fa-IR" b="1" dirty="0" smtClean="0">
                <a:solidFill>
                  <a:srgbClr val="FF0000"/>
                </a:solidFill>
              </a:rPr>
              <a:t>تعیین اولویت وشناسائی مناطق نیازمند جهت انجام مداخلات </a:t>
            </a:r>
            <a:br>
              <a:rPr lang="fa-IR" b="1" dirty="0" smtClean="0">
                <a:solidFill>
                  <a:srgbClr val="FF0000"/>
                </a:solidFill>
              </a:rPr>
            </a:b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9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10400" cy="1325562"/>
          </a:xfrm>
          <a:solidFill>
            <a:srgbClr val="FFC000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روشهاي بررسي </a:t>
            </a:r>
            <a:r>
              <a:rPr lang="fa-IR" b="1" dirty="0"/>
              <a:t>وضع تغذيه يك </a:t>
            </a:r>
            <a:r>
              <a:rPr lang="fa-IR" b="1" dirty="0" smtClean="0"/>
              <a:t>فرد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5105400"/>
          </a:xfrm>
        </p:spPr>
        <p:txBody>
          <a:bodyPr rtlCol="0">
            <a:normAutofit fontScale="92500" lnSpcReduction="10000"/>
          </a:bodyPr>
          <a:lstStyle/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/>
              <a:t>ارزيابي هاي </a:t>
            </a:r>
            <a:r>
              <a:rPr lang="fa-IR" b="1" dirty="0"/>
              <a:t>اجتماعي- اقتصادي </a:t>
            </a:r>
            <a:r>
              <a:rPr lang="fa-IR" b="1" dirty="0" smtClean="0"/>
              <a:t>(</a:t>
            </a:r>
            <a:r>
              <a:rPr lang="fa-IR" sz="2600" b="1" dirty="0" smtClean="0"/>
              <a:t>ساختار </a:t>
            </a:r>
            <a:r>
              <a:rPr lang="fa-IR" sz="2600" b="1" dirty="0"/>
              <a:t>خانواده، نگرش به غذا و وزن، وضعيت درآمد و مسكن، </a:t>
            </a:r>
            <a:r>
              <a:rPr lang="fa-IR" sz="2600" b="1" dirty="0" smtClean="0"/>
              <a:t>محـيط اجتماعي</a:t>
            </a:r>
            <a:r>
              <a:rPr lang="fa-IR" sz="2600" b="1" dirty="0"/>
              <a:t>، سطح تحصيلات، وضعيت اشتغال و نوع شغل، الگوي فعاليت، تعداد افراد </a:t>
            </a:r>
            <a:r>
              <a:rPr lang="fa-IR" sz="2600" b="1" dirty="0" smtClean="0"/>
              <a:t>خانوار)</a:t>
            </a:r>
            <a:endParaRPr lang="fa-IR" b="1" dirty="0" smtClean="0"/>
          </a:p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>
                <a:solidFill>
                  <a:srgbClr val="FF0000"/>
                </a:solidFill>
              </a:rPr>
              <a:t>بررسيهاي تن سنجي </a:t>
            </a:r>
          </a:p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/>
              <a:t>ارزيابي </a:t>
            </a:r>
            <a:r>
              <a:rPr lang="fa-IR" b="1" dirty="0"/>
              <a:t>مصرف غذا </a:t>
            </a:r>
            <a:endParaRPr lang="fa-IR" b="1" dirty="0" smtClean="0"/>
          </a:p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/>
              <a:t>معاينات </a:t>
            </a:r>
            <a:r>
              <a:rPr lang="fa-IR" b="1" dirty="0"/>
              <a:t>باليني </a:t>
            </a:r>
            <a:endParaRPr lang="fa-IR" b="1" dirty="0" smtClean="0"/>
          </a:p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/>
              <a:t>ارزيابي </a:t>
            </a:r>
            <a:r>
              <a:rPr lang="fa-IR" b="1" dirty="0"/>
              <a:t>بيوشيميايي</a:t>
            </a:r>
            <a:r>
              <a:rPr lang="fa-IR" dirty="0"/>
              <a:t> </a:t>
            </a:r>
            <a:endParaRPr lang="fa-IR" dirty="0" smtClean="0"/>
          </a:p>
          <a:p>
            <a:pPr algn="r" rtl="1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fa-IR" b="1" dirty="0" smtClean="0"/>
              <a:t>تاریخچه پزشکی </a:t>
            </a:r>
            <a:r>
              <a:rPr lang="fa-IR" b="1" dirty="0"/>
              <a:t/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862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229600" cy="6629400"/>
          </a:xfrm>
        </p:spPr>
        <p:txBody>
          <a:bodyPr/>
          <a:lstStyle/>
          <a:p>
            <a:pPr algn="r" rtl="1" eaLnBrk="1" hangingPunct="1"/>
            <a:r>
              <a:rPr lang="fa-IR" sz="3600" b="1" dirty="0" smtClean="0">
                <a:solidFill>
                  <a:srgbClr val="FF0000"/>
                </a:solidFill>
              </a:rPr>
              <a:t>با اندازه گيري وزن، قد، </a:t>
            </a:r>
            <a:r>
              <a:rPr lang="fa-IR" sz="3600" b="1" dirty="0" smtClean="0"/>
              <a:t>و قسمتهاي مختلف بدن از قبيل دور بازو، دور شكم و دورباسن و </a:t>
            </a:r>
            <a:r>
              <a:rPr lang="fa-IR" sz="3600" b="1" dirty="0" smtClean="0">
                <a:solidFill>
                  <a:srgbClr val="FF0000"/>
                </a:solidFill>
              </a:rPr>
              <a:t>مقايسه اعداد با مقادير مورد انتظار، مي توان وضعيت تغذيه افراد را برآورد نمود.</a:t>
            </a:r>
          </a:p>
          <a:p>
            <a:pPr algn="r" rtl="1" eaLnBrk="1" hangingPunct="1">
              <a:buFont typeface="Arial" pitchFamily="34" charset="0"/>
              <a:buNone/>
            </a:pPr>
            <a:r>
              <a:rPr lang="fa-IR" dirty="0" smtClean="0"/>
              <a:t> </a:t>
            </a:r>
            <a:r>
              <a:rPr lang="fa-IR" sz="2800" b="1" dirty="0" smtClean="0"/>
              <a:t>استفاده از روش هاي تن سنجي به تنهايي براي تعيين وضعيت تغذيه اي افراد كافي نيست. به طور مثال اين روش ها به تنهايي نمي توانند </a:t>
            </a:r>
            <a:r>
              <a:rPr lang="fa-IR" sz="2800" b="1" dirty="0" smtClean="0">
                <a:solidFill>
                  <a:srgbClr val="FF0000"/>
                </a:solidFill>
              </a:rPr>
              <a:t>وضعيت دريافت ويتامين ها و مواد معدني</a:t>
            </a:r>
            <a:r>
              <a:rPr lang="fa-IR" sz="2800" b="1" dirty="0" smtClean="0"/>
              <a:t> را در افراد مشخص كنند. با اين وجود،</a:t>
            </a:r>
          </a:p>
          <a:p>
            <a:pPr algn="r" rtl="1" eaLnBrk="1" hangingPunct="1"/>
            <a:r>
              <a:rPr lang="fa-IR" sz="2400" b="1" dirty="0" smtClean="0">
                <a:solidFill>
                  <a:srgbClr val="FF0000"/>
                </a:solidFill>
              </a:rPr>
              <a:t>اين رو شها آسان و سريع بوده و نياز به تخصص بالا و استفاده از دستگاه هاي پيچيده و گران قيمت ندارند و نتا يج</a:t>
            </a:r>
          </a:p>
          <a:p>
            <a:pPr algn="r" rtl="1" eaLnBrk="1" hangingPunct="1"/>
            <a:r>
              <a:rPr lang="fa-IR" sz="2800" b="1" dirty="0" smtClean="0"/>
              <a:t>آن ها نيز برآورد </a:t>
            </a:r>
            <a:r>
              <a:rPr lang="fa-IR" sz="2800" b="1" dirty="0" smtClean="0">
                <a:solidFill>
                  <a:srgbClr val="FF0000"/>
                </a:solidFill>
              </a:rPr>
              <a:t>نسبتاً مناسبي از وضعيت تغذيه افراد </a:t>
            </a:r>
            <a:r>
              <a:rPr lang="fa-IR" sz="2800" b="1" dirty="0" smtClean="0"/>
              <a:t>مورد بررسي به دست مي دهد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44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6705600" cy="914400"/>
          </a:xfrm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fa-IR" b="1" dirty="0" smtClean="0"/>
              <a:t>وزن</a:t>
            </a:r>
            <a:endParaRPr 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772400" cy="5638800"/>
          </a:xfrm>
        </p:spPr>
        <p:txBody>
          <a:bodyPr>
            <a:normAutofit/>
          </a:bodyPr>
          <a:lstStyle/>
          <a:p>
            <a:pPr algn="r" rtl="1" eaLnBrk="1" hangingPunct="1"/>
            <a:r>
              <a:rPr lang="fa-IR" sz="2400" b="1" dirty="0" smtClean="0"/>
              <a:t>وزن باید با تقریب صد گرم (یك دهم كیلوگرم) مشخص شود. ترازوها </a:t>
            </a:r>
            <a:r>
              <a:rPr lang="fa-IR" sz="2400" b="1" dirty="0" smtClean="0">
                <a:solidFill>
                  <a:srgbClr val="FF0000"/>
                </a:solidFill>
              </a:rPr>
              <a:t>باید قبل و بعد از توزین هر روز، با استفاده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fa-IR" sz="2400" b="1" dirty="0" smtClean="0">
                <a:solidFill>
                  <a:srgbClr val="FF0000"/>
                </a:solidFill>
              </a:rPr>
              <a:t>از وزنه های مرجع (شاهد)كنترل شوند. </a:t>
            </a:r>
          </a:p>
          <a:p>
            <a:pPr algn="r" rtl="1" eaLnBrk="1" hangingPunct="1"/>
            <a:r>
              <a:rPr lang="fa-IR" sz="2400" b="1" dirty="0" smtClean="0"/>
              <a:t>باید از وزنه های شاهد استاندارد استفاده کرد. </a:t>
            </a:r>
          </a:p>
          <a:p>
            <a:pPr algn="r" rtl="1" eaLnBrk="1" hangingPunct="1"/>
            <a:r>
              <a:rPr lang="fa-IR" sz="2400" b="1" dirty="0" smtClean="0"/>
              <a:t>چون ترازوهابه خصوص ترازوهای دیجیتال در هنگام حمل و نقل ، ضربه خوردن ، افتادن ماشین در دست اندازو ... دقت ترازوبه هم می خورد </a:t>
            </a:r>
          </a:p>
          <a:p>
            <a:pPr algn="r" rtl="1" eaLnBrk="1" hangingPunct="1"/>
            <a:r>
              <a:rPr lang="fa-IR" sz="2400" b="1" dirty="0" smtClean="0"/>
              <a:t>باید </a:t>
            </a:r>
            <a:r>
              <a:rPr lang="fa-IR" sz="2400" b="1" dirty="0" smtClean="0">
                <a:solidFill>
                  <a:srgbClr val="FF0000"/>
                </a:solidFill>
              </a:rPr>
              <a:t>هر بار قبل از توزین با وزنه شاهد کنترل شود </a:t>
            </a:r>
            <a:r>
              <a:rPr lang="fa-IR" sz="2400" b="1" dirty="0" smtClean="0"/>
              <a:t>، پس لازم است وزنه های استانداردو مشابه همیشه همراه ترازوها باشند.</a:t>
            </a:r>
            <a:br>
              <a:rPr lang="fa-IR" sz="2400" b="1" dirty="0" smtClean="0"/>
            </a:br>
            <a:r>
              <a:rPr lang="fa-IR" sz="2400" b="1" dirty="0" smtClean="0"/>
              <a:t>وزنه استاندارد باید </a:t>
            </a:r>
            <a:r>
              <a:rPr lang="fa-IR" sz="2400" b="1" dirty="0" smtClean="0">
                <a:solidFill>
                  <a:srgbClr val="FF0000"/>
                </a:solidFill>
              </a:rPr>
              <a:t>وزنی واقعی را كه به روشنی روی آن نوشته</a:t>
            </a:r>
            <a:r>
              <a:rPr lang="fa-IR" sz="2400" b="1" dirty="0" smtClean="0"/>
              <a:t>،داشته باشد و همیشه باید ازهمان وزنه استفاده شود </a:t>
            </a:r>
            <a:br>
              <a:rPr lang="fa-IR" sz="2400" b="1" dirty="0" smtClean="0"/>
            </a:br>
            <a:r>
              <a:rPr lang="fa-IR" sz="2400" b="1" dirty="0" smtClean="0"/>
              <a:t/>
            </a:r>
            <a:br>
              <a:rPr lang="fa-IR" sz="2400" b="1" dirty="0" smtClean="0"/>
            </a:b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30656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696200" cy="1474787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fa-IR" altLang="en-US" sz="4800" b="1" dirty="0" smtClean="0">
                <a:cs typeface="B Mitra" pitchFamily="2" charset="-78"/>
              </a:rPr>
              <a:t>خصوصیات ابزار اندازه گیری وزن </a:t>
            </a:r>
            <a:endParaRPr lang="en-US" altLang="en-US" sz="4800" b="1" dirty="0" smtClean="0">
              <a:cs typeface="B Mitra" pitchFamily="2" charset="-78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239000" cy="4525963"/>
          </a:xfrm>
        </p:spPr>
        <p:txBody>
          <a:bodyPr/>
          <a:lstStyle/>
          <a:p>
            <a:pPr algn="r" rtl="1" eaLnBrk="1" hangingPunct="1">
              <a:buClr>
                <a:srgbClr val="FF6600"/>
              </a:buClr>
            </a:pPr>
            <a:r>
              <a:rPr lang="fa-IR" altLang="en-US" sz="3600" b="1" dirty="0" smtClean="0">
                <a:cs typeface="B Mitra" pitchFamily="2" charset="-78"/>
              </a:rPr>
              <a:t>	</a:t>
            </a:r>
            <a:r>
              <a:rPr lang="fa-IR" altLang="en-US" sz="4000" b="1" dirty="0" smtClean="0">
                <a:cs typeface="B Mitra" pitchFamily="2" charset="-78"/>
              </a:rPr>
              <a:t>محكم و با دوام </a:t>
            </a:r>
          </a:p>
          <a:p>
            <a:pPr algn="r" rtl="1" eaLnBrk="1" hangingPunct="1">
              <a:buClr>
                <a:srgbClr val="FF6600"/>
              </a:buClr>
            </a:pPr>
            <a:r>
              <a:rPr lang="fa-IR" altLang="en-US" sz="4000" b="1" dirty="0" smtClean="0">
                <a:cs typeface="B Mitra" pitchFamily="2" charset="-78"/>
              </a:rPr>
              <a:t>	الكترونيكي (ديجيتالي) </a:t>
            </a:r>
          </a:p>
          <a:p>
            <a:pPr algn="r" rtl="1" eaLnBrk="1" hangingPunct="1">
              <a:buClr>
                <a:srgbClr val="FF6600"/>
              </a:buClr>
            </a:pPr>
            <a:r>
              <a:rPr lang="fa-IR" altLang="en-US" sz="4000" b="1" dirty="0" smtClean="0">
                <a:cs typeface="B Mitra" pitchFamily="2" charset="-78"/>
              </a:rPr>
              <a:t>	</a:t>
            </a:r>
            <a:r>
              <a:rPr lang="fa-IR" altLang="en-US" sz="4000" b="1" dirty="0" smtClean="0">
                <a:solidFill>
                  <a:srgbClr val="FF0000"/>
                </a:solidFill>
                <a:cs typeface="B Mitra" pitchFamily="2" charset="-78"/>
              </a:rPr>
              <a:t>قابلیت اندازه گيري تا 150 کیلوگرم </a:t>
            </a:r>
          </a:p>
          <a:p>
            <a:pPr algn="r" rtl="1" eaLnBrk="1" hangingPunct="1">
              <a:buClr>
                <a:srgbClr val="FF6600"/>
              </a:buClr>
            </a:pPr>
            <a:r>
              <a:rPr lang="fa-IR" altLang="en-US" sz="4000" b="1" dirty="0" smtClean="0">
                <a:cs typeface="B Mitra" pitchFamily="2" charset="-78"/>
              </a:rPr>
              <a:t>	داراي دقت اندازه گيري در حد 0.1 كيلو گرم (100 گرم)</a:t>
            </a:r>
          </a:p>
          <a:p>
            <a:pPr algn="r" rtl="1" eaLnBrk="1" hangingPunct="1">
              <a:buClr>
                <a:srgbClr val="FF6600"/>
              </a:buClr>
            </a:pPr>
            <a:r>
              <a:rPr lang="fa-IR" altLang="en-US" sz="4000" b="1" dirty="0" smtClean="0">
                <a:cs typeface="B Mitra" pitchFamily="2" charset="-78"/>
              </a:rPr>
              <a:t>	</a:t>
            </a:r>
            <a:r>
              <a:rPr lang="fa-IR" altLang="en-US" sz="4000" b="1" dirty="0" smtClean="0">
                <a:solidFill>
                  <a:srgbClr val="FF0000"/>
                </a:solidFill>
                <a:cs typeface="B Mitra" pitchFamily="2" charset="-78"/>
              </a:rPr>
              <a:t>قابليت تنظيم مجدد </a:t>
            </a:r>
          </a:p>
          <a:p>
            <a:pPr algn="r" rtl="1" eaLnBrk="1" hangingPunct="1">
              <a:buClr>
                <a:srgbClr val="FF6600"/>
              </a:buClr>
              <a:buFont typeface="Wingdings" pitchFamily="2" charset="2"/>
              <a:buNone/>
            </a:pPr>
            <a:endParaRPr lang="fa-IR" altLang="en-US" sz="3600" b="1" dirty="0" smtClean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3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525963"/>
          </a:xfrm>
        </p:spPr>
        <p:txBody>
          <a:bodyPr/>
          <a:lstStyle/>
          <a:p>
            <a:pPr algn="r" rtl="1" eaLnBrk="1" hangingPunct="1"/>
            <a:r>
              <a:rPr lang="fa-IR" b="1" dirty="0" smtClean="0"/>
              <a:t>آماده سازی فرد (توزین با حداقل لباس وبدون کفش )</a:t>
            </a:r>
          </a:p>
          <a:p>
            <a:pPr algn="r" rtl="1" eaLnBrk="1" hangingPunct="1"/>
            <a:r>
              <a:rPr lang="fa-IR" b="1" dirty="0" smtClean="0"/>
              <a:t>سرصاف ، </a:t>
            </a:r>
            <a:r>
              <a:rPr lang="fa-IR" b="1" dirty="0" smtClean="0">
                <a:solidFill>
                  <a:srgbClr val="FF0000"/>
                </a:solidFill>
              </a:rPr>
              <a:t>نگاه به روبه رو</a:t>
            </a:r>
            <a:r>
              <a:rPr lang="fa-IR" b="1" dirty="0" smtClean="0"/>
              <a:t>، دست ها آزادانه در دوطرف بدن به طوری که کف دستها روبه ران </a:t>
            </a:r>
          </a:p>
          <a:p>
            <a:pPr algn="r" rtl="1" eaLnBrk="1" hangingPunct="1"/>
            <a:r>
              <a:rPr lang="fa-IR" b="1" dirty="0" smtClean="0"/>
              <a:t>مسئول اندازه گیری وزن را با صدای بلند بخواند </a:t>
            </a:r>
          </a:p>
          <a:p>
            <a:pPr algn="r" rtl="1" eaLnBrk="1" hangingPunct="1"/>
            <a:r>
              <a:rPr lang="fa-IR" b="1" dirty="0" smtClean="0"/>
              <a:t>ثبت وزن با یک رقم اعشار (62.5)</a:t>
            </a:r>
          </a:p>
          <a:p>
            <a:pPr algn="r" rtl="1" eaLnBrk="1" hangingPunct="1"/>
            <a:r>
              <a:rPr lang="fa-IR" b="1" dirty="0" smtClean="0"/>
              <a:t>    </a:t>
            </a:r>
          </a:p>
          <a:p>
            <a:pPr algn="r" rtl="1" eaLnBrk="1" hangingPunct="1"/>
            <a:endParaRPr lang="en-US" b="1" dirty="0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19600"/>
            <a:ext cx="1522413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a-IR" smtClean="0">
                <a:cs typeface="B Titr" pitchFamily="2" charset="-78"/>
              </a:rPr>
              <a:t>روش توزین افراد  بزرگسال 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21822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81800" cy="1143000"/>
          </a:xfrm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fa-IR" b="1" smtClean="0"/>
              <a:t>قد سنج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7086600" cy="5257800"/>
          </a:xfrm>
        </p:spPr>
        <p:txBody>
          <a:bodyPr rtlCol="0">
            <a:normAutofit fontScale="92500" lnSpcReduction="20000"/>
          </a:bodyPr>
          <a:lstStyle/>
          <a:p>
            <a:pPr algn="r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b="1" dirty="0"/>
              <a:t/>
            </a:r>
            <a:br>
              <a:rPr lang="fa-IR" b="1" dirty="0"/>
            </a:br>
            <a:r>
              <a:rPr lang="fa-IR" b="1" dirty="0" smtClean="0"/>
              <a:t>متر  </a:t>
            </a:r>
            <a:r>
              <a:rPr lang="fa-IR" b="1" dirty="0"/>
              <a:t>حداقل </a:t>
            </a:r>
            <a:r>
              <a:rPr lang="fa-IR" b="1" dirty="0" smtClean="0"/>
              <a:t>150سانتیمتر </a:t>
            </a:r>
            <a:r>
              <a:rPr lang="fa-IR" b="1" dirty="0"/>
              <a:t>درازا </a:t>
            </a:r>
            <a:r>
              <a:rPr lang="fa-IR" b="1" dirty="0" smtClean="0"/>
              <a:t>داشته باشد </a:t>
            </a: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>
                <a:solidFill>
                  <a:srgbClr val="FF0000"/>
                </a:solidFill>
              </a:rPr>
              <a:t>قد سنج هایی قابل حمل که  یک تخته در زیر پا ویک تخته در بالای سر (متحرک ) </a:t>
            </a:r>
          </a:p>
          <a:p>
            <a:pPr marL="0" indent="0" algn="r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b="1" dirty="0" smtClean="0"/>
              <a:t> </a:t>
            </a:r>
            <a:r>
              <a:rPr lang="fa-IR" b="1" dirty="0"/>
              <a:t>تخته باید دونوار اندازه گیری در دو طرف </a:t>
            </a:r>
            <a:r>
              <a:rPr lang="fa-IR" b="1" dirty="0" smtClean="0"/>
              <a:t>داشته باشد </a:t>
            </a:r>
            <a:r>
              <a:rPr lang="fa-IR" b="1" dirty="0"/>
              <a:t>كه هر یك اندازه های تا یك دهم سانتیمتر را نشان دهند</a:t>
            </a:r>
            <a:r>
              <a:rPr lang="fa-IR" b="1" dirty="0" smtClean="0"/>
              <a:t>.</a:t>
            </a:r>
          </a:p>
          <a:p>
            <a:pPr marL="0" indent="0" algn="r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b="1" dirty="0" smtClean="0"/>
              <a:t> </a:t>
            </a:r>
            <a:r>
              <a:rPr lang="fa-IR" b="1" dirty="0"/>
              <a:t>قطعه مربوط به پا باید به راحتی قابل </a:t>
            </a:r>
            <a:r>
              <a:rPr lang="fa-IR" b="1" dirty="0" smtClean="0"/>
              <a:t>تطبیق باشد </a:t>
            </a:r>
            <a:r>
              <a:rPr lang="fa-IR" b="1" dirty="0"/>
              <a:t>و همیشه حالت قائم و عمودی خودرا روی تخته حفظ كند</a:t>
            </a:r>
            <a:r>
              <a:rPr lang="fa-IR" b="1" dirty="0" smtClean="0"/>
              <a:t>.</a:t>
            </a:r>
          </a:p>
          <a:p>
            <a:pPr marL="0" indent="0" algn="r" rt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a-IR" b="1" dirty="0" smtClean="0"/>
              <a:t> </a:t>
            </a:r>
            <a:r>
              <a:rPr lang="fa-IR" b="1" dirty="0"/>
              <a:t>برای اندازه گیری قد باید بتوان صفحه را </a:t>
            </a:r>
            <a:r>
              <a:rPr lang="fa-IR" b="1" dirty="0" smtClean="0"/>
              <a:t>به راحتی </a:t>
            </a:r>
            <a:r>
              <a:rPr lang="fa-IR" b="1" dirty="0"/>
              <a:t>در حالت ایستاده قرارداد؛ وقتی تخته در حالت ایستاده قرارداده می شود </a:t>
            </a:r>
            <a:r>
              <a:rPr lang="fa-IR" b="1" dirty="0">
                <a:solidFill>
                  <a:srgbClr val="FF0000"/>
                </a:solidFill>
              </a:rPr>
              <a:t>قسمت بالای آن، در </a:t>
            </a:r>
            <a:r>
              <a:rPr lang="fa-IR" b="1" dirty="0" smtClean="0">
                <a:solidFill>
                  <a:srgbClr val="FF0000"/>
                </a:solidFill>
              </a:rPr>
              <a:t>این حالت روی سر قرار می گیرد</a:t>
            </a:r>
            <a:r>
              <a:rPr lang="fa-IR" b="1" dirty="0" smtClean="0"/>
              <a:t> وقسمت پایین زیر پا قرار میگیرد .</a:t>
            </a:r>
            <a:r>
              <a:rPr lang="fa-IR" b="1" dirty="0"/>
              <a:t/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35432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fa-IR" dirty="0" smtClean="0">
                <a:cs typeface="B Titr" pitchFamily="2" charset="-78"/>
              </a:rPr>
              <a:t>اندازه گیری قد ایستاده</a:t>
            </a:r>
            <a:endParaRPr lang="en-US" dirty="0" smtClean="0">
              <a:cs typeface="B Titr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E48B6-F561-4C74-8E2D-5397EB4051F5}" type="slidenum">
              <a:rPr lang="fa-IR"/>
              <a:pPr>
                <a:defRPr/>
              </a:pPr>
              <a:t>13</a:t>
            </a:fld>
            <a:endParaRPr lang="fa-IR"/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6613" y="2185988"/>
            <a:ext cx="12890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3" y="1771650"/>
            <a:ext cx="41719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7213" y="3919538"/>
            <a:ext cx="1392237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18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11113"/>
            <a:ext cx="8229600" cy="1143000"/>
          </a:xfrm>
        </p:spPr>
        <p:txBody>
          <a:bodyPr/>
          <a:lstStyle/>
          <a:p>
            <a:pPr eaLnBrk="1" hangingPunct="1"/>
            <a:r>
              <a:rPr lang="fa-IR" dirty="0" smtClean="0">
                <a:cs typeface="B Titr" pitchFamily="2" charset="-78"/>
              </a:rPr>
              <a:t>اندازه گیری قد افراد</a:t>
            </a:r>
            <a:endParaRPr lang="en-US" dirty="0" smtClean="0">
              <a:cs typeface="B Titr" pitchFamily="2" charset="-78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458200" cy="5943600"/>
          </a:xfrm>
        </p:spPr>
        <p:txBody>
          <a:bodyPr/>
          <a:lstStyle/>
          <a:p>
            <a:pPr algn="r" rtl="1" eaLnBrk="1" hangingPunct="1"/>
            <a:r>
              <a:rPr lang="fa-IR" sz="2400" b="1" dirty="0" smtClean="0"/>
              <a:t>به هنگام اندازه‌گیری قد باید لباس‌های رویی (ژاکت، کت، کاپشن...) و کفش خود را درآورده باشد. </a:t>
            </a:r>
            <a:endParaRPr lang="en-US" sz="2400" b="1" dirty="0" smtClean="0"/>
          </a:p>
          <a:p>
            <a:pPr algn="r" rtl="1" eaLnBrk="1" hangingPunct="1"/>
            <a:r>
              <a:rPr lang="fa-IR" sz="2400" b="1" dirty="0" smtClean="0"/>
              <a:t>از خانم ها  بخواهید  تل، کلیپس، کش و گیره سر را برای اندازه‌گیری قد دربیاورند </a:t>
            </a:r>
          </a:p>
          <a:p>
            <a:pPr algn="r" rtl="1" eaLnBrk="1" hangingPunct="1"/>
            <a:r>
              <a:rPr lang="fa-IR" sz="2400" b="1" dirty="0" smtClean="0"/>
              <a:t>از فرد بخواهید پشت به  قدسنج و یا  دیوار (محلی که متر نصب شده است)  درحالی‌که </a:t>
            </a:r>
            <a:r>
              <a:rPr lang="fa-IR" sz="2400" b="1" dirty="0" smtClean="0">
                <a:solidFill>
                  <a:srgbClr val="FF0000"/>
                </a:solidFill>
              </a:rPr>
              <a:t>پاها جفت و کاملا صاف روی زمین قرار دارد و دست‌ها در دو طرف بدن، کف دست‌ها به سمت ران و شانه‌ها کاملا صاف هستند( بالا نباشند) بایستد.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algn="r" rtl="1" eaLnBrk="1" hangingPunct="1"/>
            <a:r>
              <a:rPr lang="fa-IR" sz="2400" b="1" dirty="0" smtClean="0"/>
              <a:t>مطمئن شوید که سر فرد صاف است و مستقیم روبه‌رو را نگاه می‌کند.</a:t>
            </a:r>
            <a:endParaRPr lang="en-US" sz="2400" b="1" dirty="0" smtClean="0"/>
          </a:p>
          <a:p>
            <a:pPr algn="r" rtl="1" eaLnBrk="1" hangingPunct="1"/>
            <a:r>
              <a:rPr lang="fa-IR" sz="2400" b="1" dirty="0" smtClean="0"/>
              <a:t>- اندازه‌گیری را در حالی انجام دهید که </a:t>
            </a:r>
            <a:r>
              <a:rPr lang="fa-IR" b="1" dirty="0" smtClean="0">
                <a:solidFill>
                  <a:srgbClr val="FF0000"/>
                </a:solidFill>
              </a:rPr>
              <a:t>پشت سر، شانه ،باسن ، ساق پا،پاشنه پا(5 ناحیه) صفحه پشتی قدسنج ویا دیواررالمس </a:t>
            </a:r>
            <a:r>
              <a:rPr lang="fa-IR" sz="2800" b="1" dirty="0" smtClean="0">
                <a:solidFill>
                  <a:srgbClr val="FF0000"/>
                </a:solidFill>
              </a:rPr>
              <a:t>می‌کند.</a:t>
            </a:r>
            <a:r>
              <a:rPr lang="fa-IR" sz="2000" b="1" dirty="0" smtClean="0">
                <a:solidFill>
                  <a:srgbClr val="FF0000"/>
                </a:solidFill>
              </a:rPr>
              <a:t> </a:t>
            </a:r>
            <a:endParaRPr lang="fa-IR" sz="2400" b="1" dirty="0" smtClean="0">
              <a:solidFill>
                <a:srgbClr val="FF0000"/>
              </a:solidFill>
            </a:endParaRPr>
          </a:p>
          <a:p>
            <a:pPr algn="r" rtl="1" eaLnBrk="1" hangingPunct="1"/>
            <a:r>
              <a:rPr lang="fa-IR" sz="2400" b="1" dirty="0" smtClean="0"/>
              <a:t>(گاهی به دلیل  فیزیک بدن فرد ممکن است تمامی این نقاط در تماس با دیوار قرار نگیرند).</a:t>
            </a:r>
            <a:r>
              <a:rPr lang="fa-IR" sz="2400" dirty="0" smtClean="0"/>
              <a:t> </a:t>
            </a:r>
            <a:r>
              <a:rPr lang="fa-IR" sz="2400" b="1" dirty="0" smtClean="0">
                <a:solidFill>
                  <a:srgbClr val="FF0000"/>
                </a:solidFill>
              </a:rPr>
              <a:t>حداقل سه نقطه </a:t>
            </a:r>
            <a:r>
              <a:rPr lang="fa-IR" sz="2400" dirty="0" smtClean="0"/>
              <a:t>باید به دیوار </a:t>
            </a:r>
            <a:r>
              <a:rPr lang="fa-IR" sz="2400" b="1" dirty="0" smtClean="0">
                <a:solidFill>
                  <a:srgbClr val="FF0000"/>
                </a:solidFill>
              </a:rPr>
              <a:t>بچسـبد،پاشنه ها، باسن و پشت سر </a:t>
            </a:r>
            <a:r>
              <a:rPr lang="fa-IR" sz="2400" dirty="0" smtClean="0"/>
              <a:t/>
            </a:r>
            <a:br>
              <a:rPr lang="fa-IR" sz="2400" dirty="0" smtClean="0"/>
            </a:br>
            <a:endParaRPr lang="en-US" sz="2400" b="1" dirty="0" smtClean="0"/>
          </a:p>
          <a:p>
            <a:pPr algn="r" rtl="1" eaLnBrk="1" hangingPunct="1"/>
            <a:endParaRPr lang="fa-IR" sz="2400" b="1" dirty="0" smtClean="0"/>
          </a:p>
          <a:p>
            <a:pPr algn="r" rtl="1" eaLnBrk="1" hangingPunct="1"/>
            <a:endParaRPr lang="en-US" sz="2400" b="1" dirty="0" smtClean="0"/>
          </a:p>
          <a:p>
            <a:pPr algn="r" rtl="1" eaLnBrk="1" hangingPunct="1">
              <a:buFont typeface="Wingdings" pitchFamily="2" charset="2"/>
              <a:buChar char="ü"/>
            </a:pPr>
            <a:endParaRPr lang="fa-IR" sz="2400" b="1" dirty="0" smtClean="0">
              <a:solidFill>
                <a:schemeClr val="bg1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45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0"/>
            <a:ext cx="7086600" cy="1171575"/>
          </a:xfrm>
          <a:solidFill>
            <a:srgbClr val="FFFF00"/>
          </a:solidFill>
        </p:spPr>
        <p:txBody>
          <a:bodyPr rtlCol="0">
            <a:normAutofit fontScale="90000"/>
          </a:bodyPr>
          <a:lstStyle/>
          <a:p>
            <a:pPr algn="l" rtl="1" eaLnBrk="1" fontAlgn="auto" hangingPunct="1">
              <a:spcAft>
                <a:spcPts val="0"/>
              </a:spcAft>
              <a:defRPr/>
            </a:pPr>
            <a:r>
              <a:rPr lang="fa-IR" b="1" dirty="0" smtClean="0">
                <a:solidFill>
                  <a:schemeClr val="accent2"/>
                </a:solidFill>
              </a:rPr>
              <a:t>شاخص نمایه توده بدنی (</a:t>
            </a:r>
            <a:r>
              <a:rPr lang="en-US" b="1" dirty="0" smtClean="0">
                <a:solidFill>
                  <a:schemeClr val="accent2"/>
                </a:solidFill>
              </a:rPr>
              <a:t>BMI</a:t>
            </a:r>
            <a:r>
              <a:rPr lang="fa-IR" b="1" dirty="0" smtClean="0">
                <a:solidFill>
                  <a:schemeClr val="accent2"/>
                </a:solidFill>
              </a:rPr>
              <a:t>) برای سن </a:t>
            </a:r>
            <a:r>
              <a:rPr lang="en-US" b="1" dirty="0" smtClean="0">
                <a:solidFill>
                  <a:schemeClr val="accent2"/>
                </a:solidFill>
              </a:rPr>
              <a:t/>
            </a:r>
            <a:br>
              <a:rPr lang="en-US" b="1" dirty="0" smtClean="0">
                <a:solidFill>
                  <a:schemeClr val="accent2"/>
                </a:solidFill>
              </a:rPr>
            </a:br>
            <a:r>
              <a:rPr lang="en-US" b="1" dirty="0" smtClean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371599"/>
            <a:ext cx="7239000" cy="5057775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fa-IR" b="1" dirty="0" smtClean="0">
                <a:cs typeface="B Nazanin" pitchFamily="2" charset="-78"/>
              </a:rPr>
              <a:t>شاخص نمایه توده بدنی (</a:t>
            </a:r>
            <a:r>
              <a:rPr lang="en-US" b="1" dirty="0" smtClean="0">
                <a:cs typeface="B Nazanin" pitchFamily="2" charset="-78"/>
              </a:rPr>
              <a:t>BMI</a:t>
            </a:r>
            <a:r>
              <a:rPr lang="fa-IR" b="1" dirty="0" smtClean="0">
                <a:cs typeface="B Nazanin" pitchFamily="2" charset="-78"/>
              </a:rPr>
              <a:t>) برای سن، بیانگر </a:t>
            </a:r>
            <a:r>
              <a:rPr lang="fa-IR" b="1" dirty="0" smtClean="0">
                <a:solidFill>
                  <a:srgbClr val="FF0000"/>
                </a:solidFill>
                <a:cs typeface="B Nazanin" pitchFamily="2" charset="-78"/>
              </a:rPr>
              <a:t>وضعیت تغذیه در زمان حال </a:t>
            </a:r>
            <a:r>
              <a:rPr lang="fa-IR" b="1" dirty="0" smtClean="0">
                <a:cs typeface="B Nazanin" pitchFamily="2" charset="-78"/>
              </a:rPr>
              <a:t>است.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b="1" dirty="0" smtClean="0">
                <a:cs typeface="B Nazanin" pitchFamily="2" charset="-78"/>
              </a:rPr>
              <a:t>شاخص نمایه توده بدنی (</a:t>
            </a:r>
            <a:r>
              <a:rPr lang="en-US" b="1" dirty="0" smtClean="0">
                <a:cs typeface="B Nazanin" pitchFamily="2" charset="-78"/>
              </a:rPr>
              <a:t>BMI</a:t>
            </a:r>
            <a:r>
              <a:rPr lang="fa-IR" b="1" dirty="0" smtClean="0">
                <a:cs typeface="B Nazanin" pitchFamily="2" charset="-78"/>
              </a:rPr>
              <a:t>) برای سن، یک روش مهم برای تعیین میزان وزن بدن است. </a:t>
            </a:r>
          </a:p>
        </p:txBody>
      </p:sp>
    </p:spTree>
    <p:extLst>
      <p:ext uri="{BB962C8B-B14F-4D97-AF65-F5344CB8AC3E}">
        <p14:creationId xmlns:p14="http://schemas.microsoft.com/office/powerpoint/2010/main" xmlns="" val="362850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8089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5344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>
              <a:defRPr/>
            </a:pPr>
            <a:r>
              <a:rPr lang="en-US" sz="4800" b="1" dirty="0" smtClean="0">
                <a:solidFill>
                  <a:srgbClr val="FF0000"/>
                </a:solidFill>
              </a:rPr>
              <a:t>BMI</a:t>
            </a:r>
            <a:r>
              <a:rPr lang="fa-IR" sz="4800" b="1" dirty="0" smtClean="0"/>
              <a:t>(</a:t>
            </a:r>
            <a:r>
              <a:rPr lang="en-US" sz="4800" dirty="0"/>
              <a:t>(</a:t>
            </a:r>
            <a:r>
              <a:rPr lang="en-US" sz="4800" dirty="0" smtClean="0"/>
              <a:t>Body </a:t>
            </a:r>
            <a:r>
              <a:rPr lang="en-US" sz="4800" dirty="0"/>
              <a:t>mass </a:t>
            </a:r>
            <a:r>
              <a:rPr lang="en-US" sz="4800" dirty="0" smtClean="0"/>
              <a:t>index</a:t>
            </a:r>
            <a:r>
              <a:rPr lang="fa-IR" sz="4800" b="1" dirty="0" smtClean="0"/>
              <a:t>نمایه توده بدن</a:t>
            </a:r>
            <a:endParaRPr lang="en-US" sz="4800" b="1" dirty="0" smtClean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algn="r" rtl="1" eaLnBrk="1" hangingPunct="1">
              <a:defRPr/>
            </a:pPr>
            <a:r>
              <a:rPr lang="fa-I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نسبت وزن ( کیلوگرم )  / مجذور قد (متر) </a:t>
            </a:r>
          </a:p>
          <a:p>
            <a:pPr algn="r" rtl="1" eaLnBrk="1" hangingPunct="1">
              <a:defRPr/>
            </a:pPr>
            <a:r>
              <a:rPr lang="fa-IR" b="1" dirty="0" smtClean="0"/>
              <a:t>کمتر از </a:t>
            </a:r>
            <a:r>
              <a:rPr lang="en-US" b="1" dirty="0" smtClean="0"/>
              <a:t>18.5</a:t>
            </a:r>
            <a:r>
              <a:rPr lang="fa-IR" b="1" dirty="0" smtClean="0"/>
              <a:t>              لاغر</a:t>
            </a:r>
          </a:p>
          <a:p>
            <a:pPr algn="r" rtl="1" eaLnBrk="1" hangingPunct="1">
              <a:defRPr/>
            </a:pPr>
            <a:r>
              <a:rPr lang="fa-IR" b="1" dirty="0" smtClean="0"/>
              <a:t>بین </a:t>
            </a:r>
            <a:r>
              <a:rPr lang="en-US" b="1" dirty="0" smtClean="0"/>
              <a:t>18.5</a:t>
            </a:r>
            <a:r>
              <a:rPr lang="fa-IR" b="1" dirty="0" smtClean="0"/>
              <a:t> – </a:t>
            </a:r>
            <a:r>
              <a:rPr lang="en-US" b="1" dirty="0" smtClean="0"/>
              <a:t>24.9</a:t>
            </a:r>
            <a:r>
              <a:rPr lang="fa-IR" b="1" dirty="0" smtClean="0"/>
              <a:t>         طبیعی </a:t>
            </a:r>
          </a:p>
          <a:p>
            <a:pPr algn="r" rtl="1" eaLnBrk="1" hangingPunct="1">
              <a:defRPr/>
            </a:pPr>
            <a:r>
              <a:rPr lang="fa-IR" b="1" dirty="0" smtClean="0"/>
              <a:t>بین 25– </a:t>
            </a:r>
            <a:r>
              <a:rPr lang="en-US" b="1" dirty="0" smtClean="0"/>
              <a:t>29.9</a:t>
            </a:r>
            <a:r>
              <a:rPr lang="fa-IR" b="1" dirty="0" smtClean="0"/>
              <a:t>           اضافه وزن </a:t>
            </a:r>
          </a:p>
          <a:p>
            <a:pPr algn="r" rtl="1" eaLnBrk="1" hangingPunct="1">
              <a:defRPr/>
            </a:pPr>
            <a:r>
              <a:rPr lang="fa-IR" b="1" dirty="0" smtClean="0"/>
              <a:t>بین 30–</a:t>
            </a:r>
            <a:r>
              <a:rPr lang="en-US" b="1" dirty="0" smtClean="0"/>
              <a:t>34.9</a:t>
            </a:r>
            <a:r>
              <a:rPr lang="fa-IR" b="1" dirty="0" smtClean="0"/>
              <a:t>            چاقی درجه 1</a:t>
            </a:r>
          </a:p>
          <a:p>
            <a:pPr algn="r" rtl="1" eaLnBrk="1" hangingPunct="1">
              <a:defRPr/>
            </a:pPr>
            <a:r>
              <a:rPr lang="fa-IR" b="1" dirty="0" smtClean="0"/>
              <a:t>بین 35 – </a:t>
            </a:r>
            <a:r>
              <a:rPr lang="en-US" b="1" dirty="0" smtClean="0"/>
              <a:t>39.9</a:t>
            </a:r>
            <a:r>
              <a:rPr lang="fa-IR" b="1" dirty="0" smtClean="0"/>
              <a:t>             چاقی درجه 2 </a:t>
            </a:r>
          </a:p>
          <a:p>
            <a:pPr algn="r" rtl="1" eaLnBrk="1" hangingPunct="1">
              <a:defRPr/>
            </a:pPr>
            <a:r>
              <a:rPr lang="fa-IR" b="1" dirty="0" smtClean="0"/>
              <a:t>بیشتر ومساوی 40        چاقی درجه 3</a:t>
            </a:r>
            <a:endParaRPr lang="en-US" b="1" dirty="0" smtClean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4887" y="2438400"/>
            <a:ext cx="3082887" cy="2401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79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2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19225"/>
            <a:ext cx="762000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0970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620000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684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5096308"/>
              </p:ext>
            </p:extLst>
          </p:nvPr>
        </p:nvGraphicFramePr>
        <p:xfrm>
          <a:off x="457200" y="533400"/>
          <a:ext cx="76962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/>
                <a:gridCol w="3848100"/>
              </a:tblGrid>
              <a:tr h="1051560">
                <a:tc>
                  <a:txBody>
                    <a:bodyPr/>
                    <a:lstStyle/>
                    <a:p>
                      <a:pPr algn="ctr"/>
                      <a:r>
                        <a:rPr lang="fa-IR" sz="2000" b="1" dirty="0">
                          <a:effectLst/>
                        </a:rPr>
                        <a:t>حدوده سنی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شاخص توده بدنی مطلوب</a:t>
                      </a:r>
                    </a:p>
                  </a:txBody>
                  <a:tcPr anchor="ctr"/>
                </a:tc>
              </a:tr>
              <a:tr h="1051560"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۱۷ تا ۲۴ سال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۲۱</a:t>
                      </a:r>
                    </a:p>
                  </a:txBody>
                  <a:tcPr anchor="ctr"/>
                </a:tc>
              </a:tr>
              <a:tr h="1051560"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۲۴ تا ۴۴ سال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۲۴</a:t>
                      </a:r>
                    </a:p>
                  </a:txBody>
                  <a:tcPr anchor="ctr"/>
                </a:tc>
              </a:tr>
              <a:tr h="1051560"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۴۴ تا ۵۴ سال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b="1">
                          <a:effectLst/>
                        </a:rPr>
                        <a:t>۲۵</a:t>
                      </a:r>
                    </a:p>
                  </a:txBody>
                  <a:tcPr anchor="ctr"/>
                </a:tc>
              </a:tr>
              <a:tr h="1051560">
                <a:tc>
                  <a:txBody>
                    <a:bodyPr/>
                    <a:lstStyle/>
                    <a:p>
                      <a:pPr algn="ctr"/>
                      <a:r>
                        <a:rPr lang="fa-IR" sz="2000" b="1" dirty="0">
                          <a:effectLst/>
                        </a:rPr>
                        <a:t>۵۴ به بالا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b="1" dirty="0">
                          <a:effectLst/>
                        </a:rPr>
                        <a:t>۲۷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749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وزن </a:t>
            </a:r>
            <a:r>
              <a:rPr lang="fa-IR" dirty="0"/>
              <a:t>ایده آل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2400" y="1600200"/>
            <a:ext cx="8839200" cy="46482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>
                <a:solidFill>
                  <a:srgbClr val="FF0000"/>
                </a:solidFill>
              </a:rPr>
              <a:t>مردان:</a:t>
            </a:r>
            <a:r>
              <a:rPr lang="fa-IR" b="1" dirty="0"/>
              <a:t> 48 کیلوگرم برای 152/4 سانتی متر اول قد + 1/1 کیلوگرم برای هر سانتی متر اضافه قد</a:t>
            </a:r>
          </a:p>
          <a:p>
            <a:pPr algn="r" rtl="1"/>
            <a:r>
              <a:rPr lang="fa-IR" b="1" dirty="0">
                <a:solidFill>
                  <a:srgbClr val="FF0000"/>
                </a:solidFill>
              </a:rPr>
              <a:t>زنان:</a:t>
            </a:r>
            <a:r>
              <a:rPr lang="fa-IR" b="1" dirty="0"/>
              <a:t> 45 کیلوگرم برای 152/4 سانتی متر اول قد + 0/9 کیلوگرم برای هر سانتی متر اضافه </a:t>
            </a:r>
            <a:r>
              <a:rPr lang="fa-IR" b="1" dirty="0" smtClean="0"/>
              <a:t>قد</a:t>
            </a:r>
          </a:p>
          <a:p>
            <a:pPr algn="r" rtl="1"/>
            <a:r>
              <a:rPr lang="en-US" b="1" dirty="0"/>
              <a:t/>
            </a:r>
            <a:br>
              <a:rPr lang="en-US" b="1" dirty="0"/>
            </a:br>
            <a:r>
              <a:rPr lang="fa-IR" b="1" dirty="0" smtClean="0"/>
              <a:t>158-152/4=5.6      0/9*5.6=5.04                    </a:t>
            </a:r>
          </a:p>
          <a:p>
            <a:pPr algn="r" rtl="1"/>
            <a:r>
              <a:rPr lang="fa-IR" b="1" dirty="0" smtClean="0"/>
              <a:t>45 +5.04= </a:t>
            </a:r>
            <a:r>
              <a:rPr lang="fa-IR" b="1" dirty="0" smtClean="0">
                <a:solidFill>
                  <a:srgbClr val="FF0000"/>
                </a:solidFill>
              </a:rPr>
              <a:t>50/04</a:t>
            </a:r>
            <a:endParaRPr lang="en-US" b="1" dirty="0">
              <a:solidFill>
                <a:srgbClr val="FF0000"/>
              </a:solidFill>
            </a:endParaRPr>
          </a:p>
          <a:p>
            <a:pPr algn="r" rt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5367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47800"/>
          </a:xfrm>
          <a:solidFill>
            <a:srgbClr val="FFFF66"/>
          </a:solidFill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rtlCol="0">
            <a:normAutofit fontScale="90000"/>
            <a:flatTx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sz="6000" b="1" smtClean="0"/>
              <a:t/>
            </a:r>
            <a:br>
              <a:rPr lang="fa-IR" sz="6000" b="1" smtClean="0"/>
            </a:br>
            <a:r>
              <a:rPr lang="fa-IR" sz="6000" b="1" smtClean="0"/>
              <a:t>اندازه دور کمر </a:t>
            </a:r>
            <a:br>
              <a:rPr lang="fa-IR" sz="6000" b="1" smtClean="0"/>
            </a:br>
            <a:endParaRPr lang="en-US" sz="6000" b="1" smtClean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r>
              <a:rPr lang="fa-IR" b="1" dirty="0" smtClean="0"/>
              <a:t>در زنان  90 سانتیمتر وبیشتر</a:t>
            </a:r>
          </a:p>
          <a:p>
            <a:pPr algn="r" rtl="1" eaLnBrk="1" hangingPunct="1"/>
            <a:r>
              <a:rPr lang="fa-IR" b="1" dirty="0" smtClean="0"/>
              <a:t>در مردان 90 سانتیمتر وبیشتر </a:t>
            </a:r>
          </a:p>
          <a:p>
            <a:pPr algn="r" rtl="1" eaLnBrk="1" hangingPunct="1"/>
            <a:endParaRPr lang="fa-IR" b="1" dirty="0" smtClean="0"/>
          </a:p>
          <a:p>
            <a:pPr algn="r" rtl="1" eaLnBrk="1" hangingPunct="1"/>
            <a:r>
              <a:rPr lang="fa-IR" b="1" dirty="0" smtClean="0"/>
              <a:t>با نمایه توده بدن طبیعی  ویا اضافه وزن  اندازه دور کمر شاخص مناسبی برای ارزیابی خطر ابتلاء به بیماری قلبی عروقی است </a:t>
            </a:r>
          </a:p>
          <a:p>
            <a:pPr algn="r" rtl="1" eaLnBrk="1" hangingPunct="1"/>
            <a:r>
              <a:rPr lang="fa-IR" b="1" dirty="0" smtClean="0"/>
              <a:t>در افراد با نمایه توده بدنی 35 وبیشتر نیاز به تعیین اندازه دور کمر نیست </a:t>
            </a:r>
            <a:endParaRPr lang="en-US" b="1" dirty="0" smtClean="0"/>
          </a:p>
        </p:txBody>
      </p:sp>
      <p:pic>
        <p:nvPicPr>
          <p:cNvPr id="102404" name="Picture 3" descr="berr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1524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354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nimBg="1"/>
      <p:bldP spid="10240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اندازه گیري </a:t>
            </a:r>
            <a:r>
              <a:rPr lang="fa-IR" b="1" dirty="0"/>
              <a:t>دور کمر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410200"/>
          </a:xfrm>
        </p:spPr>
        <p:txBody>
          <a:bodyPr rtlCol="0">
            <a:normAutofit fontScale="85000" lnSpcReduction="10000"/>
          </a:bodyPr>
          <a:lstStyle/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/>
              <a:t/>
            </a:r>
            <a:br>
              <a:rPr lang="fa-IR" b="1" dirty="0"/>
            </a:br>
            <a:r>
              <a:rPr lang="fa-IR" b="1" dirty="0"/>
              <a:t>اندازه گیري دور کمر افراد با استفاده از متر نواري غیر قابل ارتجاع به ترتیب زیر اندازه گیري شود:</a:t>
            </a:r>
            <a:br>
              <a:rPr lang="fa-IR" b="1" dirty="0"/>
            </a:br>
            <a:r>
              <a:rPr lang="fa-IR" b="1" dirty="0" smtClean="0"/>
              <a:t>فرد </a:t>
            </a:r>
            <a:r>
              <a:rPr lang="fa-IR" b="1" dirty="0"/>
              <a:t>با حداقل پوشش، در حالت ایستاده، پاها حدود 30سانتی متر از هم فاصله داشته باشد و بازوها در طـرفین بـه حالـت </a:t>
            </a:r>
            <a:r>
              <a:rPr lang="fa-IR" b="1" dirty="0" smtClean="0"/>
              <a:t>آزادقرار </a:t>
            </a:r>
            <a:r>
              <a:rPr lang="fa-IR" b="1" dirty="0"/>
              <a:t>گرفته باشد</a:t>
            </a:r>
            <a:r>
              <a:rPr lang="fa-IR" b="1" dirty="0" smtClean="0"/>
              <a:t>.</a:t>
            </a:r>
            <a:endParaRPr lang="en-US" b="1" dirty="0" smtClean="0"/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/>
              <a:t/>
            </a:r>
            <a:br>
              <a:rPr lang="fa-IR" b="1" dirty="0"/>
            </a:br>
            <a:r>
              <a:rPr lang="fa-IR" b="1" dirty="0" smtClean="0">
                <a:solidFill>
                  <a:srgbClr val="FF0000"/>
                </a:solidFill>
              </a:rPr>
              <a:t>حد </a:t>
            </a:r>
            <a:r>
              <a:rPr lang="fa-IR" b="1" dirty="0">
                <a:solidFill>
                  <a:srgbClr val="FF0000"/>
                </a:solidFill>
              </a:rPr>
              <a:t>فاصل بین آخرین دنده و قسمت فوقانی لگن خاصره 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r>
              <a:rPr lang="fa-IR" b="1" dirty="0" smtClean="0">
                <a:solidFill>
                  <a:srgbClr val="FF0000"/>
                </a:solidFill>
              </a:rPr>
              <a:t>تاج ایلیاك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fa-IR" b="1" dirty="0" smtClean="0">
                <a:solidFill>
                  <a:srgbClr val="FF0000"/>
                </a:solidFill>
              </a:rPr>
              <a:t> </a:t>
            </a:r>
            <a:r>
              <a:rPr lang="fa-IR" b="1" dirty="0">
                <a:solidFill>
                  <a:srgbClr val="FF0000"/>
                </a:solidFill>
              </a:rPr>
              <a:t>را مشـخص کنیـد و نصـف آن را روي شـکم </a:t>
            </a:r>
            <a:r>
              <a:rPr lang="fa-IR" b="1" dirty="0" smtClean="0">
                <a:solidFill>
                  <a:srgbClr val="FF0000"/>
                </a:solidFill>
              </a:rPr>
              <a:t>علامـت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fa-IR" b="1" dirty="0" smtClean="0">
                <a:solidFill>
                  <a:srgbClr val="FF0000"/>
                </a:solidFill>
              </a:rPr>
              <a:t>بزنید</a:t>
            </a:r>
            <a:r>
              <a:rPr lang="fa-IR" b="1" dirty="0">
                <a:solidFill>
                  <a:srgbClr val="FF0000"/>
                </a:solidFill>
              </a:rPr>
              <a:t>، متر نواري را طوري قرار دهید که به ً صورت کاملا افقی و موازي با سطح زمین عبور کند.</a:t>
            </a:r>
            <a:br>
              <a:rPr lang="fa-IR" b="1" dirty="0">
                <a:solidFill>
                  <a:srgbClr val="FF0000"/>
                </a:solidFill>
              </a:rPr>
            </a:br>
            <a:r>
              <a:rPr lang="fa-IR" b="1" dirty="0" smtClean="0"/>
              <a:t>دور </a:t>
            </a:r>
            <a:r>
              <a:rPr lang="fa-IR" b="1" dirty="0"/>
              <a:t>کمر را بدون تحمیل هر گونه فشاري به بدن در حالتی اندازه گیري کنید که فرد در </a:t>
            </a:r>
            <a:r>
              <a:rPr lang="fa-IR" b="1" dirty="0">
                <a:solidFill>
                  <a:srgbClr val="FF0000"/>
                </a:solidFill>
              </a:rPr>
              <a:t>انتهاي بازدم طبیعی </a:t>
            </a:r>
            <a:r>
              <a:rPr lang="fa-IR" b="1" dirty="0"/>
              <a:t>قرار داشته باشد 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2357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a-IR" b="1" dirty="0" smtClean="0"/>
              <a:t>اندازه گیری هاي </a:t>
            </a:r>
            <a:r>
              <a:rPr lang="fa-IR" b="1" dirty="0"/>
              <a:t>ساده </a:t>
            </a:r>
            <a:r>
              <a:rPr lang="fa-IR" b="1" dirty="0" smtClean="0"/>
              <a:t>تن سنجي </a:t>
            </a:r>
            <a:r>
              <a:rPr lang="fa-IR" b="1" dirty="0"/>
              <a:t>در بزرگسالان</a:t>
            </a:r>
            <a:r>
              <a:rPr lang="fa-IR" dirty="0"/>
              <a:t> </a:t>
            </a:r>
            <a:br>
              <a:rPr lang="fa-IR" dirty="0"/>
            </a:b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534400" cy="5943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2500" lnSpcReduction="10000"/>
            <a:flatTx/>
          </a:bodyPr>
          <a:lstStyle/>
          <a:p>
            <a:pPr algn="r" rtl="1">
              <a:defRPr/>
            </a:pPr>
            <a:r>
              <a:rPr lang="fa-IR" sz="3600" b="1" u="sng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نسبت دور شکم به دور باسن :</a:t>
            </a:r>
            <a:r>
              <a:rPr lang="fa-IR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algn="r" rtl="1">
              <a:defRPr/>
            </a:pPr>
            <a:r>
              <a:rPr lang="en-US" dirty="0" smtClean="0"/>
              <a:t>(Waist-to-Hip Ratio) WHR </a:t>
            </a:r>
            <a:r>
              <a:rPr lang="fa-IR" b="1" dirty="0" smtClean="0">
                <a:latin typeface="Times New Roman" pitchFamily="18" charset="0"/>
              </a:rPr>
              <a:t>كه از تقسيم اندازه دور شکم به سانتيمتر به اندازه دور باسن به سانتی متر محاسبه می شود</a:t>
            </a:r>
            <a:r>
              <a:rPr lang="fa-IR" dirty="0"/>
              <a:t>ن </a:t>
            </a:r>
            <a:r>
              <a:rPr lang="fa-IR" dirty="0">
                <a:solidFill>
                  <a:srgbClr val="FF0000"/>
                </a:solidFill>
              </a:rPr>
              <a:t>مقدار چربی ذخیره بر روی کمر، مفصل ران و باسن شما را تعیین می کند.</a:t>
            </a:r>
            <a:endParaRPr lang="fa-IR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fa-IR" b="1" dirty="0" smtClean="0">
                <a:latin typeface="Times New Roman" pitchFamily="18" charset="0"/>
              </a:rPr>
              <a:t>. چنانچه اين نسبت برای </a:t>
            </a:r>
            <a:r>
              <a:rPr lang="fa-IR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مردان بيش از ۱.۰</a:t>
            </a:r>
            <a:r>
              <a:rPr lang="fa-IR" b="1" dirty="0" smtClean="0">
                <a:latin typeface="Times New Roman" pitchFamily="18" charset="0"/>
              </a:rPr>
              <a:t> و برای </a:t>
            </a:r>
            <a:r>
              <a:rPr lang="fa-I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زنان بيش از ۰/۹</a:t>
            </a:r>
            <a:r>
              <a:rPr lang="fa-IR" b="1" dirty="0" smtClean="0">
                <a:latin typeface="Times New Roman" pitchFamily="18" charset="0"/>
              </a:rPr>
              <a:t> نشانه چاقی شکمی است.</a:t>
            </a:r>
          </a:p>
          <a:p>
            <a:pPr algn="r" rtl="1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fa-IR" sz="1400" b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r" rtl="1">
              <a:defRPr/>
            </a:pPr>
            <a:r>
              <a:rPr lang="ar-SA" sz="3600" b="1" u="sng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نسبت </a:t>
            </a:r>
            <a:r>
              <a:rPr lang="fa-IR" sz="3600" b="1" u="sng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دور شکم</a:t>
            </a:r>
            <a:r>
              <a:rPr lang="ar-SA" sz="3600" b="1" u="sng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به قد</a:t>
            </a:r>
            <a:r>
              <a:rPr lang="fa-IR" sz="3600" b="1" u="sng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:</a:t>
            </a:r>
            <a:r>
              <a:rPr lang="en-US" dirty="0"/>
              <a:t>WHTR</a:t>
            </a:r>
          </a:p>
          <a:p>
            <a:pPr algn="r" rtl="1">
              <a:defRPr/>
            </a:pPr>
            <a:r>
              <a:rPr lang="en-US" dirty="0" smtClean="0"/>
              <a:t>  (</a:t>
            </a:r>
            <a:r>
              <a:rPr lang="en-US" dirty="0" err="1"/>
              <a:t>Waist</a:t>
            </a:r>
            <a:r>
              <a:rPr lang="en-US" dirty="0" err="1" smtClean="0"/>
              <a:t>toHeightRatio</a:t>
            </a:r>
            <a:r>
              <a:rPr lang="en-US" dirty="0"/>
              <a:t>) </a:t>
            </a:r>
            <a:r>
              <a:rPr lang="fa-IR" b="1" dirty="0" smtClean="0">
                <a:latin typeface="Times New Roman" pitchFamily="18" charset="0"/>
              </a:rPr>
              <a:t>كه از تقسيم اندازه دور شکم به سانتيمتر به اندازه قد به سانتيمتر بدست می آيد. هرچه اين نسبت از </a:t>
            </a:r>
            <a:r>
              <a:rPr lang="fa-I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۰/۵ بيشتر</a:t>
            </a:r>
            <a:r>
              <a:rPr lang="fa-IR" b="1" dirty="0" smtClean="0">
                <a:latin typeface="Times New Roman" pitchFamily="18" charset="0"/>
              </a:rPr>
              <a:t> باشد نشانه چاقی شکمی است.</a:t>
            </a:r>
            <a:endParaRPr lang="en-US" b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98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676400"/>
          </a:xfrm>
        </p:spPr>
        <p:txBody>
          <a:bodyPr>
            <a:normAutofit fontScale="90000"/>
          </a:bodyPr>
          <a:lstStyle/>
          <a:p>
            <a:pPr rtl="1"/>
            <a:r>
              <a:rPr lang="fa-IR" b="1" dirty="0" smtClean="0">
                <a:solidFill>
                  <a:srgbClr val="FF0000"/>
                </a:solidFill>
              </a:rPr>
              <a:t/>
            </a:r>
            <a:br>
              <a:rPr lang="fa-IR" b="1" dirty="0" smtClean="0">
                <a:solidFill>
                  <a:srgbClr val="FF0000"/>
                </a:solidFill>
              </a:rPr>
            </a:br>
            <a:r>
              <a:rPr lang="fa-IR" b="1" dirty="0" smtClean="0">
                <a:solidFill>
                  <a:srgbClr val="FF0000"/>
                </a:solidFill>
              </a:rPr>
              <a:t>تعیین </a:t>
            </a:r>
            <a:r>
              <a:rPr lang="fa-IR" b="1" dirty="0">
                <a:solidFill>
                  <a:srgbClr val="FF0000"/>
                </a:solidFill>
              </a:rPr>
              <a:t>اندازه جثه با استفاده از فرمول</a:t>
            </a:r>
            <a:r>
              <a:rPr lang="fa-IR" b="1" dirty="0" smtClean="0"/>
              <a:t>:</a:t>
            </a:r>
            <a:br>
              <a:rPr lang="fa-IR" b="1" dirty="0" smtClean="0"/>
            </a:br>
            <a:r>
              <a:rPr lang="fa-IR" b="1" dirty="0"/>
              <a:t>محیط مچ دست / قد </a:t>
            </a:r>
            <a:r>
              <a:rPr lang="en-US" b="1" dirty="0"/>
              <a:t>cm) </a:t>
            </a:r>
            <a:r>
              <a:rPr lang="fa-IR" b="1" dirty="0"/>
              <a:t>)</a:t>
            </a:r>
            <a:r>
              <a:rPr lang="en-US" b="1" dirty="0"/>
              <a:t> r=</a:t>
            </a:r>
            <a:r>
              <a:rPr lang="fa-IR" b="1" dirty="0" smtClean="0"/>
              <a:t> </a:t>
            </a:r>
            <a:r>
              <a:rPr lang="fa-IR" b="1" dirty="0"/>
              <a:t/>
            </a:r>
            <a:br>
              <a:rPr lang="fa-IR" b="1" dirty="0"/>
            </a:b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7543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073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fa-IR" b="1" dirty="0" smtClean="0"/>
              <a:t>خدمات </a:t>
            </a:r>
            <a:r>
              <a:rPr lang="fa-IR" b="1" dirty="0"/>
              <a:t>تخصصی تغذیه</a:t>
            </a:r>
            <a:r>
              <a:rPr lang="en-US" b="1" dirty="0"/>
              <a:t> </a:t>
            </a:r>
            <a:r>
              <a:rPr lang="fa-IR" b="1" dirty="0"/>
              <a:t>ای برای گروه سنی میانسال 30 – 59سال</a:t>
            </a:r>
            <a:r>
              <a:rPr lang="fa-IR" dirty="0"/>
              <a:t> </a:t>
            </a:r>
            <a:br>
              <a:rPr lang="fa-IR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b="1" dirty="0"/>
              <a:t>وضعیت ابتلا به </a:t>
            </a:r>
            <a:r>
              <a:rPr lang="fa-IR" b="1" dirty="0" smtClean="0"/>
              <a:t>بیماریها</a:t>
            </a:r>
            <a:endParaRPr lang="en-US" b="1" dirty="0" smtClean="0"/>
          </a:p>
          <a:p>
            <a:pPr algn="r" rtl="1"/>
            <a:endParaRPr lang="en-US" b="1" dirty="0"/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 smtClean="0"/>
              <a:t>دیابت</a:t>
            </a:r>
            <a:r>
              <a:rPr lang="fa-IR" b="1" dirty="0"/>
              <a:t>: بلی □ خير □</a:t>
            </a:r>
            <a:br>
              <a:rPr lang="fa-IR" b="1" dirty="0"/>
            </a:br>
            <a:r>
              <a:rPr lang="fa-IR" b="1" dirty="0" smtClean="0"/>
              <a:t>پرفشاری </a:t>
            </a:r>
            <a:r>
              <a:rPr lang="fa-IR" b="1" dirty="0"/>
              <a:t>خون: بلی □ خير □</a:t>
            </a:r>
            <a:br>
              <a:rPr lang="fa-IR" b="1" dirty="0"/>
            </a:br>
            <a:r>
              <a:rPr lang="fa-IR" b="1" dirty="0" smtClean="0"/>
              <a:t>اختلالات </a:t>
            </a:r>
            <a:r>
              <a:rPr lang="fa-IR" b="1" dirty="0"/>
              <a:t>چربی خون: بلی □ خير □</a:t>
            </a:r>
            <a:br>
              <a:rPr lang="fa-IR" b="1" dirty="0"/>
            </a:br>
            <a:r>
              <a:rPr lang="fa-IR" b="1" dirty="0" smtClean="0"/>
              <a:t>بيماریهای </a:t>
            </a:r>
            <a:r>
              <a:rPr lang="fa-IR" b="1" dirty="0"/>
              <a:t>قلبی عروقی بلی □ خير 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6335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a-IR" b="1" dirty="0"/>
              <a:t>شرح اقدامات در موارد ابتلا به بیماری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 fontScale="92500"/>
          </a:bodyPr>
          <a:lstStyle/>
          <a:p>
            <a:pPr algn="r" rtl="1"/>
            <a:r>
              <a:rPr lang="fa-IR" dirty="0" smtClean="0"/>
              <a:t>کنترل شاخص</a:t>
            </a:r>
            <a:r>
              <a:rPr lang="en-US" dirty="0" smtClean="0"/>
              <a:t> </a:t>
            </a:r>
            <a:r>
              <a:rPr lang="fa-IR" dirty="0" smtClean="0"/>
              <a:t>های تن سنجی</a:t>
            </a:r>
          </a:p>
          <a:p>
            <a:pPr algn="r" rtl="1"/>
            <a:r>
              <a:rPr lang="fa-IR" dirty="0" smtClean="0"/>
              <a:t>ارائه </a:t>
            </a:r>
            <a:r>
              <a:rPr lang="fa-IR" dirty="0"/>
              <a:t>آموزش و </a:t>
            </a:r>
            <a:r>
              <a:rPr lang="fa-IR" dirty="0" smtClean="0"/>
              <a:t>توصيه</a:t>
            </a:r>
            <a:r>
              <a:rPr lang="en-US" dirty="0" smtClean="0"/>
              <a:t> </a:t>
            </a:r>
            <a:r>
              <a:rPr lang="fa-IR" dirty="0" smtClean="0"/>
              <a:t>های تغذیه</a:t>
            </a:r>
            <a:r>
              <a:rPr lang="en-US" dirty="0" smtClean="0"/>
              <a:t> </a:t>
            </a:r>
            <a:r>
              <a:rPr lang="fa-IR" dirty="0" smtClean="0"/>
              <a:t>ای </a:t>
            </a:r>
            <a:r>
              <a:rPr lang="fa-IR" dirty="0"/>
              <a:t>با استفاده از متن </a:t>
            </a:r>
            <a:r>
              <a:rPr lang="fa-IR" dirty="0" smtClean="0"/>
              <a:t>آموزشی</a:t>
            </a:r>
          </a:p>
          <a:p>
            <a:pPr algn="r" rtl="1"/>
            <a:r>
              <a:rPr lang="fa-IR" dirty="0" smtClean="0"/>
              <a:t>تنظيم </a:t>
            </a:r>
            <a:r>
              <a:rPr lang="fa-IR" dirty="0"/>
              <a:t>رژیم </a:t>
            </a:r>
            <a:r>
              <a:rPr lang="fa-IR" dirty="0" smtClean="0"/>
              <a:t>غذایی</a:t>
            </a:r>
          </a:p>
          <a:p>
            <a:pPr algn="r" rtl="1"/>
            <a:r>
              <a:rPr lang="fa-IR" dirty="0" smtClean="0"/>
              <a:t>پيگيری پس </a:t>
            </a:r>
            <a:r>
              <a:rPr lang="fa-IR" dirty="0"/>
              <a:t>از </a:t>
            </a:r>
            <a:r>
              <a:rPr lang="fa-IR" dirty="0" smtClean="0"/>
              <a:t>1ماه</a:t>
            </a:r>
          </a:p>
          <a:p>
            <a:pPr algn="r" rtl="1"/>
            <a:r>
              <a:rPr lang="fa-IR" dirty="0" smtClean="0"/>
              <a:t>ادامه </a:t>
            </a:r>
            <a:r>
              <a:rPr lang="fa-IR" dirty="0"/>
              <a:t>پيگيری به فاصله هر 3ماه حداکثر تا </a:t>
            </a:r>
            <a:r>
              <a:rPr lang="fa-IR" dirty="0" smtClean="0"/>
              <a:t>3نوبت</a:t>
            </a:r>
          </a:p>
          <a:p>
            <a:pPr algn="r" rtl="1"/>
            <a:r>
              <a:rPr lang="fa-IR" dirty="0" smtClean="0"/>
              <a:t>درصورت </a:t>
            </a:r>
            <a:r>
              <a:rPr lang="fa-IR" dirty="0"/>
              <a:t>عدم </a:t>
            </a:r>
            <a:r>
              <a:rPr lang="fa-IR" dirty="0" smtClean="0"/>
              <a:t>نتيجه</a:t>
            </a:r>
            <a:r>
              <a:rPr lang="en-US" dirty="0" smtClean="0"/>
              <a:t> </a:t>
            </a:r>
            <a:r>
              <a:rPr lang="fa-IR" dirty="0" smtClean="0"/>
              <a:t>گيری </a:t>
            </a:r>
            <a:r>
              <a:rPr lang="fa-IR" dirty="0"/>
              <a:t>مطلوب </a:t>
            </a:r>
            <a:r>
              <a:rPr lang="fa-IR" dirty="0" smtClean="0"/>
              <a:t>پ</a:t>
            </a:r>
            <a:r>
              <a:rPr lang="fa-IR" dirty="0"/>
              <a:t>س</a:t>
            </a:r>
            <a:r>
              <a:rPr lang="fa-IR" dirty="0" smtClean="0"/>
              <a:t> </a:t>
            </a:r>
            <a:r>
              <a:rPr lang="fa-IR" dirty="0"/>
              <a:t>از 3دوره مراقبت، ارجاع به سطح تخصصی مشاوره تغذیه </a:t>
            </a:r>
            <a:r>
              <a:rPr lang="fa-IR" dirty="0" smtClean="0"/>
              <a:t>ورژیم درمان</a:t>
            </a:r>
            <a:r>
              <a:rPr lang="fa-IR" dirty="0"/>
              <a:t>ی</a:t>
            </a:r>
            <a:r>
              <a:rPr lang="fa-IR" dirty="0" smtClean="0"/>
              <a:t> </a:t>
            </a: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415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b="1" dirty="0"/>
              <a:t>وجود مشکلات گوارشی</a:t>
            </a:r>
            <a:r>
              <a:rPr lang="fa-IR" dirty="0"/>
              <a:t> 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b="1" dirty="0"/>
              <a:t>تهوع </a:t>
            </a:r>
            <a:r>
              <a:rPr lang="fa-IR" b="1" dirty="0" smtClean="0"/>
              <a:t>                               بلی </a:t>
            </a:r>
            <a:r>
              <a:rPr lang="fa-IR" b="1" dirty="0"/>
              <a:t>□ خير □</a:t>
            </a:r>
            <a:br>
              <a:rPr lang="fa-IR" b="1" dirty="0"/>
            </a:br>
            <a:r>
              <a:rPr lang="fa-IR" b="1" dirty="0" smtClean="0"/>
              <a:t>استفراغ                             بلی </a:t>
            </a:r>
            <a:r>
              <a:rPr lang="fa-IR" b="1" dirty="0"/>
              <a:t>□ خير □</a:t>
            </a:r>
            <a:br>
              <a:rPr lang="fa-IR" b="1" dirty="0"/>
            </a:br>
            <a:r>
              <a:rPr lang="fa-IR" b="1" dirty="0" smtClean="0"/>
              <a:t>زخم </a:t>
            </a:r>
            <a:r>
              <a:rPr lang="fa-IR" b="1" dirty="0"/>
              <a:t>معده یا دوازدهه </a:t>
            </a:r>
            <a:r>
              <a:rPr lang="fa-IR" b="1" dirty="0" smtClean="0"/>
              <a:t>             بلی </a:t>
            </a:r>
            <a:r>
              <a:rPr lang="fa-IR" b="1" dirty="0"/>
              <a:t>□ خير □</a:t>
            </a:r>
            <a:br>
              <a:rPr lang="fa-IR" b="1" dirty="0"/>
            </a:br>
            <a:r>
              <a:rPr lang="fa-IR" b="1" dirty="0" smtClean="0"/>
              <a:t>اسهال                               بلی </a:t>
            </a:r>
            <a:r>
              <a:rPr lang="fa-IR" b="1" dirty="0"/>
              <a:t>□ خير □</a:t>
            </a:r>
            <a:br>
              <a:rPr lang="fa-IR" b="1" dirty="0"/>
            </a:br>
            <a:r>
              <a:rPr lang="fa-IR" b="1" dirty="0" smtClean="0"/>
              <a:t>یبوست                              </a:t>
            </a:r>
            <a:r>
              <a:rPr lang="fa-IR" b="1" dirty="0"/>
              <a:t>بلی □ خير □</a:t>
            </a:r>
            <a:br>
              <a:rPr lang="fa-IR" b="1" dirty="0"/>
            </a:br>
            <a:r>
              <a:rPr lang="fa-IR" b="1" dirty="0" smtClean="0"/>
              <a:t>اختلال </a:t>
            </a:r>
            <a:r>
              <a:rPr lang="fa-IR" b="1" dirty="0"/>
              <a:t>بلع و جویدن </a:t>
            </a:r>
            <a:r>
              <a:rPr lang="fa-IR" b="1" dirty="0" smtClean="0"/>
              <a:t>غذا          بلی </a:t>
            </a:r>
            <a:r>
              <a:rPr lang="fa-IR" b="1" dirty="0"/>
              <a:t>□ خير □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3339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b="1" dirty="0"/>
              <a:t>شرح اقدامات</a:t>
            </a:r>
            <a:r>
              <a:rPr lang="fa-IR" dirty="0"/>
              <a:t> 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/>
          <a:lstStyle/>
          <a:p>
            <a:pPr algn="r" rtl="1"/>
            <a:r>
              <a:rPr lang="fa-IR" b="1" dirty="0"/>
              <a:t>ارائه آموزش و </a:t>
            </a:r>
            <a:r>
              <a:rPr lang="fa-IR" b="1" dirty="0" smtClean="0"/>
              <a:t>توصيه های تغذیه ای </a:t>
            </a:r>
            <a:r>
              <a:rPr lang="fa-IR" b="1" dirty="0"/>
              <a:t>برای کاهش عوارض مشكلات ذکر شده با استفاده از متن </a:t>
            </a:r>
            <a:r>
              <a:rPr lang="fa-IR" b="1" dirty="0" smtClean="0"/>
              <a:t>آموزشی</a:t>
            </a:r>
          </a:p>
          <a:p>
            <a:pPr algn="r" rtl="1"/>
            <a:endParaRPr lang="fa-IR" b="1" dirty="0"/>
          </a:p>
          <a:p>
            <a:pPr algn="r" rtl="1"/>
            <a:endParaRPr lang="fa-IR" b="1" dirty="0" smtClean="0"/>
          </a:p>
          <a:p>
            <a:pPr algn="r" rtl="1"/>
            <a:r>
              <a:rPr lang="fa-IR" b="1" dirty="0" smtClean="0"/>
              <a:t>پيگيری </a:t>
            </a:r>
            <a:r>
              <a:rPr lang="fa-IR" b="1" dirty="0"/>
              <a:t>بر اساس وضعيت شاخصهای </a:t>
            </a:r>
            <a:r>
              <a:rPr lang="fa-IR" b="1" dirty="0" smtClean="0"/>
              <a:t>تن سنجی </a:t>
            </a:r>
            <a:r>
              <a:rPr lang="fa-IR" b="1" dirty="0"/>
              <a:t>و یا بيماری 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2576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b="1" dirty="0"/>
              <a:t>غربالگري و ارزیابي الگوي تغذیه اي</a:t>
            </a:r>
            <a:r>
              <a:rPr lang="fa-IR" dirty="0"/>
              <a:t> 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pPr algn="r" rtl="1"/>
            <a:r>
              <a:rPr lang="fa-IR" b="1" dirty="0" smtClean="0">
                <a:solidFill>
                  <a:srgbClr val="FF0000"/>
                </a:solidFill>
              </a:rPr>
              <a:t>با </a:t>
            </a:r>
            <a:r>
              <a:rPr lang="fa-IR" b="1" dirty="0">
                <a:solidFill>
                  <a:srgbClr val="FF0000"/>
                </a:solidFill>
              </a:rPr>
              <a:t>هدف </a:t>
            </a:r>
            <a:endParaRPr lang="fa-IR" b="1" dirty="0" smtClean="0">
              <a:solidFill>
                <a:srgbClr val="FF0000"/>
              </a:solidFill>
            </a:endParaRPr>
          </a:p>
          <a:p>
            <a:pPr algn="r" rtl="1"/>
            <a:r>
              <a:rPr lang="fa-IR" b="1" dirty="0" smtClean="0"/>
              <a:t>بررسي </a:t>
            </a:r>
            <a:r>
              <a:rPr lang="fa-IR" b="1" dirty="0"/>
              <a:t>سلامت تغذيه اي، </a:t>
            </a:r>
            <a:endParaRPr lang="fa-IR" b="1" dirty="0" smtClean="0"/>
          </a:p>
          <a:p>
            <a:pPr algn="r" rtl="1"/>
            <a:r>
              <a:rPr lang="fa-IR" b="1" dirty="0" smtClean="0"/>
              <a:t>حصول اطمينان </a:t>
            </a:r>
            <a:r>
              <a:rPr lang="fa-IR" b="1" dirty="0"/>
              <a:t>از رعايت اصول تعادل و تنوع در برنامه غذايي و تعيين عادات غذايي نادرست </a:t>
            </a:r>
            <a:endParaRPr lang="fa-IR" b="1" dirty="0" smtClean="0"/>
          </a:p>
          <a:p>
            <a:pPr algn="r" rtl="1">
              <a:lnSpc>
                <a:spcPct val="220000"/>
              </a:lnSpc>
            </a:pPr>
            <a:r>
              <a:rPr lang="fa-IR" b="1" dirty="0" smtClean="0"/>
              <a:t>ارزيابي</a:t>
            </a:r>
            <a:r>
              <a:rPr lang="fa-IR" b="1" dirty="0"/>
              <a:t>، </a:t>
            </a:r>
            <a:r>
              <a:rPr lang="fa-IR" b="1" dirty="0" smtClean="0"/>
              <a:t>باچند </a:t>
            </a:r>
            <a:r>
              <a:rPr lang="fa-IR" b="1" dirty="0"/>
              <a:t>پرسش از </a:t>
            </a:r>
            <a:r>
              <a:rPr lang="fa-IR" b="1" dirty="0">
                <a:solidFill>
                  <a:srgbClr val="FF0000"/>
                </a:solidFill>
              </a:rPr>
              <a:t>چگونگي و مقدار مصرف گروه هاي غذايي </a:t>
            </a:r>
            <a:r>
              <a:rPr lang="fa-IR" b="1" dirty="0"/>
              <a:t>مختلف و ديگر </a:t>
            </a:r>
            <a:r>
              <a:rPr lang="fa-IR" b="1" dirty="0">
                <a:solidFill>
                  <a:srgbClr val="FF0000"/>
                </a:solidFill>
              </a:rPr>
              <a:t>عادات غذايي </a:t>
            </a:r>
            <a:r>
              <a:rPr lang="fa-IR" b="1" dirty="0"/>
              <a:t>اطلاعاتي درخصوص وضعيت تغذيه اي فرد </a:t>
            </a:r>
            <a:r>
              <a:rPr lang="fa-IR" b="1" dirty="0" smtClean="0"/>
              <a:t>به دست </a:t>
            </a:r>
            <a:r>
              <a:rPr lang="fa-IR" b="1" dirty="0"/>
              <a:t>خواهد آمد و با </a:t>
            </a:r>
            <a:r>
              <a:rPr lang="fa-IR" b="1" dirty="0">
                <a:solidFill>
                  <a:srgbClr val="FF0000"/>
                </a:solidFill>
              </a:rPr>
              <a:t>اندازه گيري شاخص هاي تن سنجي </a:t>
            </a:r>
            <a:r>
              <a:rPr lang="fa-IR" b="1" dirty="0"/>
              <a:t>(قد، وزن و دور کمر) و محاسبه نمايه توده بدني درمجموع </a:t>
            </a:r>
            <a:r>
              <a:rPr lang="fa-IR" b="1" u="sng" dirty="0">
                <a:solidFill>
                  <a:srgbClr val="FF0000"/>
                </a:solidFill>
              </a:rPr>
              <a:t>وضعيت </a:t>
            </a:r>
            <a:r>
              <a:rPr lang="fa-IR" b="1" u="sng" dirty="0" smtClean="0">
                <a:solidFill>
                  <a:srgbClr val="FF0000"/>
                </a:solidFill>
              </a:rPr>
              <a:t>سلامت تغذيه </a:t>
            </a:r>
            <a:r>
              <a:rPr lang="fa-IR" b="1" u="sng" dirty="0">
                <a:solidFill>
                  <a:srgbClr val="FF0000"/>
                </a:solidFill>
              </a:rPr>
              <a:t>اي فرد </a:t>
            </a:r>
            <a:r>
              <a:rPr lang="fa-IR" b="1" dirty="0"/>
              <a:t>تعيين خواهد شد </a:t>
            </a:r>
            <a:br>
              <a:rPr lang="fa-IR" b="1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5447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3600" b="1" dirty="0" smtClean="0"/>
              <a:t/>
            </a:r>
            <a:br>
              <a:rPr lang="fa-IR" sz="3600" b="1" dirty="0" smtClean="0"/>
            </a:br>
            <a:r>
              <a:rPr lang="fa-IR" sz="3600" b="1" dirty="0" smtClean="0"/>
              <a:t>راهکارهای </a:t>
            </a:r>
            <a:r>
              <a:rPr lang="fa-IR" sz="3600" b="1" dirty="0"/>
              <a:t>عمومی پیشنهادی در فرآیند اجرای برنامه تغذیه سالم</a:t>
            </a:r>
            <a:r>
              <a:rPr lang="fa-IR" sz="3600" dirty="0"/>
              <a:t> </a:t>
            </a:r>
            <a:br>
              <a:rPr lang="fa-IR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en-US" b="1" dirty="0" smtClean="0"/>
              <a:t>-</a:t>
            </a:r>
            <a:r>
              <a:rPr lang="fa-IR" b="1" dirty="0" smtClean="0"/>
              <a:t>1دستورالعملهای </a:t>
            </a:r>
            <a:r>
              <a:rPr lang="fa-IR" b="1" dirty="0"/>
              <a:t>بهداشتی </a:t>
            </a:r>
            <a:r>
              <a:rPr lang="fa-IR" b="1" dirty="0" smtClean="0"/>
              <a:t>تغذیه ای </a:t>
            </a:r>
            <a:r>
              <a:rPr lang="fa-IR" b="1" dirty="0"/>
              <a:t>در تهيه و طبخ غذا در رستوران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en-US" b="1" dirty="0"/>
              <a:t> </a:t>
            </a:r>
            <a:r>
              <a:rPr lang="en-US" b="1" dirty="0" smtClean="0"/>
              <a:t>-</a:t>
            </a:r>
            <a:r>
              <a:rPr lang="fa-IR" b="1" dirty="0" smtClean="0"/>
              <a:t>2دستورالعمل </a:t>
            </a:r>
            <a:r>
              <a:rPr lang="fa-IR" b="1" dirty="0"/>
              <a:t>بسته بندی، توزیع و سرو غذا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en-US" b="1" dirty="0" smtClean="0"/>
              <a:t>-</a:t>
            </a:r>
            <a:r>
              <a:rPr lang="fa-IR" b="1" dirty="0" smtClean="0"/>
              <a:t>3دستورالعمل </a:t>
            </a:r>
            <a:r>
              <a:rPr lang="fa-IR" b="1" dirty="0"/>
              <a:t>ارتقاء کيفيت تهيه و طبخ غذا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6210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a-IR" sz="3600" b="1" dirty="0"/>
              <a:t>راهکارهای اختصاصی پیشنهادی با توجه به شرایط کارکنان و محیط غذایی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724400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fa-IR" b="1" dirty="0" smtClean="0"/>
              <a:t>-حیطه </a:t>
            </a:r>
            <a:r>
              <a:rPr lang="fa-IR" b="1" dirty="0"/>
              <a:t>ارتقاء آگاهی، نگرش و عملکرد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/>
              <a:t>- حیطه بهبود بهداشت و ایمنی در تهیه و توزیع غذا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/>
              <a:t>- حیطه اقدامات مدیریتی و تأمین امکانات </a:t>
            </a:r>
            <a:r>
              <a:rPr lang="fa-IR" b="1" dirty="0" smtClean="0"/>
              <a:t>وتسهیلات </a:t>
            </a:r>
            <a:r>
              <a:rPr lang="fa-IR" b="1" dirty="0"/>
              <a:t>محیط کار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/>
              <a:t>- حیطه کفایت </a:t>
            </a:r>
            <a:r>
              <a:rPr lang="fa-IR" b="1" dirty="0" smtClean="0"/>
              <a:t>تغذیه ای </a:t>
            </a:r>
            <a:r>
              <a:rPr lang="fa-IR" b="1" dirty="0"/>
              <a:t>برنامه غذایی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0051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b="1" dirty="0">
                <a:solidFill>
                  <a:srgbClr val="000000"/>
                </a:solidFill>
                <a:latin typeface="B Mitra"/>
              </a:rPr>
              <a:t>معیار الگوی تغذیه</a:t>
            </a:r>
            <a:r>
              <a:rPr lang="fa-IR" sz="6000" dirty="0"/>
              <a:t/>
            </a:r>
            <a:br>
              <a:rPr lang="fa-IR" sz="6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5105400"/>
          </a:xfrm>
        </p:spPr>
        <p:txBody>
          <a:bodyPr>
            <a:normAutofit fontScale="92500"/>
          </a:bodyPr>
          <a:lstStyle/>
          <a:p>
            <a:pPr marL="0" indent="0" algn="r" rtl="1">
              <a:buNone/>
            </a:pP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1-مصرف 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>میوه روزانه شما معمولا چقدر است</a:t>
            </a: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؟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/>
            </a:r>
            <a:br>
              <a:rPr lang="fa-IR" sz="4400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اول: به ندرت / هرگز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دوم: کمتر از 2واحد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سوم: 2واحد یا بیشتر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2-مصرف 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>سبزی </a:t>
            </a: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روزانه 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>شما معمولا </a:t>
            </a: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چقدراست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>؟</a:t>
            </a:r>
            <a:br>
              <a:rPr lang="fa-IR" sz="4400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اول: به ندرت / هرگز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دوم: کمتر از 3واحد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سوم: 3واحد یا بیشتر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100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/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</a:rPr>
              <a:t>گروه ميوه ها وسبزيجات 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4" descr="C:\WINDOWS\Application Data\Microsoft\Media Catalog\Copy of n1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600200"/>
            <a:ext cx="3886200" cy="3657600"/>
          </a:xfrm>
        </p:spPr>
      </p:pic>
      <p:sp>
        <p:nvSpPr>
          <p:cNvPr id="399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295400"/>
            <a:ext cx="4953000" cy="5410200"/>
          </a:xfrm>
        </p:spPr>
        <p:txBody>
          <a:bodyPr rtlCol="0">
            <a:normAutofit/>
          </a:bodyPr>
          <a:lstStyle/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شامل : سبزيجات ( كاهو – خيار – گوجه – فلفل دلمه اي – هويج – سيب زميني – اسفناج و....)</a:t>
            </a: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ميوه ها ( سيب – گلابي – زردآلو – هلو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آب ميوه – انگور – و....)</a:t>
            </a: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مواد مغذي : انواع ويتامين ها (ويتامين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ويتامين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ar-SA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انواع املاح وفيبر </a:t>
            </a: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ar-SA" sz="2800" b="1" u="sng" dirty="0" smtClean="0">
                <a:solidFill>
                  <a:schemeClr val="accent6">
                    <a:lumMod val="50000"/>
                  </a:schemeClr>
                </a:solidFill>
                <a:cs typeface="Times New Roman (Arabic)" pitchFamily="26" charset="0"/>
              </a:rPr>
              <a:t>براي سلامت پوست , براي بالابردن مقاومت بدن , براي ترميم زخمها , براي سلامت چشم ها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384129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39939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1214" y="0"/>
            <a:ext cx="77724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r" rtl="1" eaLnBrk="1" hangingPunct="1"/>
            <a:r>
              <a:rPr lang="ar-SA" sz="5400" dirty="0" smtClean="0">
                <a:solidFill>
                  <a:srgbClr val="FF0000"/>
                </a:solidFill>
                <a:latin typeface="Times New Roman" pitchFamily="18" charset="0"/>
              </a:rPr>
              <a:t>گروه ميوه وسبزيجات </a:t>
            </a:r>
            <a:endParaRPr lang="en-US" sz="5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Picture 4" descr="C:\WINDOWS\Application Data\Microsoft\Media Catalog\Copy of n3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" y="1295400"/>
            <a:ext cx="3751263" cy="5334000"/>
          </a:xfrm>
        </p:spPr>
      </p:pic>
      <p:sp>
        <p:nvSpPr>
          <p:cNvPr id="409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295400"/>
            <a:ext cx="4876800" cy="5334000"/>
          </a:xfrm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algn="r" rtl="1" eaLnBrk="1" fontAlgn="auto" hangingPunct="1">
              <a:spcAft>
                <a:spcPts val="0"/>
              </a:spcAft>
              <a:defRPr/>
            </a:pPr>
            <a:endParaRPr lang="ar-SA" sz="2800" b="1" dirty="0" smtClean="0">
              <a:cs typeface="Times New Roman (Arabic)" pitchFamily="26" charset="0"/>
            </a:endParaRP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fa-IR" sz="2800" b="1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واحد </a:t>
            </a:r>
            <a:r>
              <a:rPr lang="fa-IR" sz="2800" b="1" dirty="0" smtClean="0">
                <a:latin typeface="Times New Roman" pitchFamily="18" charset="0"/>
                <a:cs typeface="Times New Roman" pitchFamily="18" charset="0"/>
              </a:rPr>
              <a:t>میوه =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 اعدد سيب متوسط يا اعدد پرتقال متوسط يا نصف ليوان حبه انگور  يا 3 عدد  زردآلو يا نصف ليوان آب ميوه </a:t>
            </a:r>
            <a:endParaRPr lang="fa-I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ar-SA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fa-IR" sz="2800" b="1" dirty="0" smtClean="0">
                <a:latin typeface="Times New Roman" pitchFamily="18" charset="0"/>
                <a:cs typeface="Times New Roman" pitchFamily="18" charset="0"/>
              </a:rPr>
              <a:t>واحد سبزی =</a:t>
            </a: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عدد سيب زميني متوسط  يا اعدد هويج متوسط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endParaRPr lang="fa-IR" sz="2800" b="1" dirty="0" smtClean="0">
              <a:cs typeface="Times New Roman (Arabic)" pitchFamily="26" charset="0"/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ar-SA" sz="2800" b="1" dirty="0" smtClean="0">
                <a:cs typeface="Times New Roman (Arabic)" pitchFamily="26" charset="0"/>
              </a:rPr>
              <a:t>مقدار مصرف :  حداقل  </a:t>
            </a:r>
            <a:r>
              <a:rPr lang="fa-IR" sz="2800" b="1" dirty="0" smtClean="0">
                <a:cs typeface="Times New Roman (Arabic)" pitchFamily="26" charset="0"/>
              </a:rPr>
              <a:t>2 </a:t>
            </a:r>
            <a:r>
              <a:rPr lang="ar-SA" sz="2800" b="1" dirty="0" smtClean="0">
                <a:cs typeface="Times New Roman (Arabic)" pitchFamily="26" charset="0"/>
              </a:rPr>
              <a:t>واحد</a:t>
            </a:r>
            <a:r>
              <a:rPr lang="fa-IR" sz="2800" b="1" dirty="0" smtClean="0">
                <a:cs typeface="Times New Roman (Arabic)" pitchFamily="26" charset="0"/>
              </a:rPr>
              <a:t> میوه وحداقل3 واحد سبزی </a:t>
            </a:r>
            <a:endParaRPr lang="ar-SA" sz="2800" b="1" dirty="0" smtClean="0">
              <a:cs typeface="Times New Roman (Arabic)" pitchFamily="26" charset="0"/>
            </a:endParaRPr>
          </a:p>
          <a:p>
            <a:pPr algn="r" rtl="1" eaLnBrk="1" fontAlgn="auto" hangingPunct="1">
              <a:spcAft>
                <a:spcPts val="0"/>
              </a:spcAft>
              <a:defRPr/>
            </a:pPr>
            <a:r>
              <a:rPr lang="ar-SA" sz="2800" b="1" dirty="0" smtClean="0">
                <a:cs typeface="Times New Roman (Arabic)" pitchFamily="26" charset="0"/>
              </a:rPr>
              <a:t>1 عدد سيب متوسط + 1 عدد پرتقال متوسط + 1 عدد سيب زميني متوسط + 1 ليوان كاهو</a:t>
            </a:r>
            <a:r>
              <a:rPr lang="fa-IR" sz="2800" b="1" dirty="0" smtClean="0">
                <a:cs typeface="Times New Roman (Arabic)" pitchFamily="26" charset="0"/>
              </a:rPr>
              <a:t>+ 1 عدد هویج </a:t>
            </a:r>
            <a:endParaRPr lang="en-US" sz="2800" b="1" dirty="0" smtClean="0">
              <a:cs typeface="Times New Roman (Arabic)" pitchFamily="2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021306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4096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dirty="0"/>
              <a:t>معیار الگوی تغذیه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>
            <a:normAutofit fontScale="85000" lnSpcReduction="20000"/>
          </a:bodyPr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fa-IR" sz="4400" dirty="0" smtClean="0">
                <a:solidFill>
                  <a:srgbClr val="000000"/>
                </a:solidFill>
                <a:latin typeface="B Mitra"/>
              </a:rPr>
              <a:t>3-مصرف </a:t>
            </a:r>
            <a:r>
              <a:rPr lang="fa-IR" sz="4400" dirty="0">
                <a:solidFill>
                  <a:srgbClr val="000000"/>
                </a:solidFill>
                <a:latin typeface="B Mitra"/>
              </a:rPr>
              <a:t>شیر و لبنیات روزانه شما معمولا چقدر است؟</a:t>
            </a:r>
            <a:br>
              <a:rPr lang="fa-IR" sz="4400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اول: به ندرت / هرگز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دوم: کمتر از 2واحد</a:t>
            </a:r>
            <a:br>
              <a:rPr lang="fa-IR" dirty="0">
                <a:solidFill>
                  <a:srgbClr val="000000"/>
                </a:solidFill>
                <a:latin typeface="B Mitra"/>
              </a:rPr>
            </a:br>
            <a:r>
              <a:rPr lang="fa-IR" dirty="0">
                <a:solidFill>
                  <a:srgbClr val="000000"/>
                </a:solidFill>
                <a:latin typeface="B Mitra"/>
              </a:rPr>
              <a:t>گزینه سوم: 2واحد یا بیشتر</a:t>
            </a:r>
            <a:endParaRPr lang="fa-IR" sz="6000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325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56388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1" hangingPunct="1"/>
            <a:r>
              <a:rPr lang="ar-SA" b="1" dirty="0" smtClean="0">
                <a:solidFill>
                  <a:srgbClr val="FF0000"/>
                </a:solidFill>
                <a:ea typeface="Times New Roman (Arabic)"/>
                <a:cs typeface="Times New Roman (Arabic)"/>
              </a:rPr>
              <a:t>گروه شير ولبنيات </a:t>
            </a:r>
            <a:endParaRPr lang="en-US" b="1" dirty="0" smtClean="0">
              <a:solidFill>
                <a:srgbClr val="FF0000"/>
              </a:solidFill>
              <a:ea typeface="Times New Roman (Arabic)"/>
              <a:cs typeface="Times New Roman (Arabic)"/>
            </a:endParaRPr>
          </a:p>
        </p:txBody>
      </p:sp>
      <p:pic>
        <p:nvPicPr>
          <p:cNvPr id="43012" name="Picture 4" descr="C:\WINDOWS\Application Data\Microsoft\Media Catalog\Copy of n10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1981200"/>
            <a:ext cx="3505200" cy="3048000"/>
          </a:xfrm>
        </p:spPr>
      </p:pic>
      <p:sp>
        <p:nvSpPr>
          <p:cNvPr id="430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752600"/>
            <a:ext cx="4572000" cy="4343400"/>
          </a:xfrm>
        </p:spPr>
        <p:txBody>
          <a:bodyPr/>
          <a:lstStyle/>
          <a:p>
            <a:pPr algn="r" rtl="1" eaLnBrk="1" hangingPunct="1"/>
            <a:r>
              <a:rPr lang="ar-SA" sz="2800" b="1" dirty="0" smtClean="0">
                <a:ea typeface="Times New Roman (Arabic)"/>
                <a:cs typeface="Times New Roman (Arabic)"/>
              </a:rPr>
              <a:t>براي استحكام استخوان ها ودندان ها ورشد وسلامت پوست </a:t>
            </a:r>
          </a:p>
          <a:p>
            <a:pPr algn="r" rtl="1" eaLnBrk="1" hangingPunct="1"/>
            <a:r>
              <a:rPr lang="ar-SA" sz="2800" b="1" dirty="0" smtClean="0">
                <a:ea typeface="Times New Roman (Arabic)"/>
                <a:cs typeface="Times New Roman (Arabic)"/>
              </a:rPr>
              <a:t>مقدار مصرف :</a:t>
            </a:r>
          </a:p>
          <a:p>
            <a:pPr algn="r" rtl="1" eaLnBrk="1" hangingPunct="1"/>
            <a:r>
              <a:rPr lang="ar-SA" sz="2800" b="1" dirty="0" smtClean="0">
                <a:ea typeface="Times New Roman (Arabic)"/>
                <a:cs typeface="Times New Roman (Arabic)"/>
              </a:rPr>
              <a:t>حداقل 2 واحد درطول شبانه روز</a:t>
            </a:r>
            <a:endParaRPr lang="fa-IR" sz="2800" b="1" dirty="0" smtClean="0">
              <a:ea typeface="Times New Roman (Arabic)"/>
              <a:cs typeface="Times New Roman (Arabic)"/>
            </a:endParaRPr>
          </a:p>
          <a:p>
            <a:pPr algn="r" rtl="1" eaLnBrk="1" hangingPunct="1"/>
            <a:r>
              <a:rPr lang="fa-IR" sz="2800" b="1" dirty="0" smtClean="0">
                <a:ea typeface="Times New Roman (Arabic)"/>
                <a:cs typeface="Times New Roman (Arabic)"/>
              </a:rPr>
              <a:t>یک واحد = یک لیوان شیر یا ماست =45-60 گرم پنیر = 2 لیوان دوغ </a:t>
            </a:r>
            <a:endParaRPr lang="en-US" sz="2800" b="1" dirty="0" smtClean="0">
              <a:ea typeface="Times New Roman (Arabic)"/>
              <a:cs typeface="Times New Roman (Arabic)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172559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4301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dirty="0"/>
              <a:t>معیار الگوی تغذیه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buNone/>
            </a:pPr>
            <a:r>
              <a:rPr lang="fa-IR" b="1" dirty="0" smtClean="0">
                <a:solidFill>
                  <a:srgbClr val="FF0000"/>
                </a:solidFill>
              </a:rPr>
              <a:t>4-آیا </a:t>
            </a:r>
            <a:r>
              <a:rPr lang="fa-IR" b="1" dirty="0">
                <a:solidFill>
                  <a:srgbClr val="FF0000"/>
                </a:solidFill>
              </a:rPr>
              <a:t>سر سفره از نمکدان استفاده میکنید؟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اول: همیشه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دوم: گاهی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سوم: به ندرت / هرگز</a:t>
            </a:r>
          </a:p>
          <a:p>
            <a:pPr marL="0" indent="0" algn="r" rtl="1">
              <a:buNone/>
            </a:pPr>
            <a:r>
              <a:rPr lang="fa-IR" dirty="0"/>
              <a:t> </a:t>
            </a:r>
            <a:r>
              <a:rPr lang="fa-IR" b="1" dirty="0" smtClean="0"/>
              <a:t>5- به </a:t>
            </a:r>
            <a:r>
              <a:rPr lang="fa-IR" b="1" dirty="0"/>
              <a:t>طور معمول چقدر فست فود / </a:t>
            </a:r>
            <a:r>
              <a:rPr lang="fa-IR" b="1" dirty="0" smtClean="0"/>
              <a:t>نوشابه های </a:t>
            </a:r>
            <a:r>
              <a:rPr lang="fa-IR" b="1" dirty="0"/>
              <a:t>گازدار مصرف میکنید؟</a:t>
            </a:r>
          </a:p>
          <a:p>
            <a:pPr marL="0" indent="0" algn="r" rtl="1">
              <a:buNone/>
            </a:pPr>
            <a:r>
              <a:rPr lang="fa-IR" b="1" dirty="0"/>
              <a:t>گزینه اول: </a:t>
            </a:r>
            <a:r>
              <a:rPr lang="fa-IR" b="1" dirty="0" smtClean="0"/>
              <a:t>هفته ای </a:t>
            </a:r>
            <a:r>
              <a:rPr lang="fa-IR" b="1" dirty="0"/>
              <a:t>دو بار یا بیشتر</a:t>
            </a:r>
          </a:p>
          <a:p>
            <a:pPr marL="0" indent="0" algn="r" rtl="1">
              <a:buNone/>
            </a:pPr>
            <a:r>
              <a:rPr lang="fa-IR" b="1" dirty="0"/>
              <a:t>گزینه دوم: ماهی  1الی  2بار</a:t>
            </a:r>
          </a:p>
          <a:p>
            <a:pPr marL="0" indent="0" algn="r" rtl="1">
              <a:buNone/>
            </a:pPr>
            <a:r>
              <a:rPr lang="fa-IR" b="1" dirty="0"/>
              <a:t>گزینه سوم: به ندرت / هرگز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839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/>
              <a:t>معیار الگوی تغذیه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9530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dirty="0" smtClean="0"/>
              <a:t>6</a:t>
            </a:r>
            <a:r>
              <a:rPr lang="fa-IR" b="1" dirty="0" smtClean="0">
                <a:solidFill>
                  <a:srgbClr val="FF0000"/>
                </a:solidFill>
              </a:rPr>
              <a:t>-معمولا </a:t>
            </a:r>
            <a:r>
              <a:rPr lang="fa-IR" b="1" dirty="0">
                <a:solidFill>
                  <a:srgbClr val="FF0000"/>
                </a:solidFill>
              </a:rPr>
              <a:t>از چه نوع روغنی مصرف میکنید؟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اول: فقط روغن </a:t>
            </a:r>
            <a:r>
              <a:rPr lang="fa-IR" b="1" dirty="0" smtClean="0">
                <a:solidFill>
                  <a:srgbClr val="FF0000"/>
                </a:solidFill>
              </a:rPr>
              <a:t>نیمه جامد </a:t>
            </a:r>
            <a:r>
              <a:rPr lang="fa-IR" b="1" dirty="0">
                <a:solidFill>
                  <a:srgbClr val="FF0000"/>
                </a:solidFill>
              </a:rPr>
              <a:t>یا فقط جامد یا فقط حیوانی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دوم: تلفیقی از انواع روغنهای مایع و نیمه جامد</a:t>
            </a:r>
          </a:p>
          <a:p>
            <a:pPr marL="0" indent="0" algn="r" rtl="1">
              <a:buNone/>
            </a:pPr>
            <a:r>
              <a:rPr lang="fa-IR" b="1" dirty="0">
                <a:solidFill>
                  <a:srgbClr val="FF0000"/>
                </a:solidFill>
              </a:rPr>
              <a:t>گزینه سوم: فقط گیاهی مایع (معمولی </a:t>
            </a:r>
            <a:r>
              <a:rPr lang="fa-IR" b="1" dirty="0" smtClean="0">
                <a:solidFill>
                  <a:srgbClr val="FF0000"/>
                </a:solidFill>
              </a:rPr>
              <a:t>ومخصوص </a:t>
            </a:r>
            <a:r>
              <a:rPr lang="fa-IR" b="1" dirty="0">
                <a:solidFill>
                  <a:srgbClr val="FF0000"/>
                </a:solidFill>
              </a:rPr>
              <a:t>سرخ کردنی)</a:t>
            </a:r>
          </a:p>
          <a:p>
            <a:pPr marL="0" indent="0" algn="r" rtl="1">
              <a:buNone/>
            </a:pPr>
            <a:r>
              <a:rPr lang="fa-IR" b="1" dirty="0" smtClean="0"/>
              <a:t>7-مصرف </a:t>
            </a:r>
            <a:r>
              <a:rPr lang="fa-IR" b="1" dirty="0"/>
              <a:t>قند و شکر روزانه شما معمولا چگونه است؟</a:t>
            </a:r>
          </a:p>
          <a:p>
            <a:pPr marL="0" indent="0" algn="r" rtl="1">
              <a:buNone/>
            </a:pPr>
            <a:r>
              <a:rPr lang="fa-IR" b="1" dirty="0"/>
              <a:t>گزینه اول: همیشه</a:t>
            </a:r>
          </a:p>
          <a:p>
            <a:pPr marL="0" indent="0" algn="r" rtl="1">
              <a:buNone/>
            </a:pPr>
            <a:r>
              <a:rPr lang="fa-IR" b="1" dirty="0"/>
              <a:t>گزینه دوم: گاهی</a:t>
            </a:r>
          </a:p>
          <a:p>
            <a:pPr marL="0" indent="0" algn="r" rtl="1">
              <a:buNone/>
            </a:pPr>
            <a:r>
              <a:rPr lang="fa-IR" b="1" dirty="0"/>
              <a:t>گزینه سوم: به ندرت / هرگز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5867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a-IR" dirty="0" smtClean="0"/>
              <a:t>نحوه </a:t>
            </a:r>
            <a:r>
              <a:rPr lang="fa-IR" dirty="0"/>
              <a:t>محاسبه </a:t>
            </a:r>
            <a:r>
              <a:rPr lang="fa-IR" dirty="0" smtClean="0"/>
              <a:t>امتیازالگوی تغذیه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lnSpc>
                <a:spcPct val="200000"/>
              </a:lnSpc>
            </a:pPr>
            <a:r>
              <a:rPr lang="fa-IR" b="1" dirty="0"/>
              <a:t>گزینه اول:  </a:t>
            </a:r>
            <a:r>
              <a:rPr lang="fa-IR" b="1" dirty="0" smtClean="0"/>
              <a:t>0امتیاز</a:t>
            </a:r>
          </a:p>
          <a:p>
            <a:pPr algn="r" rtl="1">
              <a:lnSpc>
                <a:spcPct val="200000"/>
              </a:lnSpc>
            </a:pPr>
            <a:r>
              <a:rPr lang="fa-IR" b="1" dirty="0" smtClean="0"/>
              <a:t> </a:t>
            </a:r>
            <a:r>
              <a:rPr lang="fa-IR" b="1" dirty="0"/>
              <a:t>گزینه دوم:  </a:t>
            </a:r>
            <a:r>
              <a:rPr lang="fa-IR" b="1" dirty="0" smtClean="0"/>
              <a:t>1امتیاز</a:t>
            </a:r>
          </a:p>
          <a:p>
            <a:pPr algn="r" rtl="1">
              <a:lnSpc>
                <a:spcPct val="200000"/>
              </a:lnSpc>
            </a:pPr>
            <a:r>
              <a:rPr lang="fa-IR" b="1" dirty="0" smtClean="0"/>
              <a:t> </a:t>
            </a:r>
            <a:r>
              <a:rPr lang="fa-IR" b="1" dirty="0"/>
              <a:t>گزینه سوم:  </a:t>
            </a:r>
            <a:r>
              <a:rPr lang="fa-IR" b="1" dirty="0" smtClean="0"/>
              <a:t>2امتیاز</a:t>
            </a:r>
          </a:p>
          <a:p>
            <a:pPr algn="r" rtl="1">
              <a:lnSpc>
                <a:spcPct val="200000"/>
              </a:lnSpc>
            </a:pPr>
            <a:r>
              <a:rPr lang="fa-IR" b="1" dirty="0" smtClean="0"/>
              <a:t> </a:t>
            </a:r>
            <a:r>
              <a:rPr lang="fa-IR" b="1" dirty="0"/>
              <a:t>بالاترین امتیاز:  14امتیاز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2581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معیارهای </a:t>
            </a:r>
            <a:r>
              <a:rPr lang="fa-IR" dirty="0"/>
              <a:t>تصمیم گیری برای ارائه خدمت یا ارجاع:</a:t>
            </a:r>
            <a:br>
              <a:rPr lang="fa-I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fa-IR" b="1" dirty="0" smtClean="0"/>
              <a:t>-1امتیاز </a:t>
            </a:r>
            <a:r>
              <a:rPr lang="fa-IR" b="1" dirty="0"/>
              <a:t>به دست آمده از سوالات الگوی تغذیه  </a:t>
            </a:r>
            <a:endParaRPr lang="fa-IR" b="1" dirty="0" smtClean="0"/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 smtClean="0"/>
              <a:t>-</a:t>
            </a:r>
            <a:r>
              <a:rPr lang="fa-IR" b="1" dirty="0"/>
              <a:t>2دور کمر </a:t>
            </a:r>
            <a:endParaRPr lang="fa-IR" b="1" dirty="0" smtClean="0"/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b="1" dirty="0" smtClean="0"/>
              <a:t> </a:t>
            </a:r>
            <a:r>
              <a:rPr lang="fa-IR" b="1" dirty="0"/>
              <a:t>-3نمایه توده بدنی </a:t>
            </a:r>
            <a:r>
              <a:rPr lang="fa-IR" b="1" dirty="0" smtClean="0"/>
              <a:t>(</a:t>
            </a:r>
            <a:r>
              <a:rPr lang="en-US" b="1" dirty="0" smtClean="0"/>
              <a:t>BM</a:t>
            </a:r>
            <a:r>
              <a:rPr lang="fa-IR" b="1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32012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fa-IR" b="1" dirty="0"/>
              <a:t>انجام مراقبتهای </a:t>
            </a:r>
            <a:r>
              <a:rPr lang="fa-IR" b="1" dirty="0" smtClean="0"/>
              <a:t>تغذیه ای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b="1" dirty="0" smtClean="0"/>
              <a:t>بر </a:t>
            </a:r>
            <a:r>
              <a:rPr lang="fa-IR" b="1" dirty="0"/>
              <a:t>اساس وضعيت فرد، خدمات تغذیه ای لازم ارائه ميگردد</a:t>
            </a:r>
            <a:r>
              <a:rPr lang="fa-IR" b="1" dirty="0" smtClean="0"/>
              <a:t>:</a:t>
            </a:r>
          </a:p>
          <a:p>
            <a:pPr algn="r" rtl="1"/>
            <a:r>
              <a:rPr lang="fa-IR" b="1" dirty="0" smtClean="0"/>
              <a:t>آموزش فردی</a:t>
            </a:r>
          </a:p>
          <a:p>
            <a:pPr algn="r" rtl="1"/>
            <a:r>
              <a:rPr lang="fa-IR" b="1" dirty="0" smtClean="0"/>
              <a:t>مشاوره تغذیه</a:t>
            </a:r>
          </a:p>
          <a:p>
            <a:pPr algn="r" rtl="1"/>
            <a:r>
              <a:rPr lang="fa-IR" b="1" dirty="0" smtClean="0"/>
              <a:t>تنظيم </a:t>
            </a:r>
            <a:r>
              <a:rPr lang="fa-IR" b="1" dirty="0"/>
              <a:t>رژیم غذایی: برای کليه مبتلایان به دیابت و پره دیابت، فشار خون بالا، </a:t>
            </a:r>
            <a:r>
              <a:rPr lang="fa-IR" b="1" dirty="0" smtClean="0"/>
              <a:t>دیس </a:t>
            </a:r>
            <a:r>
              <a:rPr lang="fa-IR" b="1" dirty="0"/>
              <a:t>ليپيدمی، </a:t>
            </a:r>
            <a:r>
              <a:rPr lang="fa-IR" b="1" dirty="0" smtClean="0"/>
              <a:t>چاقی،لاغری </a:t>
            </a:r>
            <a:r>
              <a:rPr lang="fa-IR" b="1" dirty="0"/>
              <a:t>و اضافه وزن مطابق </a:t>
            </a:r>
            <a:r>
              <a:rPr lang="fa-IR" b="1" dirty="0" smtClean="0"/>
              <a:t>دستورعمل</a:t>
            </a:r>
          </a:p>
          <a:p>
            <a:pPr algn="r" rtl="1"/>
            <a:endParaRPr lang="fa-IR" b="1" dirty="0"/>
          </a:p>
          <a:p>
            <a:pPr algn="r" rtl="1"/>
            <a:endParaRPr lang="fa-IR" dirty="0" smtClean="0"/>
          </a:p>
          <a:p>
            <a:pPr algn="r" rtl="1"/>
            <a:r>
              <a:rPr lang="fa-IR" b="1" dirty="0">
                <a:solidFill>
                  <a:srgbClr val="FF0000"/>
                </a:solidFill>
              </a:rPr>
              <a:t>ارائه آموزشهای گروهی: </a:t>
            </a:r>
            <a:endParaRPr lang="fa-IR" b="1" dirty="0" smtClean="0">
              <a:solidFill>
                <a:srgbClr val="FF0000"/>
              </a:solidFill>
            </a:endParaRPr>
          </a:p>
          <a:p>
            <a:pPr algn="r" rtl="1"/>
            <a:r>
              <a:rPr lang="fa-IR" sz="3300" b="1" dirty="0"/>
              <a:t>طراحی و اجرای مداخلات مناسب</a:t>
            </a:r>
            <a:r>
              <a:rPr lang="fa-IR" sz="3300" dirty="0"/>
              <a:t> </a:t>
            </a:r>
            <a:br>
              <a:rPr lang="fa-IR" sz="3300" dirty="0"/>
            </a:br>
            <a:r>
              <a:rPr lang="fa-IR" sz="3300" dirty="0"/>
              <a:t/>
            </a:r>
            <a:br>
              <a:rPr lang="fa-IR" sz="3300" dirty="0"/>
            </a:b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xmlns="" val="58337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82" t="19675" r="16666" b="10000"/>
          <a:stretch/>
        </p:blipFill>
        <p:spPr bwMode="auto">
          <a:xfrm>
            <a:off x="-148856" y="0"/>
            <a:ext cx="9292856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721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18" t="18070" r="22067" b="11442"/>
          <a:stretch/>
        </p:blipFill>
        <p:spPr bwMode="auto">
          <a:xfrm>
            <a:off x="0" y="352540"/>
            <a:ext cx="9144000" cy="673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55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9195445"/>
              </p:ext>
            </p:extLst>
          </p:nvPr>
        </p:nvGraphicFramePr>
        <p:xfrm>
          <a:off x="152400" y="381000"/>
          <a:ext cx="8458200" cy="6019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8829"/>
                <a:gridCol w="523692"/>
                <a:gridCol w="282163"/>
                <a:gridCol w="893423"/>
                <a:gridCol w="580925"/>
                <a:gridCol w="3058586"/>
                <a:gridCol w="1146182"/>
                <a:gridCol w="914400"/>
              </a:tblGrid>
              <a:tr h="851186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 dirty="0">
                          <a:effectLst/>
                        </a:rPr>
                        <a:t>توضيحات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برونداد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همكاران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مسئول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مهلت انجام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فعاليت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زير حيطه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>
                          <a:effectLst/>
                        </a:rPr>
                        <a:t>حيطه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</a:tr>
              <a:tr h="6800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برگزاري جلسات تغذيه سالم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تشكيل زير كميته تغذيه سالم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 dirty="0">
                          <a:effectLst/>
                        </a:rPr>
                        <a:t>رهبري و مديريت سازماني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>
                    <a:solidFill>
                      <a:srgbClr val="FFC000"/>
                    </a:solidFill>
                  </a:tcPr>
                </a:tc>
                <a:tc rowSpan="13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>
                          <a:effectLst/>
                        </a:rPr>
                        <a:t>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</a:tr>
              <a:tr h="30521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 dirty="0">
                          <a:effectLst/>
                        </a:rPr>
                        <a:t>واحد بهبود تغذیه 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برنامه ریزی جهت اجرای  تغذیه سالم در جلسات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69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پیگیری اجرای دستورالعمل های تغذیه سالم براساس برنامه ششم توسعه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0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تهيه چك ليست هاي رستوران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رعايت استانداردهاي بهداشتي مواد غذایی وتغذیه سالم  در رستوران اداره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rowSpan="5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 dirty="0">
                          <a:effectLst/>
                        </a:rPr>
                        <a:t>محيط حمايت كننده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0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نصب 10 پوستر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نصب پوسترواستاندهای  تغذيه سالم در طبقات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006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با توجه به برچسب تغذيه سالم در انتخاب ها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اجرای تغذیه سالم در پذیرایی جلسات با توجه به بودجه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0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جهت مادران شيرده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وجود فضاي مناسب براي تغذيه كودكان با شير مادر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02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يخچال / اجاق گاز و ...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اجرای دستورالعمل های تغذیه ای در اداره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008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معرفي سايت آواي سلامت و منابع معتبر معرفي شده توسط وزارت بهداشت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اطلاع رساني در مورد تغذيه سالم و كنترل وزن از طريق تابلوی الکترونیکی اداره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rowSpan="5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1" dirty="0">
                          <a:effectLst/>
                        </a:rPr>
                        <a:t>آموزش و مداخلات فردي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521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ارجاع همکاران جهت مشاوره تغذیه به مراکز جامع سلامت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0063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پمفلت / پوستر / بروشور / آموزشي و ..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تهيه و توزيع رسانه و دستورالعمل هاي آموزشي تغذیه سالم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0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با هماهنگی روابط عمومی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 dirty="0">
                          <a:effectLst/>
                        </a:rPr>
                        <a:t>پخش تیزرهای تغذیه سالم در ابتدای کلیه جلسات اداره 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00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</a:rPr>
                        <a:t>اجرای آموزش تغذیه سالم سه ماه یکبار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b="1">
                          <a:effectLst/>
                        </a:rPr>
                        <a:t>واحد بهبود تغذیه 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</a:rPr>
                        <a:t> </a:t>
                      </a:r>
                      <a:endParaRPr lang="en-US" sz="700" b="1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 dirty="0">
                          <a:effectLst/>
                        </a:rPr>
                        <a:t>آموزش گروهي توسط متخصص تغذيه</a:t>
                      </a:r>
                      <a:endParaRPr lang="en-US" sz="700" b="1" dirty="0"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905" marR="4490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2699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066800" y="349250"/>
            <a:ext cx="7010400" cy="955675"/>
          </a:xfrm>
          <a:solidFill>
            <a:srgbClr val="FFFF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fa-IR" sz="4000" b="1" dirty="0" smtClean="0">
                <a:solidFill>
                  <a:srgbClr val="FF0000"/>
                </a:solidFill>
              </a:rPr>
              <a:t>با سپاس از توجه شما  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08547" name="Picture 6" descr="vege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5750"/>
            <a:ext cx="7272337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296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2611</Words>
  <Application>Microsoft Office PowerPoint</Application>
  <PresentationFormat>On-screen Show (4:3)</PresentationFormat>
  <Paragraphs>310</Paragraphs>
  <Slides>45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Slide 1</vt:lpstr>
      <vt:lpstr>Slide 2</vt:lpstr>
      <vt:lpstr>Slide 3</vt:lpstr>
      <vt:lpstr>با كاهش و يا افزايش دريافت مواد مغذي، 4دوره از اتفاقات ، بدن را متأثر ميكند  </vt:lpstr>
      <vt:lpstr>Slide 5</vt:lpstr>
      <vt:lpstr> دلایل انجام بررسی های تغذیه ای بر اساس شاخص های تن سنجی عبارتند از: </vt:lpstr>
      <vt:lpstr>روشهاي بررسي وضع تغذيه يك فرد</vt:lpstr>
      <vt:lpstr>Slide 8</vt:lpstr>
      <vt:lpstr>وزن</vt:lpstr>
      <vt:lpstr>خصوصیات ابزار اندازه گیری وزن </vt:lpstr>
      <vt:lpstr>روش توزین افراد  بزرگسال </vt:lpstr>
      <vt:lpstr>قد سنج</vt:lpstr>
      <vt:lpstr>اندازه گیری قد ایستاده</vt:lpstr>
      <vt:lpstr>اندازه گیری قد افراد</vt:lpstr>
      <vt:lpstr>شاخص نمایه توده بدنی (BMI) برای سن   </vt:lpstr>
      <vt:lpstr>BMI((Body mass indexنمایه توده بدن</vt:lpstr>
      <vt:lpstr>Slide 17</vt:lpstr>
      <vt:lpstr>Slide 18</vt:lpstr>
      <vt:lpstr>Slide 19</vt:lpstr>
      <vt:lpstr> وزن ایده آل </vt:lpstr>
      <vt:lpstr> اندازه دور کمر  </vt:lpstr>
      <vt:lpstr>اندازه گیري دور کمر</vt:lpstr>
      <vt:lpstr>اندازه گیری هاي ساده تن سنجي در بزرگسالان  </vt:lpstr>
      <vt:lpstr> تعیین اندازه جثه با استفاده از فرمول: محیط مچ دست / قد cm) ) r=  </vt:lpstr>
      <vt:lpstr>  خدمات تخصصی تغذیه ای برای گروه سنی میانسال 30 – 59سال   </vt:lpstr>
      <vt:lpstr>شرح اقدامات در موارد ابتلا به بیماری</vt:lpstr>
      <vt:lpstr>وجود مشکلات گوارشی  </vt:lpstr>
      <vt:lpstr>شرح اقدامات  </vt:lpstr>
      <vt:lpstr>غربالگري و ارزیابي الگوي تغذیه اي  </vt:lpstr>
      <vt:lpstr> راهکارهای عمومی پیشنهادی در فرآیند اجرای برنامه تغذیه سالم  </vt:lpstr>
      <vt:lpstr>راهکارهای اختصاصی پیشنهادی با توجه به شرایط کارکنان و محیط غذایی</vt:lpstr>
      <vt:lpstr>معیار الگوی تغذیه </vt:lpstr>
      <vt:lpstr>گروه ميوه ها وسبزيجات </vt:lpstr>
      <vt:lpstr>گروه ميوه وسبزيجات </vt:lpstr>
      <vt:lpstr>معیار الگوی تغذیه </vt:lpstr>
      <vt:lpstr>گروه شير ولبنيات </vt:lpstr>
      <vt:lpstr>معیار الگوی تغذیه </vt:lpstr>
      <vt:lpstr>معیار الگوی تغذیه</vt:lpstr>
      <vt:lpstr>نحوه محاسبه امتیازالگوی تغذیه </vt:lpstr>
      <vt:lpstr> معیارهای تصمیم گیری برای ارائه خدمت یا ارجاع: </vt:lpstr>
      <vt:lpstr>انجام مراقبتهای تغذیه ای </vt:lpstr>
      <vt:lpstr>Slide 42</vt:lpstr>
      <vt:lpstr>Slide 43</vt:lpstr>
      <vt:lpstr>Slide 44</vt:lpstr>
      <vt:lpstr>با سپاس از توجه شما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aseman</dc:creator>
  <cp:lastModifiedBy>it</cp:lastModifiedBy>
  <cp:revision>50</cp:revision>
  <dcterms:created xsi:type="dcterms:W3CDTF">2006-08-16T00:00:00Z</dcterms:created>
  <dcterms:modified xsi:type="dcterms:W3CDTF">2021-03-31T07:30:48Z</dcterms:modified>
</cp:coreProperties>
</file>