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262" r:id="rId2"/>
    <p:sldId id="366" r:id="rId3"/>
    <p:sldId id="368" r:id="rId4"/>
    <p:sldId id="369" r:id="rId5"/>
    <p:sldId id="370" r:id="rId6"/>
    <p:sldId id="371" r:id="rId7"/>
    <p:sldId id="373" r:id="rId8"/>
    <p:sldId id="374" r:id="rId9"/>
    <p:sldId id="375" r:id="rId10"/>
    <p:sldId id="376" r:id="rId11"/>
    <p:sldId id="386" r:id="rId12"/>
    <p:sldId id="367" r:id="rId13"/>
    <p:sldId id="377" r:id="rId14"/>
    <p:sldId id="378" r:id="rId15"/>
    <p:sldId id="379" r:id="rId16"/>
    <p:sldId id="380" r:id="rId17"/>
    <p:sldId id="381" r:id="rId18"/>
    <p:sldId id="382" r:id="rId19"/>
    <p:sldId id="383" r:id="rId20"/>
    <p:sldId id="372" r:id="rId21"/>
    <p:sldId id="384" r:id="rId22"/>
    <p:sldId id="385" r:id="rId2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E46797-C123-4F63-AC78-FA52F67B33D5}">
          <p14:sldIdLst>
            <p14:sldId id="262"/>
            <p14:sldId id="366"/>
            <p14:sldId id="368"/>
            <p14:sldId id="369"/>
            <p14:sldId id="370"/>
            <p14:sldId id="371"/>
            <p14:sldId id="373"/>
            <p14:sldId id="374"/>
            <p14:sldId id="375"/>
            <p14:sldId id="376"/>
            <p14:sldId id="386"/>
            <p14:sldId id="367"/>
            <p14:sldId id="377"/>
            <p14:sldId id="378"/>
            <p14:sldId id="379"/>
            <p14:sldId id="380"/>
            <p14:sldId id="381"/>
            <p14:sldId id="382"/>
            <p14:sldId id="383"/>
            <p14:sldId id="372"/>
            <p14:sldId id="384"/>
            <p14:sldId id="385"/>
          </p14:sldIdLst>
        </p14:section>
        <p14:section name="Untitled Section" id="{FB25ECC9-C2C7-493E-857E-EF6B211583E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94" autoAdjust="0"/>
    <p:restoredTop sz="87373" autoAdjust="0"/>
  </p:normalViewPr>
  <p:slideViewPr>
    <p:cSldViewPr snapToGrid="0">
      <p:cViewPr varScale="1">
        <p:scale>
          <a:sx n="56" d="100"/>
          <a:sy n="56" d="100"/>
        </p:scale>
        <p:origin x="1326" y="72"/>
      </p:cViewPr>
      <p:guideLst>
        <p:guide orient="horz" pos="2160"/>
        <p:guide pos="3840"/>
      </p:guideLst>
    </p:cSldViewPr>
  </p:slideViewPr>
  <p:outlineViewPr>
    <p:cViewPr>
      <p:scale>
        <a:sx n="33" d="100"/>
        <a:sy n="33" d="100"/>
      </p:scale>
      <p:origin x="0" y="8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07CE5B7-122E-4982-BA8B-FC9158E673F7}" type="datetimeFigureOut">
              <a:rPr lang="fa-IR" smtClean="0"/>
              <a:pPr/>
              <a:t>15/05/1446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AE1B0B-8C9C-47EC-B277-0D30AE79E2DB}" type="slidenum">
              <a:rPr lang="fa-IR" smtClean="0"/>
              <a:pPr/>
              <a:t>‹#›</a:t>
            </a:fld>
            <a:endParaRPr lang="fa-IR"/>
          </a:p>
        </p:txBody>
      </p:sp>
    </p:spTree>
    <p:extLst>
      <p:ext uri="{BB962C8B-B14F-4D97-AF65-F5344CB8AC3E}">
        <p14:creationId xmlns:p14="http://schemas.microsoft.com/office/powerpoint/2010/main" val="399040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E1B0B-8C9C-47EC-B277-0D30AE79E2DB}" type="slidenum">
              <a:rPr lang="fa-IR" smtClean="0"/>
              <a:pPr/>
              <a:t>13</a:t>
            </a:fld>
            <a:endParaRPr lang="fa-IR"/>
          </a:p>
        </p:txBody>
      </p:sp>
    </p:spTree>
    <p:extLst>
      <p:ext uri="{BB962C8B-B14F-4D97-AF65-F5344CB8AC3E}">
        <p14:creationId xmlns:p14="http://schemas.microsoft.com/office/powerpoint/2010/main" val="143083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DF6F3716-0A51-422D-A23E-EB35CC3B37D4}" type="datetimeFigureOut">
              <a:rPr lang="fa-IR" smtClean="0"/>
              <a:pPr/>
              <a:t>15/05/1446</a:t>
            </a:fld>
            <a:endParaRPr lang="fa-I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fa-I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64D7BC6-8067-481F-999E-46843DC4FFC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F3716-0A51-422D-A23E-EB35CC3B37D4}" type="datetimeFigureOut">
              <a:rPr lang="fa-IR" smtClean="0"/>
              <a:pPr/>
              <a:t>15/05/1446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64D7BC6-8067-481F-999E-46843DC4FFC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F3716-0A51-422D-A23E-EB35CC3B37D4}" type="datetimeFigureOut">
              <a:rPr lang="fa-IR" smtClean="0"/>
              <a:pPr/>
              <a:t>15/05/1446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64D7BC6-8067-481F-999E-46843DC4FFC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F6F3716-0A51-422D-A23E-EB35CC3B37D4}" type="datetimeFigureOut">
              <a:rPr lang="fa-IR" smtClean="0"/>
              <a:pPr/>
              <a:t>15/05/1446</a:t>
            </a:fld>
            <a:endParaRPr lang="fa-IR"/>
          </a:p>
        </p:txBody>
      </p:sp>
      <p:sp>
        <p:nvSpPr>
          <p:cNvPr id="9" name="Slide Number Placeholder 8"/>
          <p:cNvSpPr>
            <a:spLocks noGrp="1"/>
          </p:cNvSpPr>
          <p:nvPr>
            <p:ph type="sldNum" sz="quarter" idx="15"/>
          </p:nvPr>
        </p:nvSpPr>
        <p:spPr/>
        <p:txBody>
          <a:bodyPr rtlCol="0"/>
          <a:lstStyle/>
          <a:p>
            <a:fld id="{264D7BC6-8067-481F-999E-46843DC4FFC9}"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DF6F3716-0A51-422D-A23E-EB35CC3B37D4}" type="datetimeFigureOut">
              <a:rPr lang="fa-IR" smtClean="0"/>
              <a:pPr/>
              <a:t>15/05/1446</a:t>
            </a:fld>
            <a:endParaRPr lang="fa-I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fa-I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264D7BC6-8067-481F-999E-46843DC4FFC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F6F3716-0A51-422D-A23E-EB35CC3B37D4}" type="datetimeFigureOut">
              <a:rPr lang="fa-IR" smtClean="0"/>
              <a:pPr/>
              <a:t>15/05/1446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64D7BC6-8067-481F-999E-46843DC4FFC9}" type="slidenum">
              <a:rPr lang="fa-IR" smtClean="0"/>
              <a:pPr/>
              <a:t>‹#›</a:t>
            </a:fld>
            <a:endParaRPr lang="fa-IR"/>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F6F3716-0A51-422D-A23E-EB35CC3B37D4}" type="datetimeFigureOut">
              <a:rPr lang="fa-IR" smtClean="0"/>
              <a:pPr/>
              <a:t>15/05/1446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64D7BC6-8067-481F-999E-46843DC4FFC9}" type="slidenum">
              <a:rPr lang="fa-IR" smtClean="0"/>
              <a:pPr/>
              <a:t>‹#›</a:t>
            </a:fld>
            <a:endParaRPr lang="fa-IR"/>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F6F3716-0A51-422D-A23E-EB35CC3B37D4}" type="datetimeFigureOut">
              <a:rPr lang="fa-IR" smtClean="0"/>
              <a:pPr/>
              <a:t>15/05/1446</a:t>
            </a:fld>
            <a:endParaRPr lang="fa-IR"/>
          </a:p>
        </p:txBody>
      </p:sp>
      <p:sp>
        <p:nvSpPr>
          <p:cNvPr id="7" name="Slide Number Placeholder 6"/>
          <p:cNvSpPr>
            <a:spLocks noGrp="1"/>
          </p:cNvSpPr>
          <p:nvPr>
            <p:ph type="sldNum" sz="quarter" idx="11"/>
          </p:nvPr>
        </p:nvSpPr>
        <p:spPr/>
        <p:txBody>
          <a:bodyPr rtlCol="0"/>
          <a:lstStyle/>
          <a:p>
            <a:fld id="{264D7BC6-8067-481F-999E-46843DC4FFC9}"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F3716-0A51-422D-A23E-EB35CC3B37D4}" type="datetimeFigureOut">
              <a:rPr lang="fa-IR" smtClean="0"/>
              <a:pPr/>
              <a:t>15/05/1446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64D7BC6-8067-481F-999E-46843DC4FFC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F6F3716-0A51-422D-A23E-EB35CC3B37D4}" type="datetimeFigureOut">
              <a:rPr lang="fa-IR" smtClean="0"/>
              <a:pPr/>
              <a:t>15/05/1446</a:t>
            </a:fld>
            <a:endParaRPr lang="fa-IR"/>
          </a:p>
        </p:txBody>
      </p:sp>
      <p:sp>
        <p:nvSpPr>
          <p:cNvPr id="22" name="Slide Number Placeholder 21"/>
          <p:cNvSpPr>
            <a:spLocks noGrp="1"/>
          </p:cNvSpPr>
          <p:nvPr>
            <p:ph type="sldNum" sz="quarter" idx="15"/>
          </p:nvPr>
        </p:nvSpPr>
        <p:spPr/>
        <p:txBody>
          <a:bodyPr rtlCol="0"/>
          <a:lstStyle/>
          <a:p>
            <a:fld id="{264D7BC6-8067-481F-999E-46843DC4FFC9}"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F6F3716-0A51-422D-A23E-EB35CC3B37D4}" type="datetimeFigureOut">
              <a:rPr lang="fa-IR" smtClean="0"/>
              <a:pPr/>
              <a:t>15/05/1446</a:t>
            </a:fld>
            <a:endParaRPr lang="fa-IR"/>
          </a:p>
        </p:txBody>
      </p:sp>
      <p:sp>
        <p:nvSpPr>
          <p:cNvPr id="18" name="Slide Number Placeholder 17"/>
          <p:cNvSpPr>
            <a:spLocks noGrp="1"/>
          </p:cNvSpPr>
          <p:nvPr>
            <p:ph type="sldNum" sz="quarter" idx="11"/>
          </p:nvPr>
        </p:nvSpPr>
        <p:spPr/>
        <p:txBody>
          <a:bodyPr rtlCol="0"/>
          <a:lstStyle/>
          <a:p>
            <a:fld id="{264D7BC6-8067-481F-999E-46843DC4FFC9}"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6F3716-0A51-422D-A23E-EB35CC3B37D4}" type="datetimeFigureOut">
              <a:rPr lang="fa-IR" smtClean="0"/>
              <a:pPr/>
              <a:t>15/05/1446</a:t>
            </a:fld>
            <a:endParaRPr lang="fa-I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64D7BC6-8067-481F-999E-46843DC4FFC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6455" y="2280176"/>
            <a:ext cx="8291433" cy="3106841"/>
          </a:xfrm>
        </p:spPr>
        <p:txBody>
          <a:bodyPr anchor="t">
            <a:normAutofit/>
          </a:bodyPr>
          <a:lstStyle/>
          <a:p>
            <a:pPr algn="ctr" rtl="1">
              <a:lnSpc>
                <a:spcPct val="150000"/>
              </a:lnSpc>
            </a:pPr>
            <a:r>
              <a:rPr lang="fa-IR" sz="3200" b="1" dirty="0">
                <a:solidFill>
                  <a:srgbClr val="000099"/>
                </a:solidFill>
                <a:latin typeface="IranNastaliq" panose="02020505000000020003" pitchFamily="18" charset="0"/>
                <a:ea typeface="+mn-ea"/>
                <a:cs typeface="B Mitra" pitchFamily="2" charset="-78"/>
              </a:rPr>
              <a:t>وزارت بهداشت، درمان و آموزش پزشکی </a:t>
            </a:r>
            <a:br>
              <a:rPr lang="fa-IR" sz="3600" b="1" dirty="0">
                <a:solidFill>
                  <a:srgbClr val="000099"/>
                </a:solidFill>
                <a:latin typeface="IranNastaliq" panose="02020505000000020003" pitchFamily="18" charset="0"/>
                <a:ea typeface="+mn-ea"/>
                <a:cs typeface="B Mitra" pitchFamily="2" charset="-78"/>
              </a:rPr>
            </a:br>
            <a:r>
              <a:rPr lang="fa-IR" sz="5400" b="1" dirty="0">
                <a:solidFill>
                  <a:srgbClr val="FF0000"/>
                </a:solidFill>
                <a:latin typeface="IranNastaliq" panose="02020505000000020003" pitchFamily="18" charset="0"/>
                <a:ea typeface="+mn-ea"/>
                <a:cs typeface="B Mitra" pitchFamily="2" charset="-78"/>
              </a:rPr>
              <a:t>راهنمای </a:t>
            </a:r>
            <a:r>
              <a:rPr lang="fa-IR" sz="5400" dirty="0">
                <a:solidFill>
                  <a:srgbClr val="FF0000"/>
                </a:solidFill>
                <a:latin typeface="IranNastaliq" panose="02020505000000020003" pitchFamily="18" charset="0"/>
                <a:ea typeface="+mn-ea"/>
                <a:cs typeface="B Mitra" pitchFamily="2" charset="-78"/>
              </a:rPr>
              <a:t>ثبت تجربه</a:t>
            </a:r>
            <a:endParaRPr lang="fa-IR" sz="2400" b="1" dirty="0">
              <a:solidFill>
                <a:srgbClr val="FF0000"/>
              </a:solidFill>
              <a:latin typeface="IranNastaliq" panose="02020505000000020003" pitchFamily="18" charset="0"/>
              <a:ea typeface="+mn-ea"/>
              <a:cs typeface="B Mitra" pitchFamily="2" charset="-78"/>
            </a:endParaRPr>
          </a:p>
        </p:txBody>
      </p:sp>
      <p:sp>
        <p:nvSpPr>
          <p:cNvPr id="3" name="Subtitle 2"/>
          <p:cNvSpPr>
            <a:spLocks noGrp="1"/>
          </p:cNvSpPr>
          <p:nvPr>
            <p:ph type="subTitle" idx="1"/>
          </p:nvPr>
        </p:nvSpPr>
        <p:spPr>
          <a:xfrm>
            <a:off x="4037991" y="4524047"/>
            <a:ext cx="5628359" cy="952201"/>
          </a:xfrm>
        </p:spPr>
        <p:txBody>
          <a:bodyPr>
            <a:noAutofit/>
          </a:bodyPr>
          <a:lstStyle/>
          <a:p>
            <a:pPr lvl="0" algn="ctr" rtl="1" fontAlgn="base">
              <a:lnSpc>
                <a:spcPct val="150000"/>
              </a:lnSpc>
              <a:spcBef>
                <a:spcPct val="0"/>
              </a:spcBef>
              <a:spcAft>
                <a:spcPct val="0"/>
              </a:spcAft>
            </a:pPr>
            <a:r>
              <a:rPr lang="fa-IR" altLang="en-US" sz="2000" b="1" dirty="0">
                <a:solidFill>
                  <a:srgbClr val="000099"/>
                </a:solidFill>
                <a:latin typeface="IranNastaliq" panose="02020505000000020003" pitchFamily="18" charset="0"/>
                <a:cs typeface="B Mitra" pitchFamily="2" charset="-78"/>
              </a:rPr>
              <a:t>معاونت توسعه مدیریت و منابع </a:t>
            </a:r>
          </a:p>
          <a:p>
            <a:pPr lvl="0" algn="ctr" rtl="1" fontAlgn="base">
              <a:lnSpc>
                <a:spcPct val="150000"/>
              </a:lnSpc>
              <a:spcBef>
                <a:spcPct val="0"/>
              </a:spcBef>
              <a:spcAft>
                <a:spcPct val="0"/>
              </a:spcAft>
            </a:pPr>
            <a:r>
              <a:rPr lang="fa-IR" altLang="en-US" sz="1600" b="1" dirty="0">
                <a:solidFill>
                  <a:srgbClr val="000099"/>
                </a:solidFill>
                <a:latin typeface="IranNastaliq" panose="02020505000000020003" pitchFamily="18" charset="0"/>
                <a:cs typeface="B Mitra" pitchFamily="2" charset="-78"/>
              </a:rPr>
              <a:t>مرکز توسعه مدیریت و تحول اداری </a:t>
            </a:r>
          </a:p>
          <a:p>
            <a:pPr lvl="0" algn="ctr" rtl="1" fontAlgn="base">
              <a:lnSpc>
                <a:spcPct val="150000"/>
              </a:lnSpc>
              <a:spcBef>
                <a:spcPct val="0"/>
              </a:spcBef>
              <a:spcAft>
                <a:spcPct val="0"/>
              </a:spcAft>
            </a:pPr>
            <a:r>
              <a:rPr lang="fa-IR" altLang="en-US" sz="1200" dirty="0">
                <a:solidFill>
                  <a:srgbClr val="000099"/>
                </a:solidFill>
                <a:latin typeface="IranNastaliq" panose="02020505000000020003" pitchFamily="18" charset="0"/>
                <a:cs typeface="B Mitra" pitchFamily="2" charset="-78"/>
              </a:rPr>
              <a:t>تابستان 1403- نسخه0.1</a:t>
            </a:r>
            <a:endParaRPr lang="fa-IR" altLang="en-US" sz="1200" b="1" dirty="0">
              <a:solidFill>
                <a:srgbClr val="000099"/>
              </a:solidFill>
              <a:latin typeface="IranNastaliq" panose="02020505000000020003" pitchFamily="18" charset="0"/>
              <a:cs typeface="B Mitra"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952" y="135397"/>
            <a:ext cx="1331652" cy="16381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730" y="265742"/>
            <a:ext cx="1494440" cy="1377453"/>
          </a:xfrm>
          <a:prstGeom prst="rect">
            <a:avLst/>
          </a:prstGeom>
        </p:spPr>
      </p:pic>
    </p:spTree>
    <p:extLst>
      <p:ext uri="{BB962C8B-B14F-4D97-AF65-F5344CB8AC3E}">
        <p14:creationId xmlns:p14="http://schemas.microsoft.com/office/powerpoint/2010/main" val="93832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431" y="826930"/>
            <a:ext cx="4829908" cy="507831"/>
          </a:xfrm>
        </p:spPr>
        <p:txBody>
          <a:bodyPr>
            <a:normAutofit fontScale="90000"/>
          </a:bodyPr>
          <a:lstStyle/>
          <a:p>
            <a:pPr algn="ctr"/>
            <a:r>
              <a:rPr lang="fa-IR" sz="2000" dirty="0">
                <a:solidFill>
                  <a:srgbClr val="FF0000"/>
                </a:solidFill>
                <a:cs typeface="B Titr" panose="00000700000000000000" pitchFamily="2" charset="-78"/>
              </a:rPr>
              <a:t>کلمات کلیدی</a:t>
            </a:r>
            <a:br>
              <a:rPr lang="en-US" b="1" dirty="0"/>
            </a:br>
            <a:endParaRPr lang="en-US" dirty="0"/>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087" t="39298" r="23922" b="48794"/>
          <a:stretch/>
        </p:blipFill>
        <p:spPr bwMode="auto">
          <a:xfrm>
            <a:off x="263685" y="959667"/>
            <a:ext cx="6644109" cy="160226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Rectangle 5"/>
          <p:cNvSpPr/>
          <p:nvPr/>
        </p:nvSpPr>
        <p:spPr>
          <a:xfrm>
            <a:off x="7134130" y="770670"/>
            <a:ext cx="4381877" cy="1897443"/>
          </a:xfrm>
          <a:prstGeom prst="rect">
            <a:avLst/>
          </a:prstGeom>
        </p:spPr>
        <p:txBody>
          <a:bodyPr wrap="square">
            <a:spAutoFit/>
          </a:bodyPr>
          <a:lstStyle/>
          <a:p>
            <a:pPr marL="22860" algn="just">
              <a:lnSpc>
                <a:spcPct val="115000"/>
              </a:lnSpc>
            </a:pPr>
            <a:r>
              <a:rPr lang="fa-IR" dirty="0">
                <a:solidFill>
                  <a:srgbClr val="00B050"/>
                </a:solidFill>
                <a:latin typeface="Calibri" panose="020F0502020204030204" pitchFamily="34" charset="0"/>
                <a:ea typeface="MS Mincho" panose="02020609040205080304" pitchFamily="49" charset="-128"/>
                <a:cs typeface="B Mitra" panose="00000400000000000000" pitchFamily="2" charset="-78"/>
              </a:rPr>
              <a:t>کلمات کلیدی:</a:t>
            </a:r>
            <a:r>
              <a:rPr lang="fa-IR" dirty="0">
                <a:solidFill>
                  <a:srgbClr val="0F0F3F"/>
                </a:solidFill>
                <a:latin typeface="Calibri" panose="020F0502020204030204" pitchFamily="34" charset="0"/>
                <a:ea typeface="MS Mincho" panose="02020609040205080304" pitchFamily="49" charset="-128"/>
                <a:cs typeface="B Mitra" panose="00000400000000000000" pitchFamily="2" charset="-78"/>
              </a:rPr>
              <a:t> </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با عنوان تجربه متفاوت است.</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22860" algn="just">
              <a:lnSpc>
                <a:spcPct val="115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 در داخل متن اصلی حدود ۱۰ الی ۱۵ کلمه را انتخاب میکنیم که در رابطه با موضوع اصلی یا فرعی تجربه است. </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22860" algn="just">
              <a:lnSpc>
                <a:spcPct val="115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این کلمات بسیار حایز اهمیت هستند پس باید با دقت انتخاب شوند</a:t>
            </a:r>
            <a:r>
              <a:rPr lang="fa-IR" sz="1200" b="1" dirty="0">
                <a:solidFill>
                  <a:schemeClr val="accent2">
                    <a:lumMod val="50000"/>
                  </a:schemeClr>
                </a:solidFill>
                <a:latin typeface="Calibri" panose="020F0502020204030204" pitchFamily="34" charset="0"/>
                <a:ea typeface="MS Mincho" panose="02020609040205080304" pitchFamily="49" charset="-128"/>
                <a:cs typeface="B Nazanin" panose="00000400000000000000" pitchFamily="2" charset="-78"/>
              </a:rPr>
              <a:t>. (جستجوی تجربه شما توسط سایر دانشکاران براساس این کلمات امکانپذیر می باشد)</a:t>
            </a:r>
            <a:endParaRPr lang="en-US" b="1" dirty="0">
              <a:solidFill>
                <a:schemeClr val="accent2">
                  <a:lumMod val="50000"/>
                </a:schemeClr>
              </a:solidFill>
              <a:effectLst/>
              <a:latin typeface="Calibri" panose="020F0502020204030204" pitchFamily="34" charset="0"/>
              <a:ea typeface="MS Mincho" panose="02020609040205080304" pitchFamily="49" charset="-128"/>
              <a:cs typeface="B Nazanin" panose="00000400000000000000" pitchFamily="2" charset="-78"/>
            </a:endParaRP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203285"/>
            <a:ext cx="28405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1C4A83"/>
              </a:solidFill>
              <a:effectLst/>
              <a:cs typeface="B Jadid" panose="000007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4A83"/>
                </a:solidFill>
                <a:effectLst/>
                <a:latin typeface="Arial" panose="020B0604020202020204" pitchFamily="34" charset="0"/>
                <a:cs typeface="B Jadid" panose="00000700000000000000" pitchFamily="2" charset="-78"/>
              </a:rPr>
              <a:t>:</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4091309" y="3244334"/>
            <a:ext cx="3042821" cy="369332"/>
          </a:xfrm>
          <a:prstGeom prst="rect">
            <a:avLst/>
          </a:prstGeom>
        </p:spPr>
        <p:txBody>
          <a:bodyPr wrap="none">
            <a:spAutoFit/>
          </a:bodyPr>
          <a:lstStyle/>
          <a:p>
            <a:r>
              <a:rPr lang="ar-SA" altLang="en-US" cap="small" dirty="0">
                <a:solidFill>
                  <a:srgbClr val="FF0000"/>
                </a:solidFill>
                <a:latin typeface="+mj-lt"/>
                <a:ea typeface="+mj-ea"/>
                <a:cs typeface="B Titr" panose="00000700000000000000" pitchFamily="2" charset="-78"/>
              </a:rPr>
              <a:t>رویداد یا مسئله منجر به کسب تجربه</a:t>
            </a:r>
            <a:endParaRPr lang="en-US" cap="small" dirty="0">
              <a:solidFill>
                <a:srgbClr val="FF0000"/>
              </a:solidFill>
              <a:latin typeface="+mj-lt"/>
              <a:ea typeface="+mj-ea"/>
              <a:cs typeface="B Titr" panose="00000700000000000000" pitchFamily="2" charset="-78"/>
            </a:endParaRPr>
          </a:p>
        </p:txBody>
      </p:sp>
      <p:pic>
        <p:nvPicPr>
          <p:cNvPr id="12" name="Picture 1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396" t="26643" r="22236" b="23574"/>
          <a:stretch/>
        </p:blipFill>
        <p:spPr bwMode="auto">
          <a:xfrm>
            <a:off x="284053" y="3664811"/>
            <a:ext cx="6732384" cy="222631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Rectangle 10"/>
          <p:cNvSpPr/>
          <p:nvPr/>
        </p:nvSpPr>
        <p:spPr>
          <a:xfrm>
            <a:off x="7134130" y="3983396"/>
            <a:ext cx="4381877" cy="1685077"/>
          </a:xfrm>
          <a:prstGeom prst="rect">
            <a:avLst/>
          </a:prstGeom>
        </p:spPr>
        <p:txBody>
          <a:bodyPr wrap="square">
            <a:spAutoFit/>
          </a:bodyPr>
          <a:lstStyle/>
          <a:p>
            <a:pPr algn="just">
              <a:lnSpc>
                <a:spcPct val="115000"/>
              </a:lnSpc>
            </a:pPr>
            <a:r>
              <a:rPr lang="fa-IR" dirty="0">
                <a:solidFill>
                  <a:srgbClr val="00B050"/>
                </a:solidFill>
                <a:latin typeface="Calibri" panose="020F0502020204030204" pitchFamily="34" charset="0"/>
                <a:ea typeface="MS Mincho" panose="02020609040205080304" pitchFamily="49" charset="-128"/>
                <a:cs typeface="B Mitra" panose="00000400000000000000" pitchFamily="2" charset="-78"/>
              </a:rPr>
              <a:t>رویداد یا مسئله منجر به کسب تجربه: </a:t>
            </a:r>
            <a:r>
              <a:rPr lang="fa-IR" dirty="0">
                <a:solidFill>
                  <a:srgbClr val="0F0F3F"/>
                </a:solidFill>
                <a:latin typeface="Calibri" panose="020F0502020204030204" pitchFamily="34" charset="0"/>
                <a:ea typeface="MS Mincho" panose="02020609040205080304" pitchFamily="49" charset="-128"/>
                <a:cs typeface="B Mitra" panose="00000400000000000000" pitchFamily="2" charset="-78"/>
              </a:rPr>
              <a:t>رویداد یا مسئله ای که موجب ایجاد تجربه شده است، تشریح شود و به دلایل بروز آن اشاره شود.</a:t>
            </a:r>
            <a:endParaRPr lang="en-US" b="1" dirty="0">
              <a:solidFill>
                <a:srgbClr val="0F0F3F"/>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15000"/>
              </a:lnSpc>
            </a:pPr>
            <a:r>
              <a:rPr lang="fa-IR" dirty="0">
                <a:solidFill>
                  <a:srgbClr val="0F0F3F"/>
                </a:solidFill>
                <a:latin typeface="Calibri" panose="020F0502020204030204" pitchFamily="34" charset="0"/>
                <a:ea typeface="MS Mincho" panose="02020609040205080304" pitchFamily="49" charset="-128"/>
                <a:cs typeface="B Mitra" panose="00000400000000000000" pitchFamily="2" charset="-78"/>
              </a:rPr>
              <a:t> همچنین پیامدهای مشکل ایجاد شده نیز در این بخش تشریح شود و باید حداقل 50 کاراکتر باشد.</a:t>
            </a:r>
            <a:endParaRPr lang="en-US" b="1" dirty="0">
              <a:solidFill>
                <a:srgbClr val="0F0F3F"/>
              </a:solidFill>
              <a:effectLst/>
              <a:latin typeface="Calibri" panose="020F0502020204030204" pitchFamily="34" charset="0"/>
              <a:ea typeface="MS Mincho" panose="02020609040205080304" pitchFamily="49" charset="-128"/>
              <a:cs typeface="B Mitra" panose="00000400000000000000" pitchFamily="2" charset="-78"/>
            </a:endParaRPr>
          </a:p>
        </p:txBody>
      </p:sp>
    </p:spTree>
    <p:extLst>
      <p:ext uri="{BB962C8B-B14F-4D97-AF65-F5344CB8AC3E}">
        <p14:creationId xmlns:p14="http://schemas.microsoft.com/office/powerpoint/2010/main" val="104438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8F7F-A612-B344-0C4E-F82CA2EADA76}"/>
              </a:ext>
            </a:extLst>
          </p:cNvPr>
          <p:cNvSpPr>
            <a:spLocks noGrp="1"/>
          </p:cNvSpPr>
          <p:nvPr>
            <p:ph type="title"/>
          </p:nvPr>
        </p:nvSpPr>
        <p:spPr>
          <a:xfrm>
            <a:off x="7057292" y="1831302"/>
            <a:ext cx="4235938" cy="2023087"/>
          </a:xfrm>
        </p:spPr>
        <p:txBody>
          <a:bodyPr/>
          <a:lstStyle/>
          <a:p>
            <a:pPr algn="r" rtl="1"/>
            <a:r>
              <a:rPr lang="fa-IR" sz="1800" dirty="0">
                <a:solidFill>
                  <a:srgbClr val="00B050"/>
                </a:solidFill>
                <a:latin typeface="Calibri" panose="020F0502020204030204" pitchFamily="34" charset="0"/>
                <a:ea typeface="MS Mincho" panose="02020609040205080304" pitchFamily="49" charset="-128"/>
                <a:cs typeface="B Mitra" panose="00000400000000000000" pitchFamily="2" charset="-78"/>
              </a:rPr>
              <a:t>شرح تجربه (نحوه حل مشکل):</a:t>
            </a:r>
            <a:r>
              <a:rPr lang="en-US" sz="1800" dirty="0">
                <a:solidFill>
                  <a:srgbClr val="00B050"/>
                </a:solidFill>
                <a:latin typeface="Calibri" panose="020F0502020204030204" pitchFamily="34" charset="0"/>
                <a:ea typeface="MS Mincho" panose="02020609040205080304" pitchFamily="49" charset="-128"/>
                <a:cs typeface="B Mitra" panose="00000400000000000000" pitchFamily="2" charset="-78"/>
              </a:rPr>
              <a:t>	</a:t>
            </a:r>
            <a:r>
              <a:rPr lang="fa-IR" sz="1800" dirty="0">
                <a:solidFill>
                  <a:srgbClr val="00B050"/>
                </a:solidFill>
                <a:latin typeface="Calibri" panose="020F0502020204030204" pitchFamily="34" charset="0"/>
                <a:ea typeface="MS Mincho" panose="02020609040205080304" pitchFamily="49" charset="-128"/>
                <a:cs typeface="B Mitra" panose="00000400000000000000" pitchFamily="2" charset="-78"/>
              </a:rPr>
              <a:t> </a:t>
            </a:r>
            <a:br>
              <a:rPr lang="en-US" sz="1800" dirty="0">
                <a:solidFill>
                  <a:srgbClr val="00B050"/>
                </a:solidFill>
                <a:latin typeface="Calibri" panose="020F0502020204030204" pitchFamily="34" charset="0"/>
                <a:ea typeface="MS Mincho" panose="02020609040205080304" pitchFamily="49" charset="-128"/>
                <a:cs typeface="B Mitra" panose="00000400000000000000" pitchFamily="2" charset="-78"/>
              </a:rPr>
            </a:br>
            <a:r>
              <a:rPr lang="ar-SA" sz="1800"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این قسمت اقدامات و تصمیم‌گیری‌های کلیدی بصورت گام به گام به همراه زمانبندی تشریح شود، طوری که خواننده بتواند آن تجربه را در جای دیگر اجرا نماید. برخی از جزئیات شرح تجربه را می‌توان در قالب صورتجلسات، دستورالعمل‌ها یا سایر مکتوبات به پیوست اضافه کرد.</a:t>
            </a:r>
            <a:r>
              <a:rPr lang="en-US" sz="1800"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	</a:t>
            </a:r>
            <a:br>
              <a:rPr lang="en-US" sz="1800"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br>
            <a:endParaRPr lang="en-US" sz="1800"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p:txBody>
      </p:sp>
      <p:pic>
        <p:nvPicPr>
          <p:cNvPr id="5" name="Content Placeholder 4">
            <a:extLst>
              <a:ext uri="{FF2B5EF4-FFF2-40B4-BE49-F238E27FC236}">
                <a16:creationId xmlns:a16="http://schemas.microsoft.com/office/drawing/2014/main" id="{64383465-3E16-E4B8-67AB-6F8EFDDD1843}"/>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5410" y="1376075"/>
            <a:ext cx="5334744" cy="4105848"/>
          </a:xfrm>
        </p:spPr>
      </p:pic>
      <p:sp>
        <p:nvSpPr>
          <p:cNvPr id="6" name="TextBox 5">
            <a:extLst>
              <a:ext uri="{FF2B5EF4-FFF2-40B4-BE49-F238E27FC236}">
                <a16:creationId xmlns:a16="http://schemas.microsoft.com/office/drawing/2014/main" id="{8FB13E0B-2877-97FC-B941-363B342FC146}"/>
              </a:ext>
            </a:extLst>
          </p:cNvPr>
          <p:cNvSpPr txBox="1"/>
          <p:nvPr/>
        </p:nvSpPr>
        <p:spPr>
          <a:xfrm>
            <a:off x="3561816" y="867508"/>
            <a:ext cx="2358338" cy="338554"/>
          </a:xfrm>
          <a:prstGeom prst="rect">
            <a:avLst/>
          </a:prstGeom>
          <a:noFill/>
        </p:spPr>
        <p:txBody>
          <a:bodyPr wrap="none" rtlCol="0">
            <a:spAutoFit/>
          </a:bodyPr>
          <a:lstStyle/>
          <a:p>
            <a:r>
              <a:rPr lang="fa-IR" sz="1600" b="1" dirty="0">
                <a:solidFill>
                  <a:srgbClr val="FF0000"/>
                </a:solidFill>
                <a:cs typeface="B Titr" panose="00000700000000000000" pitchFamily="2" charset="-78"/>
              </a:rPr>
              <a:t>شرح تجربه (نحوه حل مشکل)</a:t>
            </a:r>
            <a:endParaRPr lang="en-US" sz="16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1803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24" y="661760"/>
            <a:ext cx="6037385" cy="645710"/>
          </a:xfrm>
        </p:spPr>
        <p:txBody>
          <a:bodyPr>
            <a:normAutofit/>
          </a:bodyPr>
          <a:lstStyle/>
          <a:p>
            <a:r>
              <a:rPr lang="fa-IR" sz="1800" dirty="0">
                <a:solidFill>
                  <a:srgbClr val="FF0000"/>
                </a:solidFill>
                <a:cs typeface="B Titr" panose="00000700000000000000" pitchFamily="2" charset="-78"/>
              </a:rPr>
              <a:t>نتایج اجرای تجربه (تاثیر بر زمان، هزینه، ایمنی، کیفیت یا بهبود عملکرد)</a:t>
            </a:r>
            <a:br>
              <a:rPr lang="en-US" sz="1800" b="1" dirty="0">
                <a:solidFill>
                  <a:srgbClr val="FF0000"/>
                </a:solidFill>
                <a:cs typeface="B Titr" panose="00000700000000000000" pitchFamily="2" charset="-78"/>
              </a:rPr>
            </a:br>
            <a:endParaRPr lang="en-US" sz="1800" dirty="0">
              <a:solidFill>
                <a:srgbClr val="FF0000"/>
              </a:solidFill>
              <a:cs typeface="B Titr" panose="00000700000000000000" pitchFamily="2" charset="-78"/>
            </a:endParaRPr>
          </a:p>
        </p:txBody>
      </p:sp>
      <p:pic>
        <p:nvPicPr>
          <p:cNvPr id="4" name="Content Placeholder 3"/>
          <p:cNvPicPr>
            <a:picLocks noGrp="1"/>
          </p:cNvPicPr>
          <p:nvPr>
            <p:ph sz="quarter"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270" t="25892" r="22369" b="23455"/>
          <a:stretch/>
        </p:blipFill>
        <p:spPr bwMode="auto">
          <a:xfrm>
            <a:off x="901495" y="1130524"/>
            <a:ext cx="5215220" cy="188493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Rectangle 4"/>
          <p:cNvSpPr/>
          <p:nvPr/>
        </p:nvSpPr>
        <p:spPr>
          <a:xfrm>
            <a:off x="6391923" y="1130524"/>
            <a:ext cx="5264458" cy="1685077"/>
          </a:xfrm>
          <a:prstGeom prst="rect">
            <a:avLst/>
          </a:prstGeom>
        </p:spPr>
        <p:txBody>
          <a:bodyPr wrap="square">
            <a:spAutoFit/>
          </a:bodyPr>
          <a:lstStyle/>
          <a:p>
            <a:pPr marL="228600" algn="just">
              <a:lnSpc>
                <a:spcPct val="115000"/>
              </a:lnSpc>
            </a:pPr>
            <a:r>
              <a:rPr lang="fa-IR" dirty="0">
                <a:solidFill>
                  <a:srgbClr val="00B050"/>
                </a:solidFill>
                <a:latin typeface="Calibri" panose="020F0502020204030204" pitchFamily="34" charset="0"/>
                <a:ea typeface="MS Mincho" panose="02020609040205080304" pitchFamily="49" charset="-128"/>
                <a:cs typeface="B Mitra" panose="00000400000000000000" pitchFamily="2" charset="-78"/>
              </a:rPr>
              <a:t>نتایج اجرای تجربه: </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دقیقا بیان شود که در در شکل گیری رویداد یا حل مشکل ایجاد شده از چه فرآیندی استفاده شده است.</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228600" algn="just">
              <a:lnSpc>
                <a:spcPct val="115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توضیح ارائه شده در این بخش باید باید کاملا کاربردی باشد به گونه ای که سایر کارکنان با مطالعه این بخش بتوانند به طور کامل فرآیند حل مشکل را تجسم نمایند و باید حداقل 100 کارکتر باشد.</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2707054" y="3925511"/>
            <a:ext cx="38090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lang="ar-SA" altLang="en-US" cap="small" dirty="0">
                <a:solidFill>
                  <a:srgbClr val="FF0000"/>
                </a:solidFill>
                <a:latin typeface="+mj-lt"/>
                <a:ea typeface="+mj-ea"/>
                <a:cs typeface="B Titr" panose="00000700000000000000" pitchFamily="2" charset="-78"/>
              </a:rPr>
              <a:t>مخاطبان، کاربران و موارد کاربرد این تجربه</a:t>
            </a:r>
            <a:r>
              <a:rPr kumimoji="0" lang="en-US" altLang="en-US" sz="1200" b="0" i="0" u="none" strike="noStrike" cap="none" normalizeH="0" baseline="0" dirty="0">
                <a:ln>
                  <a:noFill/>
                </a:ln>
                <a:solidFill>
                  <a:srgbClr val="FF0000"/>
                </a:solidFill>
                <a:effectLst/>
                <a:latin typeface="Arial" panose="020B0604020202020204" pitchFamily="34" charset="0"/>
                <a:cs typeface="B Titr" panose="00000700000000000000" pitchFamily="2" charset="-78"/>
              </a:rPr>
              <a:t>:</a:t>
            </a:r>
            <a:r>
              <a:rPr kumimoji="0" lang="en-US" altLang="en-US" sz="900" b="0" i="0" u="none" strike="noStrike" cap="none" normalizeH="0" baseline="0" dirty="0">
                <a:ln>
                  <a:noFill/>
                </a:ln>
                <a:solidFill>
                  <a:srgbClr val="FF0000"/>
                </a:solidFill>
                <a:effectLst/>
                <a:latin typeface="Times New Roman" panose="02020603050405020304" pitchFamily="18" charset="0"/>
                <a:cs typeface="B Titr" panose="00000700000000000000" pitchFamily="2" charset="-78"/>
              </a:rPr>
              <a:t> </a:t>
            </a:r>
            <a:endParaRPr kumimoji="0" lang="en-US" altLang="en-US" sz="1200" b="0" i="0" u="none" strike="noStrike" cap="none" normalizeH="0" baseline="0" dirty="0">
              <a:ln>
                <a:noFill/>
              </a:ln>
              <a:solidFill>
                <a:srgbClr val="FF0000"/>
              </a:solidFill>
              <a:effectLst/>
              <a:latin typeface="Arial" panose="020B0604020202020204" pitchFamily="34" charset="0"/>
              <a:cs typeface="B Titr" panose="00000700000000000000" pitchFamily="2" charset="-78"/>
            </a:endParaRPr>
          </a:p>
        </p:txBody>
      </p:sp>
      <p:pic>
        <p:nvPicPr>
          <p:cNvPr id="10" name="Picture 9"/>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271" t="36407" r="22442" b="13024"/>
          <a:stretch/>
        </p:blipFill>
        <p:spPr bwMode="auto">
          <a:xfrm>
            <a:off x="632481" y="4434349"/>
            <a:ext cx="5759442" cy="189547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 name="Rectangle 8"/>
          <p:cNvSpPr/>
          <p:nvPr/>
        </p:nvSpPr>
        <p:spPr>
          <a:xfrm>
            <a:off x="6942338" y="4828074"/>
            <a:ext cx="4847208" cy="1047979"/>
          </a:xfrm>
          <a:prstGeom prst="rect">
            <a:avLst/>
          </a:prstGeom>
        </p:spPr>
        <p:txBody>
          <a:bodyPr wrap="square">
            <a:spAutoFit/>
          </a:bodyPr>
          <a:lstStyle/>
          <a:p>
            <a:pPr marL="228600" algn="just">
              <a:lnSpc>
                <a:spcPct val="115000"/>
              </a:lnSpc>
              <a:spcAft>
                <a:spcPts val="1000"/>
              </a:spcAft>
            </a:pPr>
            <a:r>
              <a:rPr lang="fa-IR" dirty="0">
                <a:solidFill>
                  <a:srgbClr val="00B050"/>
                </a:solidFill>
                <a:latin typeface="Calibri" panose="020F0502020204030204" pitchFamily="34" charset="0"/>
                <a:ea typeface="MS Mincho" panose="02020609040205080304" pitchFamily="49" charset="-128"/>
                <a:cs typeface="B Mitra" panose="00000400000000000000" pitchFamily="2" charset="-78"/>
              </a:rPr>
              <a:t>مخاطبان، کاربران و موارد کاربرد این تجربه: </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تشریح شود چه کسانی و در چه زمان و شرایطی می توانند از تجربه ثبت شده در آینده استفاده کنند.</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p:txBody>
      </p:sp>
    </p:spTree>
    <p:extLst>
      <p:ext uri="{BB962C8B-B14F-4D97-AF65-F5344CB8AC3E}">
        <p14:creationId xmlns:p14="http://schemas.microsoft.com/office/powerpoint/2010/main" val="355072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75" y="287068"/>
            <a:ext cx="9956800" cy="791308"/>
          </a:xfrm>
        </p:spPr>
        <p:txBody>
          <a:bodyPr>
            <a:normAutofit fontScale="90000"/>
          </a:bodyPr>
          <a:lstStyle/>
          <a:p>
            <a:pPr algn="ctr"/>
            <a:r>
              <a:rPr lang="fa-IR" sz="1800" dirty="0">
                <a:solidFill>
                  <a:srgbClr val="FF0000"/>
                </a:solidFill>
                <a:cs typeface="B Titr" panose="00000700000000000000" pitchFamily="2" charset="-78"/>
              </a:rPr>
              <a:t>پیشنهادها و توصیه های حاصل از تجربه</a:t>
            </a:r>
            <a:br>
              <a:rPr lang="en-US" b="1" dirty="0"/>
            </a:br>
            <a:endParaRPr lang="en-US" dirty="0"/>
          </a:p>
        </p:txBody>
      </p:sp>
      <p:pic>
        <p:nvPicPr>
          <p:cNvPr id="4" name="Content Placeholder 3"/>
          <p:cNvPicPr>
            <a:picLocks noGrp="1"/>
          </p:cNvPicPr>
          <p:nvPr>
            <p:ph sz="quarter"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265" t="33951" r="22253" b="16058"/>
          <a:stretch/>
        </p:blipFill>
        <p:spPr bwMode="auto">
          <a:xfrm>
            <a:off x="1210308" y="2557379"/>
            <a:ext cx="9519850" cy="365745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Rectangle 4"/>
          <p:cNvSpPr/>
          <p:nvPr/>
        </p:nvSpPr>
        <p:spPr>
          <a:xfrm>
            <a:off x="1012054" y="777512"/>
            <a:ext cx="10111666" cy="1685077"/>
          </a:xfrm>
          <a:prstGeom prst="rect">
            <a:avLst/>
          </a:prstGeom>
        </p:spPr>
        <p:txBody>
          <a:bodyPr wrap="square">
            <a:spAutoFit/>
          </a:bodyPr>
          <a:lstStyle/>
          <a:p>
            <a:pPr algn="just">
              <a:lnSpc>
                <a:spcPct val="115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این قسمت مهمترین بخش تجربه شما است در واقع استخراج دانش شما در این قسمت است و باید حداقل با 100 کاراکتر تکمیل شود</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15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پیشنهادهای حاصل از تجربه را میتوان با پاسخ سوالاتی که از خود می پرسید کامل کنید. سوالاتی مانند: </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342900" lvl="0" indent="-342900" algn="just">
              <a:lnSpc>
                <a:spcPct val="115000"/>
              </a:lnSpc>
              <a:buFont typeface="Times New Roman" panose="02020603050405020304" pitchFamily="18" charset="0"/>
              <a:buChar char="-"/>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توصیه شما برای کسی که بخواهد در آینده کار شما را انجام دهد چیست؟ اگر یک فرد تازه کار بخواهد اینکار را انجام بدهد احتمالا چه اشتباهاتی دارد؟ اگر بخواهید دوباره اینکار را انجام دهید چه تغییراتی در روند کار برای بهتر شدن انجام می دهید؟ اگر به زمان شروع تجربه برگردید چه پیام توصیه ای برای خود دارید؟ </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p:txBody>
      </p:sp>
      <p:sp>
        <p:nvSpPr>
          <p:cNvPr id="6" name="Rectangle 5"/>
          <p:cNvSpPr/>
          <p:nvPr/>
        </p:nvSpPr>
        <p:spPr>
          <a:xfrm>
            <a:off x="2019670" y="4501865"/>
            <a:ext cx="7901126" cy="410882"/>
          </a:xfrm>
          <a:prstGeom prst="rect">
            <a:avLst/>
          </a:prstGeom>
        </p:spPr>
        <p:txBody>
          <a:bodyPr wrap="square">
            <a:spAutoFit/>
          </a:bodyPr>
          <a:lstStyle/>
          <a:p>
            <a:pPr algn="ctr">
              <a:lnSpc>
                <a:spcPct val="115000"/>
              </a:lnSpc>
              <a:spcAft>
                <a:spcPts val="1000"/>
              </a:spcAft>
            </a:pPr>
            <a:r>
              <a:rPr lang="fa-IR" b="1" dirty="0">
                <a:solidFill>
                  <a:srgbClr val="FF0000"/>
                </a:solidFill>
                <a:latin typeface="Calibri" panose="020F0502020204030204" pitchFamily="34" charset="0"/>
                <a:ea typeface="MS Mincho" panose="02020609040205080304" pitchFamily="49" charset="-128"/>
                <a:cs typeface="B Nazanin" panose="00000400000000000000" pitchFamily="2" charset="-78"/>
              </a:rPr>
              <a:t>درواقع شما باید پیشنهاداتی که به اجرای بهتر تجربه ثبت شده کمک می کند را ارایه دهید.</a:t>
            </a:r>
            <a:endParaRPr lang="en-US" sz="2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6494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1A4-C9EC-8021-D189-B0D77C6ABA6C}"/>
              </a:ext>
            </a:extLst>
          </p:cNvPr>
          <p:cNvSpPr>
            <a:spLocks noGrp="1"/>
          </p:cNvSpPr>
          <p:nvPr>
            <p:ph type="title"/>
          </p:nvPr>
        </p:nvSpPr>
        <p:spPr>
          <a:xfrm>
            <a:off x="8886092" y="613540"/>
            <a:ext cx="2579077" cy="400493"/>
          </a:xfrm>
        </p:spPr>
        <p:txBody>
          <a:bodyPr>
            <a:normAutofit/>
          </a:bodyPr>
          <a:lstStyle/>
          <a:p>
            <a:pPr algn="r" rtl="1"/>
            <a:r>
              <a:rPr lang="fa-IR" sz="1600" dirty="0">
                <a:solidFill>
                  <a:srgbClr val="FF0000"/>
                </a:solidFill>
                <a:effectLst/>
                <a:latin typeface="Calibri" panose="020F0502020204030204" pitchFamily="34" charset="0"/>
                <a:ea typeface="MS Mincho" panose="02020609040205080304" pitchFamily="49" charset="-128"/>
                <a:cs typeface="B Titr" panose="00000700000000000000" pitchFamily="2" charset="-78"/>
              </a:rPr>
              <a:t>زمان و محل وقوع تجربه</a:t>
            </a:r>
            <a:r>
              <a:rPr lang="en-US" sz="1600" dirty="0">
                <a:solidFill>
                  <a:srgbClr val="FF0000"/>
                </a:solidFill>
                <a:effectLst/>
                <a:latin typeface="Calibri" panose="020F0502020204030204" pitchFamily="34" charset="0"/>
                <a:ea typeface="MS Mincho" panose="02020609040205080304" pitchFamily="49" charset="-128"/>
                <a:cs typeface="B Titr" panose="00000700000000000000" pitchFamily="2" charset="-78"/>
              </a:rPr>
              <a:t>:</a:t>
            </a:r>
            <a:endParaRPr lang="en-US" sz="2800" dirty="0">
              <a:solidFill>
                <a:srgbClr val="FF0000"/>
              </a:solidFill>
              <a:cs typeface="B Titr" panose="00000700000000000000" pitchFamily="2" charset="-78"/>
            </a:endParaRPr>
          </a:p>
        </p:txBody>
      </p:sp>
      <p:sp>
        <p:nvSpPr>
          <p:cNvPr id="11" name="TextBox 10">
            <a:extLst>
              <a:ext uri="{FF2B5EF4-FFF2-40B4-BE49-F238E27FC236}">
                <a16:creationId xmlns:a16="http://schemas.microsoft.com/office/drawing/2014/main" id="{3488CAFE-E739-8FF7-A336-998C9D8E8FDD}"/>
              </a:ext>
            </a:extLst>
          </p:cNvPr>
          <p:cNvSpPr txBox="1"/>
          <p:nvPr/>
        </p:nvSpPr>
        <p:spPr>
          <a:xfrm>
            <a:off x="4782253" y="1017144"/>
            <a:ext cx="6542239" cy="1200329"/>
          </a:xfrm>
          <a:prstGeom prst="rect">
            <a:avLst/>
          </a:prstGeom>
          <a:noFill/>
        </p:spPr>
        <p:txBody>
          <a:bodyPr wrap="none" rtlCol="0">
            <a:spAutoFit/>
          </a:bodyPr>
          <a:lstStyle/>
          <a:p>
            <a:pPr marL="0" marR="0" algn="r" rtl="1">
              <a:lnSpc>
                <a:spcPct val="150000"/>
              </a:lnSpc>
              <a:spcBef>
                <a:spcPts val="0"/>
              </a:spcBef>
              <a:spcAft>
                <a:spcPts val="0"/>
              </a:spcAft>
            </a:pP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زمان و مکان شکل گیری تجربه را با فرمت (ماه به حروف) ، (سال به عدد) ، (مکان)</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0" marR="0" algn="r" rtl="1">
              <a:lnSpc>
                <a:spcPct val="150000"/>
              </a:lnSpc>
              <a:spcBef>
                <a:spcPts val="0"/>
              </a:spcBef>
              <a:spcAft>
                <a:spcPts val="0"/>
              </a:spcAft>
            </a:pP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مثال: بهمن ماه 1400 الی اردیبهشت ماه 1401 – بیمارستان افضلی پور دانشگاه علوم پزشکی کرمان</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endParaRPr lang="en-US" dirty="0"/>
          </a:p>
        </p:txBody>
      </p:sp>
      <p:pic>
        <p:nvPicPr>
          <p:cNvPr id="12" name="Picture 11">
            <a:extLst>
              <a:ext uri="{FF2B5EF4-FFF2-40B4-BE49-F238E27FC236}">
                <a16:creationId xmlns:a16="http://schemas.microsoft.com/office/drawing/2014/main" id="{90203B91-6A63-0056-00F4-EF1254861C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446" t="33951" r="23310" b="54382"/>
          <a:stretch/>
        </p:blipFill>
        <p:spPr bwMode="auto">
          <a:xfrm>
            <a:off x="1953545" y="2039013"/>
            <a:ext cx="6095999" cy="79488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04536945-7371-8227-1F38-A7D3EFC7D684}"/>
              </a:ext>
            </a:extLst>
          </p:cNvPr>
          <p:cNvSpPr txBox="1"/>
          <p:nvPr/>
        </p:nvSpPr>
        <p:spPr>
          <a:xfrm>
            <a:off x="9671539" y="3912669"/>
            <a:ext cx="1547446" cy="366254"/>
          </a:xfrm>
          <a:prstGeom prst="rect">
            <a:avLst/>
          </a:prstGeom>
          <a:noFill/>
        </p:spPr>
        <p:txBody>
          <a:bodyPr wrap="square">
            <a:spAutoFit/>
          </a:bodyPr>
          <a:lstStyle/>
          <a:p>
            <a:pPr marL="0" marR="0" algn="r" rtl="1">
              <a:lnSpc>
                <a:spcPct val="115000"/>
              </a:lnSpc>
              <a:spcBef>
                <a:spcPts val="0"/>
              </a:spcBef>
              <a:spcAft>
                <a:spcPts val="1000"/>
              </a:spcAft>
            </a:pPr>
            <a:r>
              <a:rPr lang="fa-IR" sz="1600" b="0" dirty="0">
                <a:solidFill>
                  <a:srgbClr val="FF0000"/>
                </a:solidFill>
                <a:effectLst/>
                <a:latin typeface="Calibri" panose="020F0502020204030204" pitchFamily="34" charset="0"/>
                <a:ea typeface="MS Mincho" panose="02020609040205080304" pitchFamily="49" charset="-128"/>
                <a:cs typeface="B Titr" panose="00000700000000000000" pitchFamily="2" charset="-78"/>
              </a:rPr>
              <a:t>پیوست فایل:</a:t>
            </a:r>
            <a:endParaRPr lang="en-US" sz="1600" b="1" dirty="0">
              <a:solidFill>
                <a:srgbClr val="FF0000"/>
              </a:solidFill>
              <a:effectLst/>
              <a:latin typeface="Calibri" panose="020F0502020204030204" pitchFamily="34" charset="0"/>
              <a:ea typeface="MS Mincho" panose="02020609040205080304" pitchFamily="49" charset="-128"/>
              <a:cs typeface="B Titr" panose="00000700000000000000" pitchFamily="2" charset="-78"/>
            </a:endParaRPr>
          </a:p>
        </p:txBody>
      </p:sp>
      <p:pic>
        <p:nvPicPr>
          <p:cNvPr id="22" name="Picture 21">
            <a:extLst>
              <a:ext uri="{FF2B5EF4-FFF2-40B4-BE49-F238E27FC236}">
                <a16:creationId xmlns:a16="http://schemas.microsoft.com/office/drawing/2014/main" id="{FB447A5A-E0DD-CAF1-7379-EE041665FEA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9202" t="38794" r="24502" b="51954"/>
          <a:stretch/>
        </p:blipFill>
        <p:spPr bwMode="auto">
          <a:xfrm>
            <a:off x="1953545" y="4987181"/>
            <a:ext cx="1812473" cy="85678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91712B03-332E-EEFE-7652-6CFB7B083119}"/>
              </a:ext>
            </a:extLst>
          </p:cNvPr>
          <p:cNvSpPr txBox="1"/>
          <p:nvPr/>
        </p:nvSpPr>
        <p:spPr>
          <a:xfrm>
            <a:off x="3088004" y="4278923"/>
            <a:ext cx="8377165" cy="1626599"/>
          </a:xfrm>
          <a:prstGeom prst="rect">
            <a:avLst/>
          </a:prstGeom>
          <a:noFill/>
        </p:spPr>
        <p:txBody>
          <a:bodyPr wrap="none" rtlCol="0">
            <a:spAutoFit/>
          </a:bodyPr>
          <a:lstStyle/>
          <a:p>
            <a:pPr marL="228600" marR="0" algn="r" rtl="1">
              <a:spcBef>
                <a:spcPts val="0"/>
              </a:spcBef>
              <a:spcAft>
                <a:spcPts val="1000"/>
              </a:spcAft>
            </a:pP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مستندات مرتبط با تجربه ثبت شده باید بارگذاری گردد. مستندات با فرمت </a:t>
            </a:r>
            <a:r>
              <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Word</a:t>
            </a: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a:t>
            </a:r>
            <a:r>
              <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 Pdf </a:t>
            </a: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و </a:t>
            </a:r>
            <a:r>
              <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Power Point</a:t>
            </a: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 بارگذاری گردند.</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28600" marR="0" algn="r" rtl="1">
              <a:spcBef>
                <a:spcPts val="0"/>
              </a:spcBef>
              <a:spcAft>
                <a:spcPts val="1000"/>
              </a:spcAft>
            </a:pPr>
            <a:r>
              <a:rPr lang="fa-IR"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دقت نمایید مستندات بارگذاری شده برای فرآیند ارزیابی، ارزیاب محتوا حائز اهمیت می باشد.</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0" marR="0" algn="r" rtl="1">
              <a:lnSpc>
                <a:spcPct val="115000"/>
              </a:lnSpc>
              <a:spcBef>
                <a:spcPts val="0"/>
              </a:spcBef>
              <a:spcAft>
                <a:spcPts val="1000"/>
              </a:spcAft>
            </a:pPr>
            <a:r>
              <a:rPr lang="fa-IR" sz="1800" b="0"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8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0291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52B3-0A98-C4F6-2726-C74702AE13AF}"/>
              </a:ext>
            </a:extLst>
          </p:cNvPr>
          <p:cNvSpPr>
            <a:spLocks noGrp="1"/>
          </p:cNvSpPr>
          <p:nvPr>
            <p:ph type="title"/>
          </p:nvPr>
        </p:nvSpPr>
        <p:spPr>
          <a:xfrm>
            <a:off x="9279454" y="627612"/>
            <a:ext cx="2438400" cy="503238"/>
          </a:xfrm>
        </p:spPr>
        <p:txBody>
          <a:bodyPr>
            <a:normAutofit/>
          </a:bodyPr>
          <a:lstStyle/>
          <a:p>
            <a:r>
              <a:rPr lang="fa-IR" sz="1800" dirty="0">
                <a:solidFill>
                  <a:srgbClr val="FF0000"/>
                </a:solidFill>
                <a:cs typeface="B Titr" panose="00000700000000000000" pitchFamily="2" charset="-78"/>
              </a:rPr>
              <a:t>آیا دانش شما ویژه است؟</a:t>
            </a:r>
            <a:endParaRPr lang="en-US" sz="1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80CDC41E-C231-1B88-FA9C-683525DADEC4}"/>
              </a:ext>
            </a:extLst>
          </p:cNvPr>
          <p:cNvSpPr>
            <a:spLocks noGrp="1"/>
          </p:cNvSpPr>
          <p:nvPr>
            <p:ph sz="quarter" idx="1"/>
          </p:nvPr>
        </p:nvSpPr>
        <p:spPr>
          <a:xfrm>
            <a:off x="1219200" y="1365739"/>
            <a:ext cx="9956800" cy="4873752"/>
          </a:xfrm>
        </p:spPr>
        <p:txBody>
          <a:bodyPr/>
          <a:lstStyle/>
          <a:p>
            <a:pPr marL="0" marR="0" indent="0" algn="r" rtl="1">
              <a:lnSpc>
                <a:spcPct val="150000"/>
              </a:lnSpc>
              <a:spcBef>
                <a:spcPts val="0"/>
              </a:spcBef>
              <a:spcAft>
                <a:spcPts val="0"/>
              </a:spcAft>
              <a:buNone/>
            </a:pPr>
            <a:r>
              <a:rPr lang="fa-IR"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دانش ویژه به دانشی اطلاق می شود که ارزش افزوده بالغ بر 50 میلیون تومان برای سازمان داشته باشد.</a:t>
            </a:r>
            <a:endParaRPr lang="en-US"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0" marR="0" indent="0" algn="r" rtl="1">
              <a:lnSpc>
                <a:spcPct val="150000"/>
              </a:lnSpc>
              <a:spcBef>
                <a:spcPts val="0"/>
              </a:spcBef>
              <a:spcAft>
                <a:spcPts val="0"/>
              </a:spcAft>
              <a:buNone/>
            </a:pPr>
            <a:r>
              <a:rPr lang="fa-IR"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اگر دانش شما ویژه است باید تیک این گزینه را درج نمایید و در کادر ایجاد شده دلایل ویژه بودن دانش را به صورت کامل ذکر نمایید و در قسمت پیوست فایل نیز مدارکی دال بر ویژه بودن دانش ارایه نمایید.</a:t>
            </a:r>
            <a:endParaRPr lang="en-US"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endParaRPr lang="en-US" dirty="0"/>
          </a:p>
        </p:txBody>
      </p:sp>
      <p:pic>
        <p:nvPicPr>
          <p:cNvPr id="4" name="Picture 3">
            <a:extLst>
              <a:ext uri="{FF2B5EF4-FFF2-40B4-BE49-F238E27FC236}">
                <a16:creationId xmlns:a16="http://schemas.microsoft.com/office/drawing/2014/main" id="{FB46EEBF-43F7-D258-8B31-106CCDC858C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718" t="43843" r="22856" b="21405"/>
          <a:stretch/>
        </p:blipFill>
        <p:spPr bwMode="auto">
          <a:xfrm>
            <a:off x="1429972" y="3113092"/>
            <a:ext cx="8716990" cy="286567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239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83A0-F9D5-0D57-3920-F69ACA4A1E7E}"/>
              </a:ext>
            </a:extLst>
          </p:cNvPr>
          <p:cNvSpPr>
            <a:spLocks noGrp="1"/>
          </p:cNvSpPr>
          <p:nvPr>
            <p:ph type="title"/>
          </p:nvPr>
        </p:nvSpPr>
        <p:spPr>
          <a:xfrm>
            <a:off x="9395972" y="415899"/>
            <a:ext cx="2738266" cy="495783"/>
          </a:xfrm>
        </p:spPr>
        <p:txBody>
          <a:bodyPr>
            <a:normAutofit/>
          </a:bodyPr>
          <a:lstStyle/>
          <a:p>
            <a:r>
              <a:rPr lang="fa-IR" sz="1800" b="1" dirty="0">
                <a:solidFill>
                  <a:srgbClr val="FF0000"/>
                </a:solidFill>
                <a:effectLst/>
                <a:latin typeface="Calibri" panose="020F0502020204030204" pitchFamily="34" charset="0"/>
                <a:ea typeface="MS Mincho" panose="02020609040205080304" pitchFamily="49" charset="-128"/>
                <a:cs typeface="B Titr" panose="00000700000000000000" pitchFamily="2" charset="-78"/>
              </a:rPr>
              <a:t>این دانش گروهی است؟</a:t>
            </a:r>
            <a:endParaRPr lang="en-US" sz="2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1A5B91B2-AF7B-E16A-3166-A858D65B7016}"/>
              </a:ext>
            </a:extLst>
          </p:cNvPr>
          <p:cNvSpPr>
            <a:spLocks noGrp="1"/>
          </p:cNvSpPr>
          <p:nvPr>
            <p:ph sz="quarter" idx="1"/>
          </p:nvPr>
        </p:nvSpPr>
        <p:spPr>
          <a:xfrm>
            <a:off x="1207477" y="1044905"/>
            <a:ext cx="9956800" cy="3229708"/>
          </a:xfrm>
        </p:spPr>
        <p:txBody>
          <a:bodyPr/>
          <a:lstStyle/>
          <a:p>
            <a:pPr marL="0" indent="0" algn="justLow" rtl="1">
              <a:lnSpc>
                <a:spcPct val="150000"/>
              </a:lnSpc>
              <a:buNone/>
            </a:pPr>
            <a:r>
              <a:rPr lang="fa-IR"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درصورتی که تجربه انجام شده به صورت گروهی و با همکاری چند نفر است باید تیک این گزینه درج شود و در قسمت دانشکار ابتدا نام افرادی که مشارکت داشتند جستجو و انتخاب شود سپس درصد مشارکت این افراد مشخص شود و در نهایت گزینه </a:t>
            </a:r>
            <a:r>
              <a:rPr lang="fa-IR" sz="1800" dirty="0">
                <a:solidFill>
                  <a:srgbClr val="00B050"/>
                </a:solidFill>
                <a:effectLst/>
                <a:latin typeface="Calibri" panose="020F0502020204030204" pitchFamily="34" charset="0"/>
                <a:ea typeface="MS Mincho" panose="02020609040205080304" pitchFamily="49" charset="-128"/>
                <a:cs typeface="B Mitra" panose="00000400000000000000" pitchFamily="2" charset="-78"/>
              </a:rPr>
              <a:t>اضافه به لیست </a:t>
            </a:r>
            <a:r>
              <a:rPr lang="fa-IR"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rPr>
              <a:t>را برای هر نفر انتخاب کنید. (دقت نمایید افراد باید در سامانه ثبت نام باشند)</a:t>
            </a:r>
            <a:endParaRPr lang="en-US"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endParaRPr lang="en-US" dirty="0"/>
          </a:p>
        </p:txBody>
      </p:sp>
      <p:pic>
        <p:nvPicPr>
          <p:cNvPr id="4" name="Picture 3">
            <a:extLst>
              <a:ext uri="{FF2B5EF4-FFF2-40B4-BE49-F238E27FC236}">
                <a16:creationId xmlns:a16="http://schemas.microsoft.com/office/drawing/2014/main" id="{A7B17AA1-2C10-3BCD-CD2C-C6B52BAF0FC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567" t="46249" r="23157" b="5899"/>
          <a:stretch/>
        </p:blipFill>
        <p:spPr bwMode="auto">
          <a:xfrm>
            <a:off x="766933" y="2113073"/>
            <a:ext cx="5922010" cy="216154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0BBA08D6-677E-370E-84DF-4112C5D768AE}"/>
              </a:ext>
            </a:extLst>
          </p:cNvPr>
          <p:cNvSpPr txBox="1"/>
          <p:nvPr/>
        </p:nvSpPr>
        <p:spPr>
          <a:xfrm>
            <a:off x="4897730" y="4274613"/>
            <a:ext cx="5867375" cy="1897955"/>
          </a:xfrm>
          <a:prstGeom prst="rect">
            <a:avLst/>
          </a:prstGeom>
          <a:noFill/>
        </p:spPr>
        <p:txBody>
          <a:bodyPr wrap="none" rtlCol="0">
            <a:spAutoFit/>
          </a:bodyPr>
          <a:lstStyle/>
          <a:p>
            <a:pPr marR="0" algn="r" rtl="1">
              <a:lnSpc>
                <a:spcPct val="150000"/>
              </a:lnSpc>
              <a:spcBef>
                <a:spcPts val="0"/>
              </a:spcBef>
              <a:spcAft>
                <a:spcPts val="1000"/>
              </a:spcAft>
            </a:pPr>
            <a:r>
              <a:rPr lang="fa-IR" sz="1400" b="1" dirty="0">
                <a:ln>
                  <a:noFill/>
                </a:ln>
                <a:solidFill>
                  <a:srgbClr val="FF0000"/>
                </a:solidFill>
                <a:effectLst/>
                <a:latin typeface="Calibri" panose="020F0502020204030204" pitchFamily="34" charset="0"/>
                <a:ea typeface="MS Mincho" panose="02020609040205080304" pitchFamily="49" charset="-128"/>
                <a:cs typeface="B Nazanin" panose="00000400000000000000" pitchFamily="2" charset="-78"/>
              </a:rPr>
              <a:t>نکته: </a:t>
            </a:r>
            <a:endParaRPr lang="en-US" sz="1400" b="1" dirty="0">
              <a:solidFill>
                <a:srgbClr val="FF0000"/>
              </a:solidFill>
              <a:latin typeface="Calibri" panose="020F0502020204030204" pitchFamily="34" charset="0"/>
              <a:ea typeface="MS Mincho" panose="02020609040205080304" pitchFamily="49" charset="-128"/>
              <a:cs typeface="B Nazanin" panose="00000400000000000000" pitchFamily="2" charset="-78"/>
            </a:endParaRPr>
          </a:p>
          <a:p>
            <a:pPr marL="285750" indent="-285750">
              <a:lnSpc>
                <a:spcPct val="150000"/>
              </a:lnSpc>
              <a:buFont typeface="Arial" panose="020B0604020202020204" pitchFamily="34" charset="0"/>
              <a:buChar char="•"/>
            </a:pPr>
            <a:r>
              <a:rPr lang="fa-IR" sz="1200" b="1" dirty="0">
                <a:ln>
                  <a:noFill/>
                </a:ln>
                <a:solidFill>
                  <a:srgbClr val="2664B0"/>
                </a:solidFill>
                <a:effectLst/>
                <a:latin typeface="Calibri" panose="020F0502020204030204" pitchFamily="34" charset="0"/>
                <a:ea typeface="MS Mincho" panose="02020609040205080304" pitchFamily="49" charset="-128"/>
                <a:cs typeface="B Nazanin" panose="00000400000000000000" pitchFamily="2" charset="-78"/>
              </a:rPr>
              <a:t>کل سهم دانش 100 درصد میباشد و باید درصد مشارکت هر فرد مطابق شکل درج گردد.</a:t>
            </a:r>
            <a:endParaRPr lang="en-US" sz="1200" b="1" dirty="0">
              <a:solidFill>
                <a:srgbClr val="2664B0"/>
              </a:solidFill>
              <a:latin typeface="Calibri" panose="020F0502020204030204" pitchFamily="34" charset="0"/>
              <a:ea typeface="MS Mincho" panose="02020609040205080304" pitchFamily="49" charset="-128"/>
              <a:cs typeface="B Nazanin" panose="00000400000000000000" pitchFamily="2" charset="-78"/>
            </a:endParaRPr>
          </a:p>
          <a:p>
            <a:pPr marL="285750" indent="-285750">
              <a:lnSpc>
                <a:spcPct val="150000"/>
              </a:lnSpc>
              <a:buFont typeface="Arial" panose="020B0604020202020204" pitchFamily="34" charset="0"/>
              <a:buChar char="•"/>
            </a:pPr>
            <a:r>
              <a:rPr lang="fa-IR" sz="1200" b="1" dirty="0">
                <a:solidFill>
                  <a:srgbClr val="2664B0"/>
                </a:solidFill>
                <a:latin typeface="Calibri" panose="020F0502020204030204" pitchFamily="34" charset="0"/>
                <a:ea typeface="MS Mincho" panose="02020609040205080304" pitchFamily="49" charset="-128"/>
                <a:cs typeface="B Nazanin" panose="00000400000000000000" pitchFamily="2" charset="-78"/>
              </a:rPr>
              <a:t>مزایای ثبت تجربه شامل ارزیابی عملکرد کارکنان به 4 نفر اولی که نامشان ثبت شده تعلق می گیرد.</a:t>
            </a:r>
            <a:endParaRPr lang="en-US" sz="1200" b="1" dirty="0">
              <a:solidFill>
                <a:srgbClr val="0F0F3F"/>
              </a:solidFill>
              <a:latin typeface="Calibri" panose="020F0502020204030204" pitchFamily="34" charset="0"/>
              <a:ea typeface="MS Mincho" panose="02020609040205080304" pitchFamily="49" charset="-128"/>
              <a:cs typeface="B Nazanin" panose="00000400000000000000" pitchFamily="2" charset="-78"/>
            </a:endParaRPr>
          </a:p>
          <a:p>
            <a:pPr marL="285750" marR="0" lvl="0" indent="-285750" algn="r" rtl="1">
              <a:lnSpc>
                <a:spcPct val="150000"/>
              </a:lnSpc>
              <a:spcBef>
                <a:spcPts val="0"/>
              </a:spcBef>
              <a:spcAft>
                <a:spcPts val="0"/>
              </a:spcAft>
              <a:buFont typeface="Arial" panose="020B0604020202020204" pitchFamily="34" charset="0"/>
              <a:buChar char="•"/>
            </a:pPr>
            <a:r>
              <a:rPr lang="fa-IR" sz="1200" b="1" dirty="0">
                <a:ln>
                  <a:noFill/>
                </a:ln>
                <a:solidFill>
                  <a:srgbClr val="2664B0"/>
                </a:solidFill>
                <a:effectLst/>
                <a:latin typeface="Calibri" panose="020F0502020204030204" pitchFamily="34" charset="0"/>
                <a:ea typeface="MS Mincho" panose="02020609040205080304" pitchFamily="49" charset="-128"/>
                <a:cs typeface="B Nazanin" panose="00000400000000000000" pitchFamily="2" charset="-78"/>
              </a:rPr>
              <a:t>رای استفاده از امتیاز ارتقائ رتبه خبره به عالی باید حتما 50 درصد مشارکت در ثبت تجربه داشته باشید.</a:t>
            </a:r>
            <a:endParaRPr lang="en-US" sz="1200" b="1" dirty="0">
              <a:solidFill>
                <a:srgbClr val="0F0F3F"/>
              </a:solidFill>
              <a:effectLst/>
              <a:latin typeface="Calibri" panose="020F0502020204030204" pitchFamily="34" charset="0"/>
              <a:ea typeface="MS Mincho" panose="02020609040205080304" pitchFamily="49" charset="-128"/>
              <a:cs typeface="B Nazanin" panose="00000400000000000000" pitchFamily="2" charset="-78"/>
            </a:endParaRPr>
          </a:p>
          <a:p>
            <a:pPr marL="285750" marR="0" lvl="0" indent="-285750" algn="r" rtl="1">
              <a:lnSpc>
                <a:spcPct val="150000"/>
              </a:lnSpc>
              <a:spcBef>
                <a:spcPts val="0"/>
              </a:spcBef>
              <a:spcAft>
                <a:spcPts val="0"/>
              </a:spcAft>
              <a:buFont typeface="Arial" panose="020B0604020202020204" pitchFamily="34" charset="0"/>
              <a:buChar char="•"/>
            </a:pPr>
            <a:r>
              <a:rPr lang="fa-IR" sz="1200" b="1" dirty="0">
                <a:ln>
                  <a:noFill/>
                </a:ln>
                <a:solidFill>
                  <a:srgbClr val="2664B0"/>
                </a:solidFill>
                <a:effectLst/>
                <a:latin typeface="Calibri" panose="020F0502020204030204" pitchFamily="34" charset="0"/>
                <a:ea typeface="MS Mincho" panose="02020609040205080304" pitchFamily="49" charset="-128"/>
                <a:cs typeface="B Nazanin" panose="00000400000000000000" pitchFamily="2" charset="-78"/>
              </a:rPr>
              <a:t>مزایای مالی ثبت تجربه تنها به نویسنده تجربه تعلق می گیرد. </a:t>
            </a:r>
            <a:endParaRPr lang="en-US" sz="1200" b="1" dirty="0">
              <a:solidFill>
                <a:srgbClr val="0F0F3F"/>
              </a:solidFill>
              <a:effectLst/>
              <a:latin typeface="Calibri" panose="020F0502020204030204" pitchFamily="34" charset="0"/>
              <a:ea typeface="MS Mincho" panose="02020609040205080304" pitchFamily="49" charset="-128"/>
              <a:cs typeface="B Nazanin" panose="00000400000000000000" pitchFamily="2" charset="-78"/>
            </a:endParaRPr>
          </a:p>
          <a:p>
            <a:endParaRPr lang="en-US" sz="1600" dirty="0"/>
          </a:p>
        </p:txBody>
      </p:sp>
    </p:spTree>
    <p:extLst>
      <p:ext uri="{BB962C8B-B14F-4D97-AF65-F5344CB8AC3E}">
        <p14:creationId xmlns:p14="http://schemas.microsoft.com/office/powerpoint/2010/main" val="155533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269FDF-A368-A83C-6434-2793172E4BF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BADB988-8701-6E41-CDB6-A42CAC4EA80B}"/>
              </a:ext>
            </a:extLst>
          </p:cNvPr>
          <p:cNvSpPr>
            <a:spLocks noChangeArrowheads="1"/>
          </p:cNvSpPr>
          <p:nvPr/>
        </p:nvSpPr>
        <p:spPr bwMode="auto">
          <a:xfrm>
            <a:off x="781083" y="543282"/>
            <a:ext cx="10629833" cy="88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50000"/>
              </a:lnSpc>
              <a:spcBef>
                <a:spcPct val="0"/>
              </a:spcBef>
              <a:spcAft>
                <a:spcPct val="0"/>
              </a:spcAft>
              <a:buClrTx/>
              <a:buSzTx/>
              <a:buFontTx/>
              <a:buNone/>
              <a:tabLst/>
            </a:pPr>
            <a:r>
              <a:rPr kumimoji="0" lang="fa-IR"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پس از تکمیل کلیه</a:t>
            </a:r>
            <a:r>
              <a:rPr kumimoji="0" lang="en-US"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 </a:t>
            </a:r>
            <a:r>
              <a:rPr kumimoji="0" lang="fa-IR"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آیتم‌ها خواسته شده در انتهای فرم با انتخاب گزینه </a:t>
            </a:r>
            <a:r>
              <a:rPr kumimoji="0" lang="fa-IR" altLang="en-US" i="0" u="none" strike="noStrike" cap="none" normalizeH="0" baseline="0" dirty="0">
                <a:ln>
                  <a:noFill/>
                </a:ln>
                <a:solidFill>
                  <a:srgbClr val="00B050"/>
                </a:solidFill>
                <a:effectLst/>
                <a:latin typeface="Calibri" panose="020F0502020204030204" pitchFamily="34" charset="0"/>
                <a:ea typeface="MS Mincho" panose="02020609040205080304" pitchFamily="49" charset="-128"/>
                <a:cs typeface="B Mitra" panose="00000400000000000000" pitchFamily="2" charset="-78"/>
              </a:rPr>
              <a:t>ثبت  </a:t>
            </a:r>
            <a:r>
              <a:rPr kumimoji="0" lang="fa-IR"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تجربه شما نهایی می شود و برای ارزیابی اولیه ارسال می گردد.چنانچه فرآیند تکمیل فرم </a:t>
            </a:r>
          </a:p>
          <a:p>
            <a:pPr marL="0" marR="0" lvl="0" indent="0" defTabSz="914400" rtl="1" eaLnBrk="0" fontAlgn="base" latinLnBrk="0" hangingPunct="0">
              <a:lnSpc>
                <a:spcPct val="150000"/>
              </a:lnSpc>
              <a:spcBef>
                <a:spcPct val="0"/>
              </a:spcBef>
              <a:spcAft>
                <a:spcPct val="0"/>
              </a:spcAft>
              <a:buClrTx/>
              <a:buSzTx/>
              <a:buFontTx/>
              <a:buNone/>
              <a:tabLst/>
            </a:pPr>
            <a:r>
              <a:rPr kumimoji="0" lang="fa-IR"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کامل نشده است و یا نیاز به بازنگری و ارائه مستندات می باشد می‌توانید گزینه </a:t>
            </a:r>
            <a:r>
              <a:rPr lang="fa-IR" altLang="en-US" dirty="0">
                <a:solidFill>
                  <a:srgbClr val="00B050"/>
                </a:solidFill>
                <a:latin typeface="Calibri" panose="020F0502020204030204" pitchFamily="34" charset="0"/>
                <a:ea typeface="MS Mincho" panose="02020609040205080304" pitchFamily="49" charset="-128"/>
                <a:cs typeface="B Mitra" panose="00000400000000000000" pitchFamily="2" charset="-78"/>
              </a:rPr>
              <a:t>پیش نویس </a:t>
            </a:r>
            <a:r>
              <a:rPr kumimoji="0" lang="fa-IR" altLang="en-US" i="0" u="none" strike="noStrike" cap="none" normalizeH="0" baseline="0" dirty="0">
                <a:ln>
                  <a:noFill/>
                </a:ln>
                <a:solidFill>
                  <a:srgbClr val="00B050"/>
                </a:solidFill>
                <a:effectLst/>
                <a:latin typeface="Calibri" panose="020F0502020204030204" pitchFamily="34" charset="0"/>
                <a:ea typeface="MS Mincho" panose="02020609040205080304" pitchFamily="49" charset="-128"/>
                <a:cs typeface="B Mitra" panose="00000400000000000000" pitchFamily="2" charset="-78"/>
              </a:rPr>
              <a:t> </a:t>
            </a:r>
            <a:r>
              <a:rPr kumimoji="0" lang="fa-IR"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را انتخاب نمایید</a:t>
            </a:r>
            <a:r>
              <a:rPr kumimoji="0" lang="fa-IR" altLang="en-US" i="0" u="none" strike="noStrike" cap="none" normalizeH="0" baseline="0" dirty="0">
                <a:ln>
                  <a:noFill/>
                </a:ln>
                <a:solidFill>
                  <a:srgbClr val="0F0F3F"/>
                </a:solidFill>
                <a:effectLst/>
                <a:latin typeface="Calibri" panose="020F0502020204030204" pitchFamily="34" charset="0"/>
                <a:ea typeface="MS Mincho" panose="02020609040205080304" pitchFamily="49" charset="-128"/>
                <a:cs typeface="B Mitra" panose="00000400000000000000" pitchFamily="2" charset="-78"/>
              </a:rPr>
              <a:t>.</a:t>
            </a:r>
            <a:endParaRPr kumimoji="0" lang="fa-IR" altLang="en-US"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
        <p:nvSpPr>
          <p:cNvPr id="8" name="TextBox 7">
            <a:extLst>
              <a:ext uri="{FF2B5EF4-FFF2-40B4-BE49-F238E27FC236}">
                <a16:creationId xmlns:a16="http://schemas.microsoft.com/office/drawing/2014/main" id="{AEB82976-2ED7-A044-2B3C-E13BB800A0C4}"/>
              </a:ext>
            </a:extLst>
          </p:cNvPr>
          <p:cNvSpPr txBox="1"/>
          <p:nvPr/>
        </p:nvSpPr>
        <p:spPr>
          <a:xfrm>
            <a:off x="3017103" y="2104577"/>
            <a:ext cx="7867923" cy="646331"/>
          </a:xfrm>
          <a:prstGeom prst="rect">
            <a:avLst/>
          </a:prstGeom>
          <a:noFill/>
        </p:spPr>
        <p:txBody>
          <a:bodyPr wrap="none" rtlCol="0">
            <a:spAutoFit/>
          </a:bodyPr>
          <a:lstStyle/>
          <a:p>
            <a:r>
              <a:rPr lang="fa-IR"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در زمان ثبت دانش به صورت پیش نویس حتما منتظر دریافت پیغام                                                       باشید.</a:t>
            </a:r>
            <a:endParaRPr lang="en-US"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endParaRPr lang="en-US" dirty="0"/>
          </a:p>
        </p:txBody>
      </p:sp>
      <p:sp>
        <p:nvSpPr>
          <p:cNvPr id="16" name="TextBox 15">
            <a:extLst>
              <a:ext uri="{FF2B5EF4-FFF2-40B4-BE49-F238E27FC236}">
                <a16:creationId xmlns:a16="http://schemas.microsoft.com/office/drawing/2014/main" id="{7B2EE9C7-00EF-2F79-BEB9-BB9DBC432C50}"/>
              </a:ext>
            </a:extLst>
          </p:cNvPr>
          <p:cNvSpPr txBox="1"/>
          <p:nvPr/>
        </p:nvSpPr>
        <p:spPr>
          <a:xfrm>
            <a:off x="1641581" y="3902051"/>
            <a:ext cx="9343292" cy="369332"/>
          </a:xfrm>
          <a:prstGeom prst="rect">
            <a:avLst/>
          </a:prstGeom>
          <a:noFill/>
        </p:spPr>
        <p:txBody>
          <a:bodyPr wrap="square" rtlCol="0">
            <a:spAutoFit/>
          </a:bodyPr>
          <a:lstStyle/>
          <a:p>
            <a:r>
              <a:rPr lang="fa-IR" sz="1800"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در زمان ثبت نهایی دانش حتما منتظر دریافت پیغام                                                     باشید.</a:t>
            </a:r>
            <a:endParaRPr lang="en-US" dirty="0">
              <a:solidFill>
                <a:schemeClr val="accent5">
                  <a:lumMod val="50000"/>
                </a:schemeClr>
              </a:solidFill>
              <a:cs typeface="B Mitra" panose="00000400000000000000" pitchFamily="2" charset="-78"/>
            </a:endParaRPr>
          </a:p>
        </p:txBody>
      </p:sp>
      <p:pic>
        <p:nvPicPr>
          <p:cNvPr id="17" name="Picture 16">
            <a:extLst>
              <a:ext uri="{FF2B5EF4-FFF2-40B4-BE49-F238E27FC236}">
                <a16:creationId xmlns:a16="http://schemas.microsoft.com/office/drawing/2014/main" id="{779EA106-A7C0-3515-4E41-E2BE4C839D6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9425" t="12801" r="39649" b="64798"/>
          <a:stretch/>
        </p:blipFill>
        <p:spPr bwMode="auto">
          <a:xfrm>
            <a:off x="3845169" y="1679140"/>
            <a:ext cx="2602523" cy="137536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B00ABFFC-42A3-735A-4709-41328B0561F0}"/>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47173" t="37542" r="16188" b="21057"/>
          <a:stretch/>
        </p:blipFill>
        <p:spPr bwMode="auto">
          <a:xfrm>
            <a:off x="5011966" y="3479945"/>
            <a:ext cx="2602522" cy="132643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9187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DE3E-0163-B0D4-AC42-612C48564AF3}"/>
              </a:ext>
            </a:extLst>
          </p:cNvPr>
          <p:cNvSpPr>
            <a:spLocks noGrp="1"/>
          </p:cNvSpPr>
          <p:nvPr>
            <p:ph type="title"/>
          </p:nvPr>
        </p:nvSpPr>
        <p:spPr>
          <a:xfrm>
            <a:off x="1019908" y="272765"/>
            <a:ext cx="9956800" cy="1143000"/>
          </a:xfrm>
        </p:spPr>
        <p:txBody>
          <a:bodyPr/>
          <a:lstStyle/>
          <a:p>
            <a:pPr algn="r" rtl="1"/>
            <a:r>
              <a:rPr lang="fa-IR" sz="1800" b="1" dirty="0">
                <a:solidFill>
                  <a:srgbClr val="FF0000"/>
                </a:solidFill>
                <a:effectLst/>
                <a:latin typeface="Calibri" panose="020F0502020204030204" pitchFamily="34" charset="0"/>
                <a:ea typeface="MS Mincho" panose="02020609040205080304" pitchFamily="49" charset="-128"/>
                <a:cs typeface="B Titr" panose="00000700000000000000" pitchFamily="2" charset="-78"/>
              </a:rPr>
              <a:t> </a:t>
            </a:r>
            <a:r>
              <a:rPr lang="fa-IR" sz="1800" b="1" dirty="0">
                <a:solidFill>
                  <a:srgbClr val="00B050"/>
                </a:solidFill>
                <a:effectLst/>
                <a:latin typeface="Calibri" panose="020F0502020204030204" pitchFamily="34" charset="0"/>
                <a:ea typeface="MS Mincho" panose="02020609040205080304" pitchFamily="49" charset="-128"/>
                <a:cs typeface="B Titr" panose="00000700000000000000" pitchFamily="2" charset="-78"/>
              </a:rPr>
              <a:t>گام هشتم : </a:t>
            </a:r>
            <a:r>
              <a:rPr lang="fa-IR" sz="1800" b="1" dirty="0">
                <a:solidFill>
                  <a:srgbClr val="002060"/>
                </a:solidFill>
                <a:effectLst/>
                <a:latin typeface="Calibri" panose="020F0502020204030204" pitchFamily="34" charset="0"/>
                <a:ea typeface="MS Mincho" panose="02020609040205080304" pitchFamily="49" charset="-128"/>
                <a:cs typeface="B Titr" panose="00000700000000000000" pitchFamily="2" charset="-78"/>
              </a:rPr>
              <a:t>مشاهده و پیگیری تجارب ثبت شده و یا پیش نویس شده </a:t>
            </a:r>
            <a:br>
              <a:rPr lang="en-US" sz="18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rPr>
            </a:br>
            <a:endParaRPr lang="en-US" dirty="0"/>
          </a:p>
        </p:txBody>
      </p:sp>
      <p:sp>
        <p:nvSpPr>
          <p:cNvPr id="4" name="Rectangle 2">
            <a:extLst>
              <a:ext uri="{FF2B5EF4-FFF2-40B4-BE49-F238E27FC236}">
                <a16:creationId xmlns:a16="http://schemas.microsoft.com/office/drawing/2014/main" id="{E77AF642-35CA-358F-94FB-6EB9826EC6B4}"/>
              </a:ext>
            </a:extLst>
          </p:cNvPr>
          <p:cNvSpPr>
            <a:spLocks noChangeArrowheads="1"/>
          </p:cNvSpPr>
          <p:nvPr/>
        </p:nvSpPr>
        <p:spPr bwMode="auto">
          <a:xfrm>
            <a:off x="-944880" y="15357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A615C5A4-8989-8EAF-8601-12E36132E918}"/>
              </a:ext>
            </a:extLst>
          </p:cNvPr>
          <p:cNvPicPr>
            <a:picLocks noChangeAspect="1"/>
          </p:cNvPicPr>
          <p:nvPr/>
        </p:nvPicPr>
        <p:blipFill rotWithShape="1">
          <a:blip r:embed="rId2"/>
          <a:srcRect b="7676"/>
          <a:stretch/>
        </p:blipFill>
        <p:spPr bwMode="auto">
          <a:xfrm>
            <a:off x="2844580" y="1839302"/>
            <a:ext cx="6307455" cy="348297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Rectangle 3">
            <a:extLst>
              <a:ext uri="{FF2B5EF4-FFF2-40B4-BE49-F238E27FC236}">
                <a16:creationId xmlns:a16="http://schemas.microsoft.com/office/drawing/2014/main" id="{A1E487D2-E10D-D611-5156-CEDD20A49A15}"/>
              </a:ext>
            </a:extLst>
          </p:cNvPr>
          <p:cNvSpPr>
            <a:spLocks noChangeArrowheads="1"/>
          </p:cNvSpPr>
          <p:nvPr/>
        </p:nvSpPr>
        <p:spPr bwMode="auto">
          <a:xfrm>
            <a:off x="1019908" y="957251"/>
            <a:ext cx="9859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kumimoji="0" lang="fa-IR" altLang="en-US" i="0" u="none" strike="noStrike" cap="none" normalizeH="0" baseline="0" dirty="0">
                <a:ln>
                  <a:noFill/>
                </a:ln>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برای مشاهده دانش‌هایی که به صورت پیش نویس ذخیره نمودید و نیاز به ویرایش دارند و یا دانش هایی که ثبت نهایی شده اند مراحل زیر را طی نمایید.</a:t>
            </a:r>
            <a:endParaRPr kumimoji="0" lang="fa-IR" altLang="en-US" i="0" u="none" strike="noStrike" cap="none" normalizeH="0" baseline="0" dirty="0">
              <a:ln>
                <a:noFill/>
              </a:ln>
              <a:solidFill>
                <a:schemeClr val="accent5">
                  <a:lumMod val="50000"/>
                </a:schemeClr>
              </a:solidFill>
              <a:effectLst/>
              <a:latin typeface="Arial" panose="020B0604020202020204" pitchFamily="34" charset="0"/>
              <a:cs typeface="B Mitra" panose="00000400000000000000" pitchFamily="2" charset="-78"/>
            </a:endParaRPr>
          </a:p>
        </p:txBody>
      </p:sp>
      <p:cxnSp>
        <p:nvCxnSpPr>
          <p:cNvPr id="8" name="Straight Arrow Connector 7">
            <a:extLst>
              <a:ext uri="{FF2B5EF4-FFF2-40B4-BE49-F238E27FC236}">
                <a16:creationId xmlns:a16="http://schemas.microsoft.com/office/drawing/2014/main" id="{FAE3126A-3807-2EBE-59F3-980279905AD3}"/>
              </a:ext>
            </a:extLst>
          </p:cNvPr>
          <p:cNvCxnSpPr/>
          <p:nvPr/>
        </p:nvCxnSpPr>
        <p:spPr>
          <a:xfrm>
            <a:off x="6096000" y="3657600"/>
            <a:ext cx="18639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BC7E276-2425-CDAA-E7FC-C83DAE45A6C0}"/>
              </a:ext>
            </a:extLst>
          </p:cNvPr>
          <p:cNvSpPr/>
          <p:nvPr/>
        </p:nvSpPr>
        <p:spPr>
          <a:xfrm>
            <a:off x="8194431" y="3528646"/>
            <a:ext cx="934158" cy="3516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6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33A49D-90C4-6CCD-DD7B-AAF05E38CED6}"/>
              </a:ext>
            </a:extLst>
          </p:cNvPr>
          <p:cNvPicPr>
            <a:picLocks noGrp="1" noChangeAspect="1"/>
          </p:cNvPicPr>
          <p:nvPr>
            <p:ph sz="quarter" idx="1"/>
          </p:nvPr>
        </p:nvPicPr>
        <p:blipFill rotWithShape="1">
          <a:blip r:embed="rId2"/>
          <a:srcRect t="26536" r="21433" b="34079"/>
          <a:stretch/>
        </p:blipFill>
        <p:spPr bwMode="auto">
          <a:xfrm>
            <a:off x="315147" y="4478215"/>
            <a:ext cx="8406653" cy="237978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3D03F63-2BA0-4B85-4702-FB132610C335}"/>
              </a:ext>
            </a:extLst>
          </p:cNvPr>
          <p:cNvSpPr txBox="1"/>
          <p:nvPr/>
        </p:nvSpPr>
        <p:spPr>
          <a:xfrm>
            <a:off x="5726" y="-108834"/>
            <a:ext cx="11553227" cy="5156283"/>
          </a:xfrm>
          <a:prstGeom prst="rect">
            <a:avLst/>
          </a:prstGeom>
          <a:noFill/>
        </p:spPr>
        <p:txBody>
          <a:bodyPr wrap="none" rtlCol="0">
            <a:spAutoFit/>
          </a:bodyPr>
          <a:lstStyle/>
          <a:p>
            <a:pPr marL="0" marR="0">
              <a:lnSpc>
                <a:spcPct val="115000"/>
              </a:lnSpc>
              <a:spcBef>
                <a:spcPts val="0"/>
              </a:spcBef>
              <a:spcAft>
                <a:spcPts val="1000"/>
              </a:spcAft>
            </a:pPr>
            <a:r>
              <a:rPr lang="fa-IR" sz="1800" b="1" dirty="0">
                <a:solidFill>
                  <a:srgbClr val="0F0F3F"/>
                </a:solidFill>
                <a:effectLst/>
                <a:latin typeface="Calibri" panose="020F0502020204030204" pitchFamily="34" charset="0"/>
                <a:ea typeface="MS Mincho" panose="02020609040205080304" pitchFamily="49" charset="-128"/>
                <a:cs typeface="B Nazanin" panose="00000400000000000000" pitchFamily="2" charset="-78"/>
              </a:rPr>
              <a:t> </a:t>
            </a:r>
            <a:endParaRPr lang="en-US" sz="18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gn="r" rtl="1">
              <a:lnSpc>
                <a:spcPct val="115000"/>
              </a:lnSpc>
              <a:spcBef>
                <a:spcPts val="0"/>
              </a:spcBef>
              <a:spcAft>
                <a:spcPts val="0"/>
              </a:spcAft>
            </a:pPr>
            <a:r>
              <a:rPr lang="fa-IR" sz="1400" b="1" dirty="0">
                <a:solidFill>
                  <a:srgbClr val="0F0F3F"/>
                </a:solidFill>
                <a:effectLst/>
                <a:latin typeface="Calibri" panose="020F0502020204030204" pitchFamily="34" charset="0"/>
                <a:ea typeface="MS Mincho" panose="02020609040205080304" pitchFamily="49" charset="-128"/>
                <a:cs typeface="B Mitra" panose="00000400000000000000" pitchFamily="2" charset="-78"/>
              </a:rPr>
              <a:t>در کارتابل </a:t>
            </a:r>
            <a:r>
              <a:rPr lang="fa-IR" sz="1400" b="1" dirty="0">
                <a:solidFill>
                  <a:srgbClr val="FF0000"/>
                </a:solidFill>
                <a:effectLst/>
                <a:latin typeface="Calibri" panose="020F0502020204030204" pitchFamily="34" charset="0"/>
                <a:ea typeface="MS Mincho" panose="02020609040205080304" pitchFamily="49" charset="-128"/>
                <a:cs typeface="B Mitra" panose="00000400000000000000" pitchFamily="2" charset="-78"/>
              </a:rPr>
              <a:t>دانش های من </a:t>
            </a:r>
            <a:r>
              <a:rPr lang="fa-IR" sz="1400" b="1" dirty="0">
                <a:solidFill>
                  <a:srgbClr val="0F0F3F"/>
                </a:solidFill>
                <a:effectLst/>
                <a:latin typeface="Calibri" panose="020F0502020204030204" pitchFamily="34" charset="0"/>
                <a:ea typeface="MS Mincho" panose="02020609040205080304" pitchFamily="49" charset="-128"/>
                <a:cs typeface="B Mitra" panose="00000400000000000000" pitchFamily="2" charset="-78"/>
              </a:rPr>
              <a:t>موارد زیر قابل رویت است : </a:t>
            </a:r>
            <a:endParaRPr lang="en-US" sz="1400" b="1" dirty="0">
              <a:solidFill>
                <a:srgbClr val="0F0F3F"/>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مشاهده عنوان تمامی دانش های ثبت شده</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مشاهده دانش های پیش نویس ( در این قسمت میتوانید دانش پیش نویس را انتخاب نمایید و با انتخاب گزینه مشاهده جزئیات، پس از بارگذاری صفحه تجربه ثبت شده فرم را تکمیل و </a:t>
            </a:r>
          </a:p>
          <a:p>
            <a:pPr marR="0" lvl="0" algn="just" rtl="1">
              <a:lnSpc>
                <a:spcPct val="115000"/>
              </a:lnSpc>
              <a:spcBef>
                <a:spcPts val="0"/>
              </a:spcBef>
              <a:spcAft>
                <a:spcPts val="0"/>
              </a:spcAft>
            </a:pPr>
            <a:r>
              <a:rPr lang="fa-IR" sz="1400" b="1"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rPr>
              <a:t>       </a:t>
            </a: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ثبت نهایی نمایید)</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مشاهده وضعیت ارزیابی </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574675" marR="0" lvl="0" indent="-176213" algn="just" rtl="1">
              <a:lnSpc>
                <a:spcPct val="115000"/>
              </a:lnSpc>
              <a:spcBef>
                <a:spcPts val="0"/>
              </a:spcBef>
              <a:spcAft>
                <a:spcPts val="0"/>
              </a:spcAft>
              <a:buFont typeface="Arial" panose="020B0604020202020204" pitchFamily="34" charset="0"/>
              <a:buChar char="•"/>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rPr>
              <a:t>در انتظار ارزیابی اولیه : دانش از طرف شما نهایی شده و برای ارزیاب اولیه ارسال شده</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endParaRPr>
          </a:p>
          <a:p>
            <a:pPr marL="574675" marR="0" lvl="0" indent="-176213" algn="just" rtl="1">
              <a:lnSpc>
                <a:spcPct val="115000"/>
              </a:lnSpc>
              <a:spcBef>
                <a:spcPts val="0"/>
              </a:spcBef>
              <a:spcAft>
                <a:spcPts val="0"/>
              </a:spcAft>
              <a:buFont typeface="Arial" panose="020B0604020202020204" pitchFamily="34" charset="0"/>
              <a:buChar char="•"/>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rPr>
              <a:t>در انتظار ارزیاب محتوا: دانش شما از طرف ارزیاب اولیه تایید شده و برای ارزیابان محتوا ارسال شده است </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endParaRPr>
          </a:p>
          <a:p>
            <a:pPr marL="574675" marR="0" lvl="0" indent="-176213" algn="just" rtl="1">
              <a:lnSpc>
                <a:spcPct val="115000"/>
              </a:lnSpc>
              <a:spcBef>
                <a:spcPts val="0"/>
              </a:spcBef>
              <a:spcAft>
                <a:spcPts val="0"/>
              </a:spcAft>
              <a:buFont typeface="Arial" panose="020B0604020202020204" pitchFamily="34" charset="0"/>
              <a:buChar char="•"/>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rPr>
              <a:t>نیازمند اصلاح ارزیاب اولیه: ارزیاب اولیه دانش از شما درخواست تغییر و اصلاح دانش ثبت شده را دارد. (متن پیام ارزیاب اولیه در انتهای فرم قابل مشاهده می باشد)</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endParaRPr>
          </a:p>
          <a:p>
            <a:pPr marL="574675" marR="0" lvl="0" indent="-176213" algn="just" rtl="1">
              <a:lnSpc>
                <a:spcPct val="115000"/>
              </a:lnSpc>
              <a:spcBef>
                <a:spcPts val="0"/>
              </a:spcBef>
              <a:spcAft>
                <a:spcPts val="0"/>
              </a:spcAft>
              <a:buFont typeface="Arial" panose="020B0604020202020204" pitchFamily="34" charset="0"/>
              <a:buChar char="•"/>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rPr>
              <a:t>نیازمند اصلاح ارزیاب محتوا: ارزیاب محتوا پس از بررسی دانش شما نیاز به توضیحات تکمیلی تر و یا بارگذاری مستندات دارد. (متن پیام ارزیاب محتوا در انتهای فرم قابل مشاهده </a:t>
            </a:r>
          </a:p>
          <a:p>
            <a:pPr marR="0" lvl="0" algn="just" rtl="1">
              <a:lnSpc>
                <a:spcPct val="115000"/>
              </a:lnSpc>
              <a:spcBef>
                <a:spcPts val="0"/>
              </a:spcBef>
              <a:spcAft>
                <a:spcPts val="0"/>
              </a:spcAft>
            </a:pPr>
            <a:r>
              <a:rPr lang="fa-IR" sz="1400" b="1" dirty="0">
                <a:solidFill>
                  <a:schemeClr val="accent5">
                    <a:lumMod val="50000"/>
                  </a:schemeClr>
                </a:solidFill>
                <a:latin typeface="Calibri" panose="020F0502020204030204" pitchFamily="34" charset="0"/>
                <a:ea typeface="MS Mincho" panose="02020609040205080304" pitchFamily="49" charset="-128"/>
                <a:cs typeface="B Nazanin" panose="00000400000000000000" pitchFamily="2" charset="-78"/>
              </a:rPr>
              <a:t>    </a:t>
            </a: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rPr>
              <a:t>می باشد)</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Nazanin"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مشاهده وضعیت دانش</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398463" marR="0" indent="-117475" algn="just" rtl="1">
              <a:lnSpc>
                <a:spcPct val="115000"/>
              </a:lnSpc>
              <a:spcBef>
                <a:spcPts val="0"/>
              </a:spcBef>
              <a:spcAft>
                <a:spcPts val="0"/>
              </a:spcAft>
              <a:buFont typeface="Arial" panose="020B0604020202020204" pitchFamily="34" charset="0"/>
              <a:buChar char="•"/>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رد شده : دانش شما از طرف ارزیابان محتوا رد شده و شما به مدت 10 روز فرصت دارید تا اعتراض کنید)</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398463" marR="0" indent="-117475" algn="just" rtl="1">
              <a:lnSpc>
                <a:spcPct val="115000"/>
              </a:lnSpc>
              <a:spcBef>
                <a:spcPts val="0"/>
              </a:spcBef>
              <a:spcAft>
                <a:spcPts val="0"/>
              </a:spcAft>
              <a:buFont typeface="Arial" panose="020B0604020202020204" pitchFamily="34" charset="0"/>
              <a:buChar char="•"/>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تایید شده: دانش شما از طرف ارزیابان محتوان تایید شده و شما نمره دریافت نموده اید</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تاریخ ثبت دانش</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کد دانش</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نام نویسنده دانش (برای مواقعی که نام شما در دانش گروهی ثبت شده است)</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marL="285750" marR="0" lvl="0" indent="-285750" algn="just" rtl="1">
              <a:lnSpc>
                <a:spcPct val="115000"/>
              </a:lnSpc>
              <a:spcBef>
                <a:spcPts val="0"/>
              </a:spcBef>
              <a:spcAft>
                <a:spcPts val="1000"/>
              </a:spcAft>
              <a:buFont typeface="Wingdings" panose="05000000000000000000" pitchFamily="2" charset="2"/>
              <a:buChar char="ü"/>
            </a:pPr>
            <a:r>
              <a:rPr lang="fa-IR"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rPr>
              <a:t>مشاهده نمره ( میانگین نمره دریافتی از ارزیابان محتوا)</a:t>
            </a:r>
            <a:endParaRPr lang="en-US" sz="1400" b="1" dirty="0">
              <a:solidFill>
                <a:schemeClr val="accent5">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endParaRPr lang="en-US" dirty="0"/>
          </a:p>
        </p:txBody>
      </p:sp>
    </p:spTree>
    <p:extLst>
      <p:ext uri="{BB962C8B-B14F-4D97-AF65-F5344CB8AC3E}">
        <p14:creationId xmlns:p14="http://schemas.microsoft.com/office/powerpoint/2010/main" val="303692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1456372" y="457200"/>
            <a:ext cx="9956800" cy="576922"/>
          </a:xfrm>
        </p:spPr>
        <p:txBody>
          <a:bodyPr/>
          <a:lstStyle/>
          <a:p>
            <a:pPr marL="0" indent="0" algn="r" rtl="1">
              <a:buNone/>
            </a:pPr>
            <a:r>
              <a:rPr lang="fa-IR" sz="1800" b="1" dirty="0">
                <a:solidFill>
                  <a:srgbClr val="00B050"/>
                </a:solidFill>
                <a:cs typeface="B Mitra" panose="00000400000000000000" pitchFamily="2" charset="-78"/>
              </a:rPr>
              <a:t>گام اول: </a:t>
            </a:r>
            <a:r>
              <a:rPr lang="fa-IR" sz="1600" dirty="0">
                <a:solidFill>
                  <a:schemeClr val="accent2">
                    <a:lumMod val="50000"/>
                  </a:schemeClr>
                </a:solidFill>
                <a:cs typeface="B Titr" panose="00000700000000000000" pitchFamily="2" charset="-78"/>
              </a:rPr>
              <a:t>ورود به سامانه مدیریت دانش با مراجعه به آدرس </a:t>
            </a:r>
            <a:r>
              <a:rPr lang="en-US" sz="1800" b="1" u="sng" dirty="0">
                <a:solidFill>
                  <a:schemeClr val="accent4">
                    <a:lumMod val="75000"/>
                  </a:schemeClr>
                </a:solidFill>
                <a:latin typeface="Times New Roman" panose="02020603050405020304" pitchFamily="18" charset="0"/>
                <a:cs typeface="Times New Roman" panose="02020603050405020304" pitchFamily="18" charset="0"/>
              </a:rPr>
              <a:t>https://km.behdasht.gov.ir</a:t>
            </a:r>
            <a:endParaRPr lang="en-US" sz="1800" b="1" dirty="0">
              <a:solidFill>
                <a:schemeClr val="accent4">
                  <a:lumMod val="75000"/>
                </a:schemeClr>
              </a:solidFill>
              <a:latin typeface="Times New Roman" panose="02020603050405020304" pitchFamily="18" charset="0"/>
              <a:cs typeface="Times New Roman" panose="02020603050405020304" pitchFamily="18" charset="0"/>
            </a:endParaRPr>
          </a:p>
          <a:p>
            <a:pPr algn="r"/>
            <a:endParaRPr lang="en-US" dirty="0"/>
          </a:p>
        </p:txBody>
      </p:sp>
      <p:sp>
        <p:nvSpPr>
          <p:cNvPr id="8" name="Text Box 499"/>
          <p:cNvSpPr txBox="1"/>
          <p:nvPr/>
        </p:nvSpPr>
        <p:spPr>
          <a:xfrm>
            <a:off x="0" y="-878840"/>
            <a:ext cx="2912745" cy="705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1200"/>
              </a:spcBef>
              <a:spcAft>
                <a:spcPts val="0"/>
              </a:spcAft>
            </a:pPr>
            <a:r>
              <a:rPr lang="fa-IR" sz="1400" b="0">
                <a:solidFill>
                  <a:srgbClr val="A6A6A6"/>
                </a:solidFill>
                <a:effectLst/>
                <a:latin typeface="Calibri" panose="020F0502020204030204" pitchFamily="34" charset="0"/>
                <a:ea typeface="MS Mincho" panose="02020609040205080304" pitchFamily="49" charset="-128"/>
                <a:cs typeface="B Titr" panose="00000700000000000000" pitchFamily="2" charset="-78"/>
              </a:rPr>
              <a:t>راهنمای ثبت تجربه در سامانه مدیریت دانش</a:t>
            </a:r>
            <a:endParaRPr lang="en-US" sz="14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B5928766-3B4B-5B76-7C02-9991690C2732}"/>
              </a:ext>
            </a:extLst>
          </p:cNvPr>
          <p:cNvPicPr>
            <a:picLocks noChangeAspect="1"/>
          </p:cNvPicPr>
          <p:nvPr/>
        </p:nvPicPr>
        <p:blipFill rotWithShape="1">
          <a:blip r:embed="rId2"/>
          <a:srcRect t="28718" b="21196"/>
          <a:stretch/>
        </p:blipFill>
        <p:spPr>
          <a:xfrm>
            <a:off x="1326998" y="1735015"/>
            <a:ext cx="9538004" cy="4372709"/>
          </a:xfrm>
          <a:prstGeom prst="rect">
            <a:avLst/>
          </a:prstGeom>
        </p:spPr>
      </p:pic>
    </p:spTree>
    <p:extLst>
      <p:ext uri="{BB962C8B-B14F-4D97-AF65-F5344CB8AC3E}">
        <p14:creationId xmlns:p14="http://schemas.microsoft.com/office/powerpoint/2010/main" val="561246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112" y="205880"/>
            <a:ext cx="3024554" cy="702530"/>
          </a:xfrm>
        </p:spPr>
        <p:txBody>
          <a:bodyPr/>
          <a:lstStyle/>
          <a:p>
            <a:pPr algn="ctr"/>
            <a:r>
              <a:rPr lang="fa-IR" b="1" dirty="0">
                <a:solidFill>
                  <a:srgbClr val="FF0000"/>
                </a:solidFill>
                <a:cs typeface="B Titr" panose="00000700000000000000" pitchFamily="2" charset="-78"/>
              </a:rPr>
              <a:t>تغییر کلمه عبور </a:t>
            </a:r>
            <a:endParaRPr lang="en-US" dirty="0">
              <a:solidFill>
                <a:srgbClr val="FF0000"/>
              </a:solidFill>
              <a:cs typeface="B Titr" panose="00000700000000000000" pitchFamily="2" charset="-78"/>
            </a:endParaRPr>
          </a:p>
        </p:txBody>
      </p:sp>
      <p:pic>
        <p:nvPicPr>
          <p:cNvPr id="4" name="Content Placeholder 3"/>
          <p:cNvPicPr>
            <a:picLocks noGrp="1"/>
          </p:cNvPicPr>
          <p:nvPr>
            <p:ph sz="quarter" idx="1"/>
          </p:nvPr>
        </p:nvPicPr>
        <p:blipFill rotWithShape="1">
          <a:blip r:embed="rId2"/>
          <a:srcRect l="1937" t="20520" b="6784"/>
          <a:stretch/>
        </p:blipFill>
        <p:spPr bwMode="auto">
          <a:xfrm>
            <a:off x="187568" y="1488831"/>
            <a:ext cx="8440617" cy="530733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0" name="Right Arrow 9"/>
          <p:cNvSpPr/>
          <p:nvPr/>
        </p:nvSpPr>
        <p:spPr>
          <a:xfrm rot="423904">
            <a:off x="6429207" y="4064134"/>
            <a:ext cx="1260629" cy="372863"/>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a:cs typeface="B Nazanin" panose="00000400000000000000" pitchFamily="2" charset="-78"/>
              </a:rPr>
              <a:t>1</a:t>
            </a:r>
            <a:endParaRPr lang="en-US" dirty="0">
              <a:cs typeface="B Nazanin" panose="00000400000000000000" pitchFamily="2" charset="-78"/>
            </a:endParaRPr>
          </a:p>
        </p:txBody>
      </p:sp>
      <p:sp>
        <p:nvSpPr>
          <p:cNvPr id="11" name="Right Arrow 10"/>
          <p:cNvSpPr/>
          <p:nvPr/>
        </p:nvSpPr>
        <p:spPr>
          <a:xfrm>
            <a:off x="6447352" y="4567443"/>
            <a:ext cx="1260629" cy="372863"/>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a:cs typeface="B Nazanin" panose="00000400000000000000" pitchFamily="2" charset="-78"/>
              </a:rPr>
              <a:t>2</a:t>
            </a:r>
            <a:endParaRPr lang="en-US" dirty="0">
              <a:cs typeface="B Nazanin" panose="00000400000000000000" pitchFamily="2" charset="-78"/>
            </a:endParaRPr>
          </a:p>
        </p:txBody>
      </p:sp>
      <p:sp>
        <p:nvSpPr>
          <p:cNvPr id="12" name="Right Arrow 11"/>
          <p:cNvSpPr/>
          <p:nvPr/>
        </p:nvSpPr>
        <p:spPr>
          <a:xfrm rot="16688143">
            <a:off x="380148" y="2073221"/>
            <a:ext cx="497149" cy="488272"/>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a:cs typeface="B Nazanin" panose="00000400000000000000" pitchFamily="2" charset="-78"/>
              </a:rPr>
              <a:t>3</a:t>
            </a:r>
            <a:endParaRPr lang="en-US" dirty="0">
              <a:cs typeface="B Nazanin" panose="00000400000000000000" pitchFamily="2" charset="-78"/>
            </a:endParaRPr>
          </a:p>
        </p:txBody>
      </p:sp>
      <p:sp>
        <p:nvSpPr>
          <p:cNvPr id="13" name="Rectangle 12"/>
          <p:cNvSpPr/>
          <p:nvPr/>
        </p:nvSpPr>
        <p:spPr>
          <a:xfrm>
            <a:off x="8851097" y="2867151"/>
            <a:ext cx="2686345" cy="2135200"/>
          </a:xfrm>
          <a:prstGeom prst="rect">
            <a:avLst/>
          </a:prstGeom>
        </p:spPr>
        <p:txBody>
          <a:bodyPr wrap="square">
            <a:spAutoFit/>
          </a:bodyPr>
          <a:lstStyle/>
          <a:p>
            <a:pPr marL="117475" lvl="0" indent="-117475" algn="justLow">
              <a:lnSpc>
                <a:spcPct val="150000"/>
              </a:lnSpc>
              <a:buClr>
                <a:srgbClr val="0F0F3F"/>
              </a:buClr>
              <a:buSzPts val="1100"/>
              <a:buFont typeface="+mj-lt"/>
              <a:buAutoNum type="arabicPeriod"/>
            </a:pPr>
            <a:r>
              <a:rPr lang="fa-IR"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rPr>
              <a:t>منوی آیتمهای شخصی را انتخاب نمایید.</a:t>
            </a:r>
            <a:endParaRPr lang="en-US"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117475" lvl="0" indent="-117475" algn="justLow">
              <a:lnSpc>
                <a:spcPct val="150000"/>
              </a:lnSpc>
              <a:buClr>
                <a:srgbClr val="0F0F3F"/>
              </a:buClr>
              <a:buSzPts val="1100"/>
              <a:buFont typeface="+mj-lt"/>
              <a:buAutoNum type="arabicPeriod"/>
            </a:pPr>
            <a:r>
              <a:rPr lang="fa-IR"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rPr>
              <a:t>از زیر منوی آیتم های شخص گزینه پروفایل را انتخاب نمایید.</a:t>
            </a:r>
            <a:endParaRPr lang="en-US"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117475" lvl="0" indent="-117475" algn="justLow">
              <a:lnSpc>
                <a:spcPct val="150000"/>
              </a:lnSpc>
              <a:buClr>
                <a:srgbClr val="0F0F3F"/>
              </a:buClr>
              <a:buSzPts val="1100"/>
              <a:buFont typeface="+mj-lt"/>
              <a:buAutoNum type="arabicPeriod"/>
            </a:pPr>
            <a:r>
              <a:rPr lang="fa-IR"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rPr>
              <a:t>گزینه تغییر کلمه عبور را انتخاب کنید.</a:t>
            </a:r>
            <a:endParaRPr lang="en-US" dirty="0">
              <a:solidFill>
                <a:schemeClr val="accent5">
                  <a:lumMod val="50000"/>
                </a:schemeClr>
              </a:solidFill>
              <a:latin typeface="Calibri" panose="020F0502020204030204" pitchFamily="34" charset="0"/>
              <a:ea typeface="MS Mincho" panose="02020609040205080304" pitchFamily="49" charset="-128"/>
              <a:cs typeface="B Mitra" panose="00000400000000000000" pitchFamily="2" charset="-78"/>
            </a:endParaRPr>
          </a:p>
        </p:txBody>
      </p:sp>
    </p:spTree>
    <p:extLst>
      <p:ext uri="{BB962C8B-B14F-4D97-AF65-F5344CB8AC3E}">
        <p14:creationId xmlns:p14="http://schemas.microsoft.com/office/powerpoint/2010/main" val="116579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21E0-F8D1-519E-399E-F74D36E4A18A}"/>
              </a:ext>
            </a:extLst>
          </p:cNvPr>
          <p:cNvSpPr>
            <a:spLocks noGrp="1"/>
          </p:cNvSpPr>
          <p:nvPr>
            <p:ph type="title"/>
          </p:nvPr>
        </p:nvSpPr>
        <p:spPr>
          <a:xfrm>
            <a:off x="4654061" y="-123947"/>
            <a:ext cx="3446585" cy="1143000"/>
          </a:xfrm>
        </p:spPr>
        <p:txBody>
          <a:bodyPr/>
          <a:lstStyle/>
          <a:p>
            <a:r>
              <a:rPr lang="fa-IR" b="1" dirty="0">
                <a:solidFill>
                  <a:srgbClr val="FF0000"/>
                </a:solidFill>
                <a:cs typeface="B Titr" panose="00000700000000000000" pitchFamily="2" charset="-78"/>
              </a:rPr>
              <a:t>تغییر کلمه عبور </a:t>
            </a:r>
            <a:endParaRPr lang="en-US" dirty="0"/>
          </a:p>
        </p:txBody>
      </p:sp>
      <p:pic>
        <p:nvPicPr>
          <p:cNvPr id="5" name="Content Placeholder 4">
            <a:extLst>
              <a:ext uri="{FF2B5EF4-FFF2-40B4-BE49-F238E27FC236}">
                <a16:creationId xmlns:a16="http://schemas.microsoft.com/office/drawing/2014/main" id="{AB26FDF0-69A4-1D06-C752-93E6601AD416}"/>
              </a:ext>
            </a:extLst>
          </p:cNvPr>
          <p:cNvPicPr>
            <a:picLocks noGrp="1" noChangeAspect="1"/>
          </p:cNvPicPr>
          <p:nvPr>
            <p:ph sz="quarter" idx="1"/>
          </p:nvPr>
        </p:nvPicPr>
        <p:blipFill rotWithShape="1">
          <a:blip r:embed="rId2"/>
          <a:srcRect l="36035" t="18642" r="22803" b="43593"/>
          <a:stretch/>
        </p:blipFill>
        <p:spPr>
          <a:xfrm>
            <a:off x="228209" y="2021377"/>
            <a:ext cx="5359791" cy="3933946"/>
          </a:xfrm>
        </p:spPr>
      </p:pic>
      <p:sp>
        <p:nvSpPr>
          <p:cNvPr id="6" name="TextBox 5">
            <a:extLst>
              <a:ext uri="{FF2B5EF4-FFF2-40B4-BE49-F238E27FC236}">
                <a16:creationId xmlns:a16="http://schemas.microsoft.com/office/drawing/2014/main" id="{6CC6C846-0C4F-4583-20D4-75908F78CB9B}"/>
              </a:ext>
            </a:extLst>
          </p:cNvPr>
          <p:cNvSpPr txBox="1"/>
          <p:nvPr/>
        </p:nvSpPr>
        <p:spPr>
          <a:xfrm>
            <a:off x="6096000" y="1884457"/>
            <a:ext cx="5225510" cy="646331"/>
          </a:xfrm>
          <a:prstGeom prst="rect">
            <a:avLst/>
          </a:prstGeom>
          <a:noFill/>
        </p:spPr>
        <p:txBody>
          <a:bodyPr wrap="square" rtlCol="0">
            <a:spAutoFit/>
          </a:bodyPr>
          <a:lstStyle/>
          <a:p>
            <a:r>
              <a:rPr lang="fa-IR" dirty="0">
                <a:solidFill>
                  <a:schemeClr val="accent5">
                    <a:lumMod val="50000"/>
                  </a:schemeClr>
                </a:solidFill>
                <a:cs typeface="B Mitra" panose="00000400000000000000" pitchFamily="2" charset="-78"/>
              </a:rPr>
              <a:t>در ادامه با وارد نمودن رمز فعلی ، رمز جدید وتکرار رمز جدید نسبت به تغییر رمز عبور خود اقدام نمایید . </a:t>
            </a:r>
            <a:endParaRPr lang="en-US" dirty="0">
              <a:solidFill>
                <a:schemeClr val="accent5">
                  <a:lumMod val="50000"/>
                </a:schemeClr>
              </a:solidFill>
              <a:cs typeface="B Mitra" panose="00000400000000000000" pitchFamily="2" charset="-78"/>
            </a:endParaRPr>
          </a:p>
        </p:txBody>
      </p:sp>
    </p:spTree>
    <p:extLst>
      <p:ext uri="{BB962C8B-B14F-4D97-AF65-F5344CB8AC3E}">
        <p14:creationId xmlns:p14="http://schemas.microsoft.com/office/powerpoint/2010/main" val="233953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0DD634-7768-0C71-1CF5-7F7B13A209C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49673" y="568569"/>
            <a:ext cx="8664222" cy="4873625"/>
          </a:xfrm>
          <a:prstGeom prst="rect">
            <a:avLst/>
          </a:prstGeom>
        </p:spPr>
      </p:pic>
    </p:spTree>
    <p:extLst>
      <p:ext uri="{BB962C8B-B14F-4D97-AF65-F5344CB8AC3E}">
        <p14:creationId xmlns:p14="http://schemas.microsoft.com/office/powerpoint/2010/main" val="112471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A7FD31-D705-6AAE-CA3D-FB92DD6B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01" y="1934308"/>
            <a:ext cx="6277769" cy="225894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0CEA6EE-8A4F-2A65-A4BF-9641F46AA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150" y="1482072"/>
            <a:ext cx="4172532" cy="4648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Box 499"/>
          <p:cNvSpPr txBox="1"/>
          <p:nvPr/>
        </p:nvSpPr>
        <p:spPr>
          <a:xfrm>
            <a:off x="0" y="-878840"/>
            <a:ext cx="2912745" cy="705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1200"/>
              </a:spcBef>
              <a:spcAft>
                <a:spcPts val="0"/>
              </a:spcAft>
            </a:pPr>
            <a:r>
              <a:rPr lang="fa-IR" sz="1400" b="0">
                <a:solidFill>
                  <a:srgbClr val="A6A6A6"/>
                </a:solidFill>
                <a:effectLst/>
                <a:latin typeface="Calibri" panose="020F0502020204030204" pitchFamily="34" charset="0"/>
                <a:ea typeface="MS Mincho" panose="02020609040205080304" pitchFamily="49" charset="-128"/>
                <a:cs typeface="B Titr" panose="00000700000000000000" pitchFamily="2" charset="-78"/>
              </a:rPr>
              <a:t>راهنمای ثبت تجربه در سامانه مدیریت دانش</a:t>
            </a:r>
            <a:endParaRPr lang="en-US" sz="14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300085" y="99362"/>
            <a:ext cx="4891915" cy="109639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a-IR" sz="1600" b="1" dirty="0">
                <a:solidFill>
                  <a:srgbClr val="00B050"/>
                </a:solidFill>
                <a:cs typeface="B Mitra" panose="00000400000000000000" pitchFamily="2" charset="-78"/>
              </a:rPr>
              <a:t>گام دوم: </a:t>
            </a:r>
            <a:r>
              <a:rPr lang="fa-IR" sz="1600" dirty="0">
                <a:solidFill>
                  <a:schemeClr val="accent2">
                    <a:lumMod val="50000"/>
                  </a:schemeClr>
                </a:solidFill>
                <a:cs typeface="B Titr" panose="00000700000000000000" pitchFamily="2" charset="-78"/>
              </a:rPr>
              <a:t>درخواست عضویت درسامانه مدیریت دانش</a:t>
            </a:r>
            <a:endParaRPr lang="en-US" sz="1600" dirty="0">
              <a:solidFill>
                <a:schemeClr val="accent2">
                  <a:lumMod val="50000"/>
                </a:schemeClr>
              </a:solidFill>
              <a:cs typeface="B Titr" panose="00000700000000000000" pitchFamily="2" charset="-78"/>
            </a:endParaRPr>
          </a:p>
        </p:txBody>
      </p:sp>
      <p:sp>
        <p:nvSpPr>
          <p:cNvPr id="10" name="Callout: Up Arrow 491"/>
          <p:cNvSpPr/>
          <p:nvPr/>
        </p:nvSpPr>
        <p:spPr>
          <a:xfrm rot="20577130">
            <a:off x="9763266" y="5807479"/>
            <a:ext cx="1158875" cy="900430"/>
          </a:xfrm>
          <a:prstGeom prst="up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0"/>
              </a:spcAft>
            </a:pPr>
            <a:r>
              <a:rPr lang="fa-IR" sz="1100" b="1" dirty="0">
                <a:solidFill>
                  <a:srgbClr val="0F0F3F"/>
                </a:solidFill>
                <a:effectLst/>
                <a:ea typeface="MS Mincho" panose="02020609040205080304" pitchFamily="49" charset="-128"/>
                <a:cs typeface="B Nazanin" panose="00000400000000000000" pitchFamily="2" charset="-78"/>
              </a:rPr>
              <a:t>1. برای احراز هویت کلیک کنید </a:t>
            </a:r>
            <a:endParaRPr lang="en-US" sz="1400" b="1" dirty="0">
              <a:solidFill>
                <a:srgbClr val="0F0F3F"/>
              </a:solidFill>
              <a:effectLst/>
              <a:ea typeface="MS Mincho" panose="02020609040205080304" pitchFamily="49" charset="-128"/>
              <a:cs typeface="Times New Roman" panose="02020603050405020304" pitchFamily="18" charset="0"/>
            </a:endParaRPr>
          </a:p>
        </p:txBody>
      </p:sp>
      <p:sp>
        <p:nvSpPr>
          <p:cNvPr id="12" name="Callout: Up Arrow 494"/>
          <p:cNvSpPr/>
          <p:nvPr/>
        </p:nvSpPr>
        <p:spPr>
          <a:xfrm rot="20367670">
            <a:off x="4136680" y="3808027"/>
            <a:ext cx="1616710" cy="969825"/>
          </a:xfrm>
          <a:prstGeom prst="upArrowCallout">
            <a:avLst>
              <a:gd name="adj1" fmla="val 14687"/>
              <a:gd name="adj2" fmla="val 25000"/>
              <a:gd name="adj3" fmla="val 25000"/>
              <a:gd name="adj4" fmla="val 64977"/>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0"/>
              </a:spcAft>
            </a:pPr>
            <a:r>
              <a:rPr lang="fa-IR" sz="1000" b="1" dirty="0">
                <a:solidFill>
                  <a:srgbClr val="0F0F3F"/>
                </a:solidFill>
                <a:effectLst/>
                <a:ea typeface="MS Mincho" panose="02020609040205080304" pitchFamily="49" charset="-128"/>
                <a:cs typeface="B Nazanin" panose="00000400000000000000" pitchFamily="2" charset="-78"/>
              </a:rPr>
              <a:t>2.کدملی خود را وارد نمایید و دکمه درخواست عضویت را انتخاب کنید .</a:t>
            </a:r>
            <a:endParaRPr lang="en-US" sz="1400" b="1" dirty="0">
              <a:solidFill>
                <a:srgbClr val="0F0F3F"/>
              </a:solidFill>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55839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EA167E95-E6B3-32B4-0968-BC6DA7F6B98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163800" y="3008530"/>
            <a:ext cx="6389919" cy="3444108"/>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Lst>
          </a:blip>
          <a:srcRect l="31368" t="14942" r="30780" b="6508"/>
          <a:stretch/>
        </p:blipFill>
        <p:spPr bwMode="auto">
          <a:xfrm>
            <a:off x="479394" y="2192215"/>
            <a:ext cx="4174668" cy="425297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F766634-6F98-F4FF-887B-F9B8DA356C8A}"/>
              </a:ext>
            </a:extLst>
          </p:cNvPr>
          <p:cNvSpPr txBox="1"/>
          <p:nvPr/>
        </p:nvSpPr>
        <p:spPr>
          <a:xfrm>
            <a:off x="750277" y="337469"/>
            <a:ext cx="10897226" cy="2606867"/>
          </a:xfrm>
          <a:prstGeom prst="rect">
            <a:avLst/>
          </a:prstGeom>
          <a:noFill/>
        </p:spPr>
        <p:txBody>
          <a:bodyPr wrap="square" rtlCol="0">
            <a:spAutoFit/>
          </a:bodyPr>
          <a:lstStyle/>
          <a:p>
            <a:r>
              <a:rPr lang="fa-IR" sz="1600" b="1" dirty="0">
                <a:solidFill>
                  <a:srgbClr val="00B050"/>
                </a:solidFill>
                <a:cs typeface="B Mitra" panose="00000400000000000000" pitchFamily="2" charset="-78"/>
              </a:rPr>
              <a:t>گام سوم: </a:t>
            </a:r>
            <a:r>
              <a:rPr lang="fa-IR" sz="1600" dirty="0">
                <a:solidFill>
                  <a:schemeClr val="accent2">
                    <a:lumMod val="50000"/>
                  </a:schemeClr>
                </a:solidFill>
                <a:cs typeface="B Titr" panose="00000700000000000000" pitchFamily="2" charset="-78"/>
              </a:rPr>
              <a:t>وارد نمودن اطلاعات درخواستی</a:t>
            </a:r>
          </a:p>
          <a:p>
            <a:endParaRPr lang="fa-IR" sz="1600" b="1" dirty="0">
              <a:cs typeface="B Mitra" panose="00000400000000000000" pitchFamily="2" charset="-78"/>
            </a:endParaRPr>
          </a:p>
          <a:p>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این مرحله باتوجه به کد ملی وارد شده، اطلاعات شما از سیستم پرسنلی بارگذاری می‌شود و شما باید جایگاه سازمانی خود را براساس چارت مشخص شده انتخاب نمایید.</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a:p>
            <a:pPr algn="just">
              <a:lnSpc>
                <a:spcPct val="115000"/>
              </a:lnSpc>
            </a:pPr>
            <a:r>
              <a:rPr lang="fa-IR" dirty="0">
                <a:solidFill>
                  <a:schemeClr val="accent2">
                    <a:lumMod val="50000"/>
                  </a:schemeClr>
                </a:solidFill>
                <a:cs typeface="B Mitra" panose="00000400000000000000" pitchFamily="2" charset="-78"/>
              </a:rPr>
              <a:t> </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توجه:</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15000"/>
              </a:lnSpc>
            </a:pP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صورتی که در یکی از مراکز زیر مجموعه شاغل به خدمت می باشید اما عنوان آن واحد در چارت سازمانی نمی باشد، </a:t>
            </a:r>
            <a:r>
              <a:rPr lang="ar-SA" dirty="0">
                <a:solidFill>
                  <a:srgbClr val="FF0000"/>
                </a:solidFill>
                <a:latin typeface="Calibri" panose="020F0502020204030204" pitchFamily="34" charset="0"/>
                <a:ea typeface="MS Mincho" panose="02020609040205080304" pitchFamily="49" charset="-128"/>
                <a:cs typeface="B Mitra" panose="00000400000000000000" pitchFamily="2" charset="-78"/>
              </a:rPr>
              <a:t>عنوان واحد بالا دستی </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را انتخاب نمایید.</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50000"/>
              </a:lnSpc>
            </a:pP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انتهای تکمیل فرم گزینه</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 </a:t>
            </a:r>
            <a:r>
              <a:rPr lang="fa-IR" dirty="0">
                <a:solidFill>
                  <a:srgbClr val="FF0000"/>
                </a:solidFill>
                <a:latin typeface="Calibri" panose="020F0502020204030204" pitchFamily="34" charset="0"/>
                <a:ea typeface="MS Mincho" panose="02020609040205080304" pitchFamily="49" charset="-128"/>
                <a:cs typeface="B Mitra" panose="00000400000000000000" pitchFamily="2" charset="-78"/>
              </a:rPr>
              <a:t>ذخیره کاربر</a:t>
            </a:r>
            <a:r>
              <a:rPr lang="ar-SA" dirty="0">
                <a:solidFill>
                  <a:srgbClr val="FF0000"/>
                </a:solidFill>
                <a:latin typeface="Calibri" panose="020F0502020204030204" pitchFamily="34" charset="0"/>
                <a:ea typeface="MS Mincho" panose="02020609040205080304" pitchFamily="49" charset="-128"/>
                <a:cs typeface="B Mitra" panose="00000400000000000000" pitchFamily="2" charset="-78"/>
              </a:rPr>
              <a:t> </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را انتخاب نمایید تا ثبت نام شما انجام شود.</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50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صورت موفق بودن ثبت نام، </a:t>
            </a:r>
            <a:r>
              <a:rPr lang="ar-SA" dirty="0">
                <a:solidFill>
                  <a:srgbClr val="00B0F0"/>
                </a:solidFill>
                <a:latin typeface="Calibri" panose="020F0502020204030204" pitchFamily="34" charset="0"/>
                <a:ea typeface="MS Mincho" panose="02020609040205080304" pitchFamily="49" charset="-128"/>
                <a:cs typeface="B Mitra" panose="00000400000000000000" pitchFamily="2" charset="-78"/>
              </a:rPr>
              <a:t>رمز عبور </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از طریق </a:t>
            </a:r>
            <a:r>
              <a:rPr lang="ar-SA" dirty="0">
                <a:solidFill>
                  <a:srgbClr val="00B0F0"/>
                </a:solidFill>
                <a:latin typeface="Calibri" panose="020F0502020204030204" pitchFamily="34" charset="0"/>
                <a:ea typeface="MS Mincho" panose="02020609040205080304" pitchFamily="49" charset="-128"/>
                <a:cs typeface="B Mitra" panose="00000400000000000000" pitchFamily="2" charset="-78"/>
              </a:rPr>
              <a:t>پیامک</a:t>
            </a:r>
            <a:r>
              <a:rPr lang="ar-SA" dirty="0">
                <a:solidFill>
                  <a:srgbClr val="002060"/>
                </a:solidFill>
                <a:latin typeface="Calibri" panose="020F0502020204030204" pitchFamily="34" charset="0"/>
                <a:ea typeface="MS Mincho" panose="02020609040205080304" pitchFamily="49" charset="-128"/>
                <a:cs typeface="B Mitra" panose="00000400000000000000" pitchFamily="2" charset="-78"/>
              </a:rPr>
              <a:t> </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به شما ارسال می گردد</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endParaRPr lang="en-US" b="1" dirty="0">
              <a:cs typeface="B Mitra" panose="00000400000000000000" pitchFamily="2" charset="-78"/>
            </a:endParaRPr>
          </a:p>
        </p:txBody>
      </p:sp>
      <p:cxnSp>
        <p:nvCxnSpPr>
          <p:cNvPr id="16" name="Straight Arrow Connector 15">
            <a:extLst>
              <a:ext uri="{FF2B5EF4-FFF2-40B4-BE49-F238E27FC236}">
                <a16:creationId xmlns:a16="http://schemas.microsoft.com/office/drawing/2014/main" id="{8C866179-7B72-555F-F660-AB4DF2D37266}"/>
              </a:ext>
            </a:extLst>
          </p:cNvPr>
          <p:cNvCxnSpPr>
            <a:cxnSpLocks/>
          </p:cNvCxnSpPr>
          <p:nvPr/>
        </p:nvCxnSpPr>
        <p:spPr>
          <a:xfrm flipH="1" flipV="1">
            <a:off x="4337538" y="2907323"/>
            <a:ext cx="3411416" cy="2625969"/>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3131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180853"/>
            <a:ext cx="11129107" cy="1143000"/>
          </a:xfrm>
        </p:spPr>
        <p:txBody>
          <a:bodyPr>
            <a:normAutofit/>
          </a:bodyPr>
          <a:lstStyle/>
          <a:p>
            <a:pPr algn="r" rtl="1">
              <a:lnSpc>
                <a:spcPct val="150000"/>
              </a:lnSpc>
            </a:pPr>
            <a:r>
              <a:rPr lang="fa-IR" sz="1600" b="1" dirty="0">
                <a:solidFill>
                  <a:srgbClr val="00B050"/>
                </a:solidFill>
                <a:cs typeface="B Mitra" panose="00000400000000000000" pitchFamily="2" charset="-78"/>
              </a:rPr>
              <a:t>گام پنجم: </a:t>
            </a:r>
            <a:r>
              <a:rPr lang="fa-IR" sz="1600" b="1" dirty="0">
                <a:solidFill>
                  <a:schemeClr val="accent2">
                    <a:lumMod val="50000"/>
                  </a:schemeClr>
                </a:solidFill>
                <a:cs typeface="B Mitra" panose="00000400000000000000" pitchFamily="2" charset="-78"/>
              </a:rPr>
              <a:t>جهت ورود به سامانه، نام کاربری کد ملی و رمز عبور کد ارسالی به تلفن همراه می باشد . با وارد نمودن اطلاعات درخواستی بر روی ورود به سامانه کلیک نمایید. </a:t>
            </a:r>
            <a:endParaRPr lang="en-US" sz="1600" b="1" dirty="0">
              <a:solidFill>
                <a:schemeClr val="accent2">
                  <a:lumMod val="50000"/>
                </a:schemeClr>
              </a:solidFill>
              <a:cs typeface="B Mitra" panose="00000400000000000000" pitchFamily="2" charset="-78"/>
            </a:endParaRPr>
          </a:p>
        </p:txBody>
      </p:sp>
      <p:pic>
        <p:nvPicPr>
          <p:cNvPr id="6" name="Content Placeholder 5"/>
          <p:cNvPicPr>
            <a:picLocks noGrp="1"/>
          </p:cNvPicPr>
          <p:nvPr>
            <p:ph sz="quarter" idx="1"/>
          </p:nvPr>
        </p:nvPicPr>
        <p:blipFill rotWithShape="1">
          <a:blip r:embed="rId2"/>
          <a:srcRect l="8259" t="18203" r="13538" b="17316"/>
          <a:stretch/>
        </p:blipFill>
        <p:spPr bwMode="auto">
          <a:xfrm>
            <a:off x="609600" y="1837678"/>
            <a:ext cx="9956800" cy="494486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Arrow: Right 10">
            <a:extLst>
              <a:ext uri="{FF2B5EF4-FFF2-40B4-BE49-F238E27FC236}">
                <a16:creationId xmlns:a16="http://schemas.microsoft.com/office/drawing/2014/main" id="{A9148717-4DD0-4273-D654-FD2E42A57FE9}"/>
              </a:ext>
            </a:extLst>
          </p:cNvPr>
          <p:cNvSpPr/>
          <p:nvPr/>
        </p:nvSpPr>
        <p:spPr>
          <a:xfrm>
            <a:off x="1625597" y="3296063"/>
            <a:ext cx="1949937" cy="51581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bg1"/>
                </a:solidFill>
                <a:cs typeface="B Mitra" panose="00000400000000000000" pitchFamily="2" charset="-78"/>
              </a:rPr>
              <a:t>کد ملی</a:t>
            </a:r>
            <a:endParaRPr lang="en-US" sz="1600" b="1" dirty="0">
              <a:solidFill>
                <a:schemeClr val="bg1"/>
              </a:solidFill>
              <a:cs typeface="B Mitra" panose="00000400000000000000" pitchFamily="2" charset="-78"/>
            </a:endParaRPr>
          </a:p>
        </p:txBody>
      </p:sp>
      <p:sp>
        <p:nvSpPr>
          <p:cNvPr id="12" name="Arrow: Right 11">
            <a:extLst>
              <a:ext uri="{FF2B5EF4-FFF2-40B4-BE49-F238E27FC236}">
                <a16:creationId xmlns:a16="http://schemas.microsoft.com/office/drawing/2014/main" id="{03D599A7-374F-1A2F-8B3A-A274EAE9CF9A}"/>
              </a:ext>
            </a:extLst>
          </p:cNvPr>
          <p:cNvSpPr/>
          <p:nvPr/>
        </p:nvSpPr>
        <p:spPr>
          <a:xfrm>
            <a:off x="1625597" y="3794294"/>
            <a:ext cx="1949937" cy="51581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200" b="1" dirty="0">
                <a:solidFill>
                  <a:schemeClr val="bg1"/>
                </a:solidFill>
                <a:cs typeface="B Mitra" panose="00000400000000000000" pitchFamily="2" charset="-78"/>
              </a:rPr>
              <a:t>کد ارسال شده به تلفن همراه </a:t>
            </a:r>
            <a:endParaRPr lang="en-US" sz="12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392020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29"/>
          <p:cNvSpPr txBox="1">
            <a:spLocks noGrp="1"/>
          </p:cNvSpPr>
          <p:nvPr>
            <p:ph type="title"/>
          </p:nvPr>
        </p:nvSpPr>
        <p:spPr>
          <a:xfrm>
            <a:off x="422031" y="430225"/>
            <a:ext cx="11039231" cy="11430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50000"/>
              </a:lnSpc>
              <a:spcAft>
                <a:spcPts val="0"/>
              </a:spcAft>
            </a:pPr>
            <a:r>
              <a:rPr lang="fa-IR" sz="1600" b="1" dirty="0">
                <a:solidFill>
                  <a:srgbClr val="00B050"/>
                </a:solidFill>
                <a:cs typeface="B Mitra" panose="00000400000000000000" pitchFamily="2" charset="-78"/>
              </a:rPr>
              <a:t>گام ششم: </a:t>
            </a:r>
            <a:r>
              <a:rPr lang="fa-IR" sz="1600" b="1" dirty="0">
                <a:solidFill>
                  <a:schemeClr val="accent2">
                    <a:lumMod val="50000"/>
                  </a:schemeClr>
                </a:solidFill>
                <a:cs typeface="B Titr" panose="00000700000000000000" pitchFamily="2" charset="-78"/>
              </a:rPr>
              <a:t>معرفی صفحه‌ی اصلی سامانه مدیریت دانش</a:t>
            </a:r>
            <a:r>
              <a:rPr lang="fa-IR" sz="1600" b="1" dirty="0">
                <a:solidFill>
                  <a:schemeClr val="tx1">
                    <a:lumMod val="95000"/>
                    <a:lumOff val="5000"/>
                  </a:schemeClr>
                </a:solidFill>
                <a:cs typeface="B Mitra" panose="00000400000000000000" pitchFamily="2" charset="-78"/>
              </a:rPr>
              <a:t>	 </a:t>
            </a:r>
            <a:br>
              <a:rPr lang="fa-IR" sz="1600" b="1" dirty="0">
                <a:solidFill>
                  <a:schemeClr val="tx1">
                    <a:lumMod val="95000"/>
                    <a:lumOff val="5000"/>
                  </a:schemeClr>
                </a:solidFill>
                <a:cs typeface="B Mitra" panose="00000400000000000000" pitchFamily="2" charset="-78"/>
              </a:rPr>
            </a:br>
            <a:r>
              <a:rPr lang="fa-IR" sz="1800" dirty="0">
                <a:solidFill>
                  <a:schemeClr val="accent2">
                    <a:lumMod val="50000"/>
                  </a:schemeClr>
                </a:solidFill>
                <a:cs typeface="B Mitra" panose="00000400000000000000" pitchFamily="2" charset="-78"/>
              </a:rPr>
              <a:t>صفحه اصلی (خانه) شامل منوها و زیرمنوها ، آماری خلاصه از وضعیت سامانه مدیریت دانش، آخرین اخبار، سطح و امتیاز دانش تایید شده شما می باشد. </a:t>
            </a:r>
            <a:endParaRPr lang="en-US" sz="1800"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p:txBody>
      </p:sp>
      <p:pic>
        <p:nvPicPr>
          <p:cNvPr id="7" name="Content Placeholder 6">
            <a:extLst>
              <a:ext uri="{FF2B5EF4-FFF2-40B4-BE49-F238E27FC236}">
                <a16:creationId xmlns:a16="http://schemas.microsoft.com/office/drawing/2014/main" id="{62F06CA3-ED44-55FB-BEC1-76CE40950F7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50984" y="1878024"/>
            <a:ext cx="8122708" cy="4873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664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145" y="390859"/>
            <a:ext cx="9956800" cy="639762"/>
          </a:xfrm>
        </p:spPr>
        <p:txBody>
          <a:bodyPr>
            <a:noAutofit/>
          </a:bodyPr>
          <a:lstStyle/>
          <a:p>
            <a:pPr algn="r" rtl="1">
              <a:lnSpc>
                <a:spcPct val="150000"/>
              </a:lnSpc>
            </a:pPr>
            <a:r>
              <a:rPr lang="fa-IR" sz="1600" b="1" dirty="0">
                <a:solidFill>
                  <a:srgbClr val="00B050"/>
                </a:solidFill>
                <a:cs typeface="B Mitra" panose="00000400000000000000" pitchFamily="2" charset="-78"/>
              </a:rPr>
              <a:t>گام هفتم: </a:t>
            </a:r>
            <a:r>
              <a:rPr lang="fa-IR" sz="1600" b="1" dirty="0">
                <a:solidFill>
                  <a:schemeClr val="accent2">
                    <a:lumMod val="50000"/>
                  </a:schemeClr>
                </a:solidFill>
                <a:cs typeface="B Titr" panose="00000700000000000000" pitchFamily="2" charset="-78"/>
              </a:rPr>
              <a:t>نحوه ثبت تجربه </a:t>
            </a:r>
            <a:br>
              <a:rPr lang="fa-IR" sz="1600" b="1" dirty="0">
                <a:solidFill>
                  <a:schemeClr val="tx1">
                    <a:lumMod val="95000"/>
                    <a:lumOff val="5000"/>
                  </a:schemeClr>
                </a:solidFill>
                <a:cs typeface="B Mitra" panose="00000400000000000000" pitchFamily="2" charset="-78"/>
              </a:rPr>
            </a:br>
            <a:r>
              <a:rPr lang="fa-IR" sz="1800"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از منوی ثبت، و زیر منوی ثبت دانش، تجربه را انتخاب نمایید. </a:t>
            </a:r>
            <a:endParaRPr lang="en-US" sz="1800"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p:txBody>
      </p:sp>
      <p:sp>
        <p:nvSpPr>
          <p:cNvPr id="8" name="Rectangle 7"/>
          <p:cNvSpPr/>
          <p:nvPr/>
        </p:nvSpPr>
        <p:spPr>
          <a:xfrm>
            <a:off x="2391508" y="1510928"/>
            <a:ext cx="9070437" cy="1304460"/>
          </a:xfrm>
          <a:prstGeom prst="rect">
            <a:avLst/>
          </a:prstGeom>
        </p:spPr>
        <p:txBody>
          <a:bodyPr wrap="square">
            <a:spAutoFit/>
          </a:bodyPr>
          <a:lstStyle/>
          <a:p>
            <a:pPr algn="justLow">
              <a:lnSpc>
                <a:spcPct val="115000"/>
              </a:lnSpc>
              <a:spcAft>
                <a:spcPts val="1000"/>
              </a:spcAft>
            </a:pP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ثبت تجربه شامل عنوان تجربه، خ</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لا</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صه دانش، حوزه دانشی، کلمات کلی</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ـ</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دی، رویداد یا مشکل منجر به کسب تجربه، شرح تجربه،</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 </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نتایج </a:t>
            </a:r>
            <a:endPar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Low">
              <a:lnSpc>
                <a:spcPct val="115000"/>
              </a:lnSpc>
              <a:spcAft>
                <a:spcPts val="1000"/>
              </a:spcAft>
            </a:pP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اجرای تجربه، مخاطب</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ـ</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ان و کاربران و موارد کاربرد این تجربه و پیشنهاد حاصل از تجربه م</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ـ</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ی باشد که در ادامه هر یک از آنها</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 </a:t>
            </a: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توضیح </a:t>
            </a:r>
            <a:endPar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Low">
              <a:lnSpc>
                <a:spcPct val="115000"/>
              </a:lnSpc>
              <a:spcAft>
                <a:spcPts val="1000"/>
              </a:spcAft>
            </a:pPr>
            <a:r>
              <a:rPr lang="ar-SA"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داده می شود</a:t>
            </a:r>
            <a:r>
              <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p:txBody>
      </p:sp>
      <p:pic>
        <p:nvPicPr>
          <p:cNvPr id="7" name="Content Placeholder 6">
            <a:extLst>
              <a:ext uri="{FF2B5EF4-FFF2-40B4-BE49-F238E27FC236}">
                <a16:creationId xmlns:a16="http://schemas.microsoft.com/office/drawing/2014/main" id="{D9DED4E0-E019-B566-D2BF-B179EBE6A5E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5432" y="1030621"/>
            <a:ext cx="2424136" cy="5733594"/>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25C6EB8C-A0AF-D8C2-D5D1-8D6A1791289C}"/>
              </a:ext>
            </a:extLst>
          </p:cNvPr>
          <p:cNvSpPr/>
          <p:nvPr/>
        </p:nvSpPr>
        <p:spPr>
          <a:xfrm>
            <a:off x="321037" y="4149970"/>
            <a:ext cx="577125" cy="398584"/>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A2FE98A-FD28-6591-2FD8-3310A3866B5E}"/>
              </a:ext>
            </a:extLst>
          </p:cNvPr>
          <p:cNvSpPr/>
          <p:nvPr/>
        </p:nvSpPr>
        <p:spPr>
          <a:xfrm>
            <a:off x="1437500" y="4232031"/>
            <a:ext cx="954008" cy="339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2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052" t="49391" r="22544" b="26634"/>
          <a:stretch/>
        </p:blipFill>
        <p:spPr bwMode="auto">
          <a:xfrm>
            <a:off x="642797" y="890278"/>
            <a:ext cx="5936964" cy="139291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7" name="Rectangle 6"/>
          <p:cNvSpPr/>
          <p:nvPr/>
        </p:nvSpPr>
        <p:spPr>
          <a:xfrm>
            <a:off x="6851100" y="890278"/>
            <a:ext cx="4847207" cy="1538883"/>
          </a:xfrm>
          <a:prstGeom prst="rect">
            <a:avLst/>
          </a:prstGeom>
        </p:spPr>
        <p:txBody>
          <a:bodyPr wrap="square">
            <a:spAutoFit/>
          </a:bodyPr>
          <a:lstStyle/>
          <a:p>
            <a:pPr eaLnBrk="0" fontAlgn="base" hangingPunct="0">
              <a:spcBef>
                <a:spcPct val="0"/>
              </a:spcBef>
              <a:spcAft>
                <a:spcPct val="0"/>
              </a:spcAft>
            </a:pPr>
            <a:r>
              <a:rPr lang="fa-IR" altLang="en-US" dirty="0">
                <a:solidFill>
                  <a:srgbClr val="00B050"/>
                </a:solidFill>
                <a:latin typeface="Calibri" panose="020F0502020204030204" pitchFamily="34" charset="0"/>
                <a:ea typeface="MS Mincho" panose="02020609040205080304" pitchFamily="49" charset="-128"/>
                <a:cs typeface="B Mitra" panose="00000400000000000000" pitchFamily="2" charset="-78"/>
              </a:rPr>
              <a:t>عنوان تجربه: </a:t>
            </a:r>
            <a:r>
              <a:rPr lang="fa-IR" alt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باید تا حد امکان بیانگر محتوای تجربه و متناسب با آن باشد. پس، سعی کنید عنوان خود را طوری انتخاب نمایید که خواننده با خواندن کل متن شما عنوان را مناسب ارزیابی نماید و یا با دیدن عنوان شما بتواند محتوای متن را حدس بزند.</a:t>
            </a:r>
            <a:r>
              <a:rPr lang="fa-IR" sz="1100" dirty="0">
                <a:solidFill>
                  <a:schemeClr val="accent2">
                    <a:lumMod val="50000"/>
                  </a:schemeClr>
                </a:solidFill>
                <a:latin typeface="Calibri" panose="020F0502020204030204" pitchFamily="34" charset="0"/>
                <a:ea typeface="MS Mincho" panose="02020609040205080304" pitchFamily="49" charset="-128"/>
                <a:cs typeface="B Nazanin" panose="00000400000000000000" pitchFamily="2" charset="-78"/>
              </a:rPr>
              <a:t> </a:t>
            </a:r>
          </a:p>
          <a:p>
            <a:pPr eaLnBrk="0" fontAlgn="base" hangingPunct="0">
              <a:spcBef>
                <a:spcPct val="0"/>
              </a:spcBef>
              <a:spcAft>
                <a:spcPct val="0"/>
              </a:spcAft>
            </a:pPr>
            <a:r>
              <a:rPr lang="fa-IR" sz="1100" b="1" dirty="0">
                <a:solidFill>
                  <a:schemeClr val="accent2">
                    <a:lumMod val="75000"/>
                  </a:schemeClr>
                </a:solidFill>
                <a:latin typeface="Calibri" panose="020F0502020204030204" pitchFamily="34" charset="0"/>
                <a:ea typeface="MS Mincho" panose="02020609040205080304" pitchFamily="49" charset="-128"/>
                <a:cs typeface="B Nazanin" panose="00000400000000000000" pitchFamily="2" charset="-78"/>
              </a:rPr>
              <a:t>ویژگی های عنوان مناسب شامل: (ساده </a:t>
            </a:r>
            <a:r>
              <a:rPr lang="fa-IR" sz="1100" b="1" dirty="0">
                <a:solidFill>
                  <a:schemeClr val="accent2">
                    <a:lumMod val="75000"/>
                  </a:schemeClr>
                </a:solidFill>
                <a:ea typeface="MS Mincho" panose="02020609040205080304" pitchFamily="49" charset="-128"/>
                <a:cs typeface="Arial" panose="020B0604020202020204" pitchFamily="34" charset="0"/>
              </a:rPr>
              <a:t>–</a:t>
            </a:r>
            <a:r>
              <a:rPr lang="fa-IR" sz="1100" b="1" dirty="0">
                <a:solidFill>
                  <a:schemeClr val="accent2">
                    <a:lumMod val="75000"/>
                  </a:schemeClr>
                </a:solidFill>
                <a:latin typeface="Calibri" panose="020F0502020204030204" pitchFamily="34" charset="0"/>
                <a:ea typeface="MS Mincho" panose="02020609040205080304" pitchFamily="49" charset="-128"/>
                <a:cs typeface="B Nazanin" panose="00000400000000000000" pitchFamily="2" charset="-78"/>
              </a:rPr>
              <a:t> قابل فهم </a:t>
            </a:r>
            <a:r>
              <a:rPr lang="fa-IR" sz="1100" b="1" dirty="0">
                <a:solidFill>
                  <a:schemeClr val="accent2">
                    <a:lumMod val="75000"/>
                  </a:schemeClr>
                </a:solidFill>
                <a:ea typeface="MS Mincho" panose="02020609040205080304" pitchFamily="49" charset="-128"/>
                <a:cs typeface="Arial" panose="020B0604020202020204" pitchFamily="34" charset="0"/>
              </a:rPr>
              <a:t>–</a:t>
            </a:r>
            <a:r>
              <a:rPr lang="fa-IR" sz="1100" b="1" dirty="0">
                <a:solidFill>
                  <a:schemeClr val="accent2">
                    <a:lumMod val="75000"/>
                  </a:schemeClr>
                </a:solidFill>
                <a:latin typeface="Calibri" panose="020F0502020204030204" pitchFamily="34" charset="0"/>
                <a:ea typeface="MS Mincho" panose="02020609040205080304" pitchFamily="49" charset="-128"/>
                <a:cs typeface="B Nazanin" panose="00000400000000000000" pitchFamily="2" charset="-78"/>
              </a:rPr>
              <a:t> واضح </a:t>
            </a:r>
            <a:r>
              <a:rPr lang="fa-IR" sz="1100" b="1" dirty="0">
                <a:solidFill>
                  <a:schemeClr val="accent2">
                    <a:lumMod val="75000"/>
                  </a:schemeClr>
                </a:solidFill>
                <a:ea typeface="MS Mincho" panose="02020609040205080304" pitchFamily="49" charset="-128"/>
                <a:cs typeface="Arial" panose="020B0604020202020204" pitchFamily="34" charset="0"/>
              </a:rPr>
              <a:t>–</a:t>
            </a:r>
            <a:r>
              <a:rPr lang="fa-IR" sz="1100" b="1" dirty="0">
                <a:solidFill>
                  <a:schemeClr val="accent2">
                    <a:lumMod val="75000"/>
                  </a:schemeClr>
                </a:solidFill>
                <a:latin typeface="Calibri" panose="020F0502020204030204" pitchFamily="34" charset="0"/>
                <a:ea typeface="MS Mincho" panose="02020609040205080304" pitchFamily="49" charset="-128"/>
                <a:cs typeface="B Nazanin" panose="00000400000000000000" pitchFamily="2" charset="-78"/>
              </a:rPr>
              <a:t> تاحد امکان کوتاه و مختصر </a:t>
            </a:r>
            <a:r>
              <a:rPr lang="fa-IR" sz="1100" b="1" dirty="0">
                <a:solidFill>
                  <a:schemeClr val="accent2">
                    <a:lumMod val="75000"/>
                  </a:schemeClr>
                </a:solidFill>
                <a:ea typeface="MS Mincho" panose="02020609040205080304" pitchFamily="49" charset="-128"/>
                <a:cs typeface="Arial" panose="020B0604020202020204" pitchFamily="34" charset="0"/>
              </a:rPr>
              <a:t>–</a:t>
            </a:r>
            <a:r>
              <a:rPr lang="fa-IR" sz="1100" b="1" dirty="0">
                <a:solidFill>
                  <a:schemeClr val="accent2">
                    <a:lumMod val="75000"/>
                  </a:schemeClr>
                </a:solidFill>
                <a:latin typeface="Calibri" panose="020F0502020204030204" pitchFamily="34" charset="0"/>
                <a:ea typeface="MS Mincho" panose="02020609040205080304" pitchFamily="49" charset="-128"/>
                <a:cs typeface="B Nazanin" panose="00000400000000000000" pitchFamily="2" charset="-78"/>
              </a:rPr>
              <a:t> جذاب)</a:t>
            </a:r>
            <a:endParaRPr lang="en-US" sz="1100" b="1" dirty="0">
              <a:solidFill>
                <a:schemeClr val="accent2">
                  <a:lumMod val="75000"/>
                </a:schemeClr>
              </a:solidFill>
            </a:endParaRPr>
          </a:p>
          <a:p>
            <a:pPr lvl="0" eaLnBrk="0" fontAlgn="base" hangingPunct="0">
              <a:spcBef>
                <a:spcPct val="0"/>
              </a:spcBef>
              <a:spcAft>
                <a:spcPct val="0"/>
              </a:spcAft>
            </a:pPr>
            <a:endParaRPr lang="en-US" altLang="en-US" sz="1100" dirty="0">
              <a:cs typeface="B Mitra" panose="00000400000000000000" pitchFamily="2" charset="-78"/>
            </a:endParaRPr>
          </a:p>
        </p:txBody>
      </p:sp>
      <p:sp>
        <p:nvSpPr>
          <p:cNvPr id="11" name="Rectangle 10"/>
          <p:cNvSpPr/>
          <p:nvPr/>
        </p:nvSpPr>
        <p:spPr>
          <a:xfrm>
            <a:off x="5105352" y="3422735"/>
            <a:ext cx="1321195" cy="410882"/>
          </a:xfrm>
          <a:prstGeom prst="rect">
            <a:avLst/>
          </a:prstGeom>
        </p:spPr>
        <p:txBody>
          <a:bodyPr wrap="none">
            <a:spAutoFit/>
          </a:bodyPr>
          <a:lstStyle/>
          <a:p>
            <a:pPr>
              <a:lnSpc>
                <a:spcPct val="115000"/>
              </a:lnSpc>
              <a:spcAft>
                <a:spcPts val="1000"/>
              </a:spcAft>
            </a:pPr>
            <a:r>
              <a:rPr lang="fa-IR" dirty="0">
                <a:solidFill>
                  <a:srgbClr val="FF0000"/>
                </a:solidFill>
                <a:latin typeface="Calibri" panose="020F0502020204030204" pitchFamily="34" charset="0"/>
                <a:ea typeface="MS Mincho" panose="02020609040205080304" pitchFamily="49" charset="-128"/>
                <a:cs typeface="B Titr" panose="00000700000000000000" pitchFamily="2" charset="-78"/>
              </a:rPr>
              <a:t>خلاصه دانش:</a:t>
            </a:r>
            <a:endParaRPr lang="en-US" b="1" dirty="0">
              <a:solidFill>
                <a:srgbClr val="FF0000"/>
              </a:solidFill>
              <a:effectLst/>
              <a:latin typeface="Calibri" panose="020F0502020204030204" pitchFamily="34" charset="0"/>
              <a:ea typeface="MS Mincho" panose="02020609040205080304" pitchFamily="49" charset="-128"/>
              <a:cs typeface="B Titr" panose="00000700000000000000" pitchFamily="2" charset="-78"/>
            </a:endParaRPr>
          </a:p>
        </p:txBody>
      </p:sp>
      <p:pic>
        <p:nvPicPr>
          <p:cNvPr id="12" name="Picture 1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661" t="36625" r="21951" b="15790"/>
          <a:stretch/>
        </p:blipFill>
        <p:spPr bwMode="auto">
          <a:xfrm>
            <a:off x="642797" y="3869764"/>
            <a:ext cx="5783750" cy="252955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3" name="Rectangle 12"/>
          <p:cNvSpPr/>
          <p:nvPr/>
        </p:nvSpPr>
        <p:spPr>
          <a:xfrm>
            <a:off x="6702333" y="3833617"/>
            <a:ext cx="4786516" cy="2432974"/>
          </a:xfrm>
          <a:prstGeom prst="rect">
            <a:avLst/>
          </a:prstGeom>
        </p:spPr>
        <p:txBody>
          <a:bodyPr wrap="square">
            <a:spAutoFit/>
          </a:bodyPr>
          <a:lstStyle/>
          <a:p>
            <a:pPr marL="22860" algn="just"/>
            <a:r>
              <a:rPr lang="fa-IR" dirty="0">
                <a:solidFill>
                  <a:srgbClr val="00B050"/>
                </a:solidFill>
                <a:latin typeface="Calibri" panose="020F0502020204030204" pitchFamily="34" charset="0"/>
                <a:ea typeface="MS Mincho" panose="02020609040205080304" pitchFamily="49" charset="-128"/>
                <a:cs typeface="B Mitra" panose="00000400000000000000" pitchFamily="2" charset="-78"/>
              </a:rPr>
              <a:t>خلاصه دانش: </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نوشتن خلاصه(چکیده) را در انتهای فرایند ثبت تجربه انجام دهید و پس از اتمام متن کامل تجربه این بخش را تکمیل کنید. </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22860" algn="just"/>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نوشتن خلاصه دانش از کپی کردن مطالب داخل متن تجربه اجتناب کنید و به جای استفاده از نقل قول‌های مستقیم، با جملات خودتان خلاصه دانش را به نگارش در بیاورید. </a:t>
            </a:r>
          </a:p>
          <a:p>
            <a:pPr marL="22860" algn="just">
              <a:lnSpc>
                <a:spcPct val="115000"/>
              </a:lnSpc>
            </a:pP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marL="633413" algn="just">
              <a:lnSpc>
                <a:spcPct val="115000"/>
              </a:lnSpc>
            </a:pPr>
            <a:r>
              <a:rPr lang="fa-IR" sz="1200" b="1" u="sng" dirty="0">
                <a:solidFill>
                  <a:schemeClr val="accent2">
                    <a:lumMod val="75000"/>
                  </a:schemeClr>
                </a:solidFill>
                <a:latin typeface="Calibri" panose="020F0502020204030204" pitchFamily="34" charset="0"/>
                <a:ea typeface="MS Mincho" panose="02020609040205080304" pitchFamily="49" charset="-128"/>
                <a:cs typeface="B Nazanin" panose="00000400000000000000" pitchFamily="2" charset="-78"/>
              </a:rPr>
              <a:t>درصورتی که تجربه شما مربوط به جشنواره های اعلام شده از طرف دانشگاه علوم پزشکی می باشد، لطفا در انتها متن خلاصه دانش به صورت ( مربوط به جشنواره کشوری سال ... ) درج گردد.</a:t>
            </a:r>
            <a:endParaRPr lang="en-US" sz="1200" b="1" dirty="0">
              <a:solidFill>
                <a:schemeClr val="accent2">
                  <a:lumMod val="75000"/>
                </a:schemeClr>
              </a:solidFill>
              <a:effectLst/>
              <a:latin typeface="Calibri" panose="020F0502020204030204" pitchFamily="34" charset="0"/>
              <a:ea typeface="MS Mincho" panose="02020609040205080304" pitchFamily="49" charset="-128"/>
              <a:cs typeface="B Nazanin" panose="00000400000000000000" pitchFamily="2" charset="-78"/>
            </a:endParaRPr>
          </a:p>
        </p:txBody>
      </p:sp>
      <p:sp>
        <p:nvSpPr>
          <p:cNvPr id="3" name="TextBox 2">
            <a:extLst>
              <a:ext uri="{FF2B5EF4-FFF2-40B4-BE49-F238E27FC236}">
                <a16:creationId xmlns:a16="http://schemas.microsoft.com/office/drawing/2014/main" id="{9C0F39B4-1ED8-03BD-30EF-FD4C46DD185D}"/>
              </a:ext>
            </a:extLst>
          </p:cNvPr>
          <p:cNvSpPr txBox="1"/>
          <p:nvPr/>
        </p:nvSpPr>
        <p:spPr>
          <a:xfrm>
            <a:off x="5340901" y="458681"/>
            <a:ext cx="1276330" cy="369332"/>
          </a:xfrm>
          <a:prstGeom prst="rect">
            <a:avLst/>
          </a:prstGeom>
          <a:noFill/>
        </p:spPr>
        <p:txBody>
          <a:bodyPr wrap="square" rtlCol="0">
            <a:spAutoFit/>
          </a:bodyPr>
          <a:lstStyle/>
          <a:p>
            <a:r>
              <a:rPr lang="fa-IR" sz="1800" b="1" dirty="0">
                <a:solidFill>
                  <a:srgbClr val="FF0000"/>
                </a:solidFill>
                <a:latin typeface="Calibri" panose="020F0502020204030204" pitchFamily="34" charset="0"/>
                <a:ea typeface="MS Mincho" panose="02020609040205080304" pitchFamily="49" charset="-128"/>
                <a:cs typeface="B Titr" panose="00000700000000000000" pitchFamily="2" charset="-78"/>
              </a:rPr>
              <a:t>عنوان تجربه :</a:t>
            </a:r>
            <a:endParaRPr lang="en-US" sz="1800" b="1" dirty="0">
              <a:solidFill>
                <a:srgbClr val="FF0000"/>
              </a:solidFill>
              <a:latin typeface="Calibri" panose="020F0502020204030204" pitchFamily="34" charset="0"/>
              <a:ea typeface="MS Mincho" panose="02020609040205080304" pitchFamily="49" charset="-128"/>
              <a:cs typeface="B Titr" panose="00000700000000000000" pitchFamily="2" charset="-78"/>
            </a:endParaRPr>
          </a:p>
        </p:txBody>
      </p:sp>
    </p:spTree>
    <p:extLst>
      <p:ext uri="{BB962C8B-B14F-4D97-AF65-F5344CB8AC3E}">
        <p14:creationId xmlns:p14="http://schemas.microsoft.com/office/powerpoint/2010/main" val="39151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037" y="644265"/>
            <a:ext cx="2097348" cy="612602"/>
          </a:xfrm>
        </p:spPr>
        <p:txBody>
          <a:bodyPr>
            <a:normAutofit/>
          </a:bodyPr>
          <a:lstStyle/>
          <a:p>
            <a:pPr algn="ctr"/>
            <a:r>
              <a:rPr lang="fa-IR" sz="2000" dirty="0">
                <a:solidFill>
                  <a:srgbClr val="FF0000"/>
                </a:solidFill>
                <a:cs typeface="B Titr" panose="00000700000000000000" pitchFamily="2" charset="-78"/>
              </a:rPr>
              <a:t>فیلدهای دانش</a:t>
            </a:r>
            <a:endParaRPr lang="en-US" sz="2000" dirty="0">
              <a:solidFill>
                <a:srgbClr val="FF0000"/>
              </a:solidFill>
              <a:cs typeface="B Titr" panose="00000700000000000000" pitchFamily="2" charset="-78"/>
            </a:endParaRPr>
          </a:p>
        </p:txBody>
      </p:sp>
      <p:pic>
        <p:nvPicPr>
          <p:cNvPr id="8" name="Content Placeholder 7"/>
          <p:cNvPicPr>
            <a:picLocks noGrp="1"/>
          </p:cNvPicPr>
          <p:nvPr>
            <p:ph sz="quarter"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91" t="23879" r="23451" b="9615"/>
          <a:stretch/>
        </p:blipFill>
        <p:spPr bwMode="auto">
          <a:xfrm>
            <a:off x="344321" y="1350652"/>
            <a:ext cx="6952772" cy="515879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7" name="Rectangle 6"/>
          <p:cNvSpPr/>
          <p:nvPr/>
        </p:nvSpPr>
        <p:spPr>
          <a:xfrm>
            <a:off x="7369521" y="2258860"/>
            <a:ext cx="4182700" cy="2322174"/>
          </a:xfrm>
          <a:prstGeom prst="rect">
            <a:avLst/>
          </a:prstGeom>
        </p:spPr>
        <p:txBody>
          <a:bodyPr wrap="square">
            <a:spAutoFit/>
          </a:bodyPr>
          <a:lstStyle/>
          <a:p>
            <a:pPr algn="just">
              <a:lnSpc>
                <a:spcPct val="115000"/>
              </a:lnSpc>
            </a:pPr>
            <a:r>
              <a:rPr lang="fa-IR" dirty="0">
                <a:solidFill>
                  <a:srgbClr val="00B050"/>
                </a:solidFill>
                <a:latin typeface="Calibri" panose="020F0502020204030204" pitchFamily="34" charset="0"/>
                <a:ea typeface="MS Mincho" panose="02020609040205080304" pitchFamily="49" charset="-128"/>
                <a:cs typeface="B Mitra" panose="00000400000000000000" pitchFamily="2" charset="-78"/>
              </a:rPr>
              <a:t>فیلدهای دانش: </a:t>
            </a: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مرتبط ترین زمینه در خصوص تجربه  براساس درخت دانش در این بخش انتخاب شود .</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15000"/>
              </a:lnSpc>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براساس درخت دانش دانشگاه شما میتوانید تنها یک فیلد مرتبط با تجربه خود انتخاب نمایید، در صورتی که یک دانش به چندین حوزه دانشی مرتبط باشد، اصلی ترین حوزه دانشی انتخاب گردد.</a:t>
            </a:r>
            <a:endParaRPr lang="en-US"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endParaRPr>
          </a:p>
          <a:p>
            <a:pPr algn="just">
              <a:lnSpc>
                <a:spcPct val="115000"/>
              </a:lnSpc>
              <a:spcAft>
                <a:spcPts val="1000"/>
              </a:spcAft>
            </a:pPr>
            <a:r>
              <a:rPr lang="fa-IR" dirty="0">
                <a:solidFill>
                  <a:schemeClr val="accent2">
                    <a:lumMod val="50000"/>
                  </a:schemeClr>
                </a:solidFill>
                <a:latin typeface="Calibri" panose="020F0502020204030204" pitchFamily="34" charset="0"/>
                <a:ea typeface="MS Mincho" panose="02020609040205080304" pitchFamily="49" charset="-128"/>
                <a:cs typeface="B Mitra" panose="00000400000000000000" pitchFamily="2" charset="-78"/>
              </a:rPr>
              <a:t>در انتخاب حوزه دانشی دقت شود زیرا در صورت انتخاب حوزه دانشی دقیق فرآیند ارزیابی با دقت بیشتری انجام خواهد شد.</a:t>
            </a:r>
            <a:endParaRPr lang="en-US" dirty="0">
              <a:solidFill>
                <a:schemeClr val="accent2">
                  <a:lumMod val="50000"/>
                </a:schemeClr>
              </a:solidFill>
              <a:effectLst/>
              <a:latin typeface="Calibri" panose="020F0502020204030204" pitchFamily="34" charset="0"/>
              <a:ea typeface="MS Mincho" panose="02020609040205080304" pitchFamily="49" charset="-128"/>
              <a:cs typeface="B Mitra" panose="00000400000000000000" pitchFamily="2" charset="-78"/>
            </a:endParaRPr>
          </a:p>
        </p:txBody>
      </p:sp>
    </p:spTree>
    <p:extLst>
      <p:ext uri="{BB962C8B-B14F-4D97-AF65-F5344CB8AC3E}">
        <p14:creationId xmlns:p14="http://schemas.microsoft.com/office/powerpoint/2010/main" val="3745748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2615</TotalTime>
  <Words>1790</Words>
  <Application>Microsoft Office PowerPoint</Application>
  <PresentationFormat>Widescreen</PresentationFormat>
  <Paragraphs>109</Paragraphs>
  <Slides>22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MS Mincho</vt:lpstr>
      <vt:lpstr>Arial</vt:lpstr>
      <vt:lpstr>B Jadid</vt:lpstr>
      <vt:lpstr>B Mitra</vt:lpstr>
      <vt:lpstr>B Nazanin</vt:lpstr>
      <vt:lpstr>B Titr</vt:lpstr>
      <vt:lpstr>Calibri</vt:lpstr>
      <vt:lpstr>Century Schoolbook</vt:lpstr>
      <vt:lpstr>IranNastaliq</vt:lpstr>
      <vt:lpstr>Times New Roman</vt:lpstr>
      <vt:lpstr>Wingdings</vt:lpstr>
      <vt:lpstr>Wingdings 2</vt:lpstr>
      <vt:lpstr>Oriel</vt:lpstr>
      <vt:lpstr>وزارت بهداشت، درمان و آموزش پزشکی  راهنمای ثبت تجربه</vt:lpstr>
      <vt:lpstr>PowerPoint Presentation</vt:lpstr>
      <vt:lpstr>PowerPoint Presentation</vt:lpstr>
      <vt:lpstr>PowerPoint Presentation</vt:lpstr>
      <vt:lpstr>گام پنجم: جهت ورود به سامانه، نام کاربری کد ملی و رمز عبور کد ارسالی به تلفن همراه می باشد . با وارد نمودن اطلاعات درخواستی بر روی ورود به سامانه کلیک نمایید. </vt:lpstr>
      <vt:lpstr>گام ششم: معرفی صفحه‌ی اصلی سامانه مدیریت دانش   صفحه اصلی (خانه) شامل منوها و زیرمنوها ، آماری خلاصه از وضعیت سامانه مدیریت دانش، آخرین اخبار، سطح و امتیاز دانش تایید شده شما می باشد. </vt:lpstr>
      <vt:lpstr>گام هفتم: نحوه ثبت تجربه  از منوی ثبت، و زیر منوی ثبت دانش، تجربه را انتخاب نمایید. </vt:lpstr>
      <vt:lpstr>PowerPoint Presentation</vt:lpstr>
      <vt:lpstr>فیلدهای دانش</vt:lpstr>
      <vt:lpstr>کلمات کلیدی </vt:lpstr>
      <vt:lpstr>شرح تجربه (نحوه حل مشکل):   در این قسمت اقدامات و تصمیم‌گیری‌های کلیدی بصورت گام به گام به همراه زمانبندی تشریح شود، طوری که خواننده بتواند آن تجربه را در جای دیگر اجرا نماید. برخی از جزئیات شرح تجربه را می‌توان در قالب صورتجلسات، دستورالعمل‌ها یا سایر مکتوبات به پیوست اضافه کرد.  </vt:lpstr>
      <vt:lpstr>نتایج اجرای تجربه (تاثیر بر زمان، هزینه، ایمنی، کیفیت یا بهبود عملکرد) </vt:lpstr>
      <vt:lpstr>پیشنهادها و توصیه های حاصل از تجربه </vt:lpstr>
      <vt:lpstr>زمان و محل وقوع تجربه:</vt:lpstr>
      <vt:lpstr>آیا دانش شما ویژه است؟</vt:lpstr>
      <vt:lpstr>این دانش گروهی است؟</vt:lpstr>
      <vt:lpstr>PowerPoint Presentation</vt:lpstr>
      <vt:lpstr> گام هشتم : مشاهده و پیگیری تجارب ثبت شده و یا پیش نویس شده  </vt:lpstr>
      <vt:lpstr>PowerPoint Presentation</vt:lpstr>
      <vt:lpstr>تغییر کلمه عبور </vt:lpstr>
      <vt:lpstr>تغییر کلمه عبور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نظام ثبت پیشنهاد</dc:title>
  <dc:creator>user</dc:creator>
  <cp:lastModifiedBy>user</cp:lastModifiedBy>
  <cp:revision>227</cp:revision>
  <cp:lastPrinted>2022-03-13T10:22:42Z</cp:lastPrinted>
  <dcterms:created xsi:type="dcterms:W3CDTF">2019-01-28T08:20:40Z</dcterms:created>
  <dcterms:modified xsi:type="dcterms:W3CDTF">2024-11-16T11:33:49Z</dcterms:modified>
</cp:coreProperties>
</file>