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4"/>
  </p:notesMasterIdLst>
  <p:sldIdLst>
    <p:sldId id="332" r:id="rId2"/>
    <p:sldId id="260" r:id="rId3"/>
    <p:sldId id="317" r:id="rId4"/>
    <p:sldId id="276" r:id="rId5"/>
    <p:sldId id="267" r:id="rId6"/>
    <p:sldId id="277" r:id="rId7"/>
    <p:sldId id="328" r:id="rId8"/>
    <p:sldId id="318" r:id="rId9"/>
    <p:sldId id="281" r:id="rId10"/>
    <p:sldId id="282" r:id="rId11"/>
    <p:sldId id="293" r:id="rId12"/>
    <p:sldId id="302" r:id="rId13"/>
    <p:sldId id="303" r:id="rId14"/>
    <p:sldId id="304" r:id="rId15"/>
    <p:sldId id="305" r:id="rId16"/>
    <p:sldId id="334" r:id="rId17"/>
    <p:sldId id="335" r:id="rId18"/>
    <p:sldId id="336" r:id="rId19"/>
    <p:sldId id="337" r:id="rId20"/>
    <p:sldId id="338" r:id="rId21"/>
    <p:sldId id="339"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382"/>
    <a:srgbClr val="F05E5E"/>
    <a:srgbClr val="E26228"/>
    <a:srgbClr val="F61036"/>
    <a:srgbClr val="E86D30"/>
    <a:srgbClr val="E3DE23"/>
    <a:srgbClr val="E62A69"/>
    <a:srgbClr val="CA1853"/>
    <a:srgbClr val="FFF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F1389-374A-4D95-8AE6-0C3E496725CB}" type="datetimeFigureOut">
              <a:rPr lang="en-GB" smtClean="0"/>
              <a:t>13/11/2021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84742-12E4-4325-88BA-DE418753BFA1}" type="slidenum">
              <a:rPr lang="en-GB" smtClean="0"/>
              <a:t>‹#›</a:t>
            </a:fld>
            <a:endParaRPr lang="en-GB"/>
          </a:p>
        </p:txBody>
      </p:sp>
    </p:spTree>
    <p:extLst>
      <p:ext uri="{BB962C8B-B14F-4D97-AF65-F5344CB8AC3E}">
        <p14:creationId xmlns:p14="http://schemas.microsoft.com/office/powerpoint/2010/main" val="362299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23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2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90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79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98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284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66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54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05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09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53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83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74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28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214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327893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62C1A-A751-4DBB-8228-5782A0EA7850}" type="datetimeFigureOut">
              <a:rPr lang="en-GB" smtClean="0"/>
              <a:t>13/11/2021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355001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342832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46017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185698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BE62C1A-A751-4DBB-8228-5782A0EA7850}" type="datetimeFigureOut">
              <a:rPr lang="en-GB" smtClean="0"/>
              <a:t>13/11/2021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3248836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BE62C1A-A751-4DBB-8228-5782A0EA7850}" type="datetimeFigureOut">
              <a:rPr lang="en-GB" smtClean="0"/>
              <a:t>13/11/2021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255118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40684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1563102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8" name="Google Shape;18;p2"/>
          <p:cNvSpPr txBox="1">
            <a:spLocks noGrp="1"/>
          </p:cNvSpPr>
          <p:nvPr>
            <p:ph type="ctrTitle"/>
          </p:nvPr>
        </p:nvSpPr>
        <p:spPr>
          <a:xfrm>
            <a:off x="819967" y="4166467"/>
            <a:ext cx="8078400" cy="2042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910085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7010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107830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894733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sp>
        <p:nvSpPr>
          <p:cNvPr id="145" name="Google Shape;145;p12"/>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04431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62C1A-A751-4DBB-8228-5782A0EA7850}"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152905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E62C1A-A751-4DBB-8228-5782A0EA7850}" type="datetimeFigureOut">
              <a:rPr lang="en-GB" smtClean="0"/>
              <a:t>13/11/2021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2208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E62C1A-A751-4DBB-8228-5782A0EA7850}" type="datetimeFigureOut">
              <a:rPr lang="en-GB" smtClean="0"/>
              <a:t>13/11/2021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429368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E62C1A-A751-4DBB-8228-5782A0EA7850}" type="datetimeFigureOut">
              <a:rPr lang="en-GB" smtClean="0"/>
              <a:t>13/11/2021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361191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62C1A-A751-4DBB-8228-5782A0EA7850}" type="datetimeFigureOut">
              <a:rPr lang="en-GB" smtClean="0"/>
              <a:t>13/11/2021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103901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62C1A-A751-4DBB-8228-5782A0EA7850}" type="datetimeFigureOut">
              <a:rPr lang="en-GB" smtClean="0"/>
              <a:t>13/11/2021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417300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62C1A-A751-4DBB-8228-5782A0EA7850}" type="datetimeFigureOut">
              <a:rPr lang="en-GB" smtClean="0"/>
              <a:t>13/11/2021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241A4A-FFDD-4791-B8E3-61C3B8A96742}" type="slidenum">
              <a:rPr lang="en-GB" smtClean="0"/>
              <a:t>‹#›</a:t>
            </a:fld>
            <a:endParaRPr lang="en-GB"/>
          </a:p>
        </p:txBody>
      </p:sp>
    </p:spTree>
    <p:extLst>
      <p:ext uri="{BB962C8B-B14F-4D97-AF65-F5344CB8AC3E}">
        <p14:creationId xmlns:p14="http://schemas.microsoft.com/office/powerpoint/2010/main" val="375523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BE62C1A-A751-4DBB-8228-5782A0EA7850}" type="datetimeFigureOut">
              <a:rPr lang="en-GB" smtClean="0"/>
              <a:t>13/11/2021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4241A4A-FFDD-4791-B8E3-61C3B8A96742}" type="slidenum">
              <a:rPr lang="en-GB" smtClean="0"/>
              <a:t>‹#›</a:t>
            </a:fld>
            <a:endParaRPr lang="en-GB"/>
          </a:p>
        </p:txBody>
      </p:sp>
    </p:spTree>
    <p:extLst>
      <p:ext uri="{BB962C8B-B14F-4D97-AF65-F5344CB8AC3E}">
        <p14:creationId xmlns:p14="http://schemas.microsoft.com/office/powerpoint/2010/main" val="397329279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9" r:id="rId20"/>
    <p:sldLayoutId id="2147483692" r:id="rId21"/>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803924" y="4235982"/>
            <a:ext cx="8078400" cy="2042800"/>
          </a:xfrm>
          <a:prstGeom prst="rect">
            <a:avLst/>
          </a:prstGeom>
        </p:spPr>
        <p:txBody>
          <a:bodyPr spcFirstLastPara="1" vert="horz" wrap="square" lIns="0" tIns="0" rIns="0" bIns="0" rtlCol="0" anchor="ctr" anchorCtr="0">
            <a:noAutofit/>
          </a:bodyPr>
          <a:lstStyle/>
          <a:p>
            <a:pPr algn="ctr"/>
            <a:r>
              <a:rPr lang="en-GB" sz="2400" dirty="0" smtClean="0"/>
              <a:t/>
            </a:r>
            <a:br>
              <a:rPr lang="en-GB" sz="2400" dirty="0" smtClean="0"/>
            </a:br>
            <a:endParaRPr sz="2000" dirty="0"/>
          </a:p>
        </p:txBody>
      </p:sp>
      <p:grpSp>
        <p:nvGrpSpPr>
          <p:cNvPr id="7" name="Google Shape;888;p40"/>
          <p:cNvGrpSpPr/>
          <p:nvPr/>
        </p:nvGrpSpPr>
        <p:grpSpPr>
          <a:xfrm>
            <a:off x="10417820" y="4342942"/>
            <a:ext cx="863075" cy="543318"/>
            <a:chOff x="3241525" y="3039450"/>
            <a:chExt cx="494600" cy="312625"/>
          </a:xfrm>
          <a:solidFill>
            <a:schemeClr val="accent3">
              <a:lumMod val="75000"/>
            </a:schemeClr>
          </a:solidFill>
        </p:grpSpPr>
        <p:sp>
          <p:nvSpPr>
            <p:cNvPr id="8" name="Google Shape;889;p40"/>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spcFirstLastPara="1" wrap="square" lIns="121900" tIns="121900" rIns="121900" bIns="121900" anchor="ctr" anchorCtr="0">
              <a:noAutofit/>
            </a:bodyPr>
            <a:lstStyle/>
            <a:p>
              <a:endParaRPr sz="2400">
                <a:solidFill>
                  <a:schemeClr val="dk1"/>
                </a:solidFill>
              </a:endParaRPr>
            </a:p>
          </p:txBody>
        </p:sp>
        <p:sp>
          <p:nvSpPr>
            <p:cNvPr id="9" name="Google Shape;890;p40"/>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spcFirstLastPara="1" wrap="square" lIns="121900" tIns="121900" rIns="121900" bIns="121900" anchor="ctr" anchorCtr="0">
              <a:noAutofit/>
            </a:bodyPr>
            <a:lstStyle/>
            <a:p>
              <a:endParaRPr sz="2400">
                <a:solidFill>
                  <a:schemeClr val="dk1"/>
                </a:solidFill>
              </a:endParaRPr>
            </a:p>
          </p:txBody>
        </p:sp>
      </p:grpSp>
      <p:grpSp>
        <p:nvGrpSpPr>
          <p:cNvPr id="10" name="Google Shape;1318;p41"/>
          <p:cNvGrpSpPr/>
          <p:nvPr/>
        </p:nvGrpSpPr>
        <p:grpSpPr>
          <a:xfrm>
            <a:off x="10324449" y="4955786"/>
            <a:ext cx="1365270" cy="1364901"/>
            <a:chOff x="557511" y="3121796"/>
            <a:chExt cx="788677" cy="813279"/>
          </a:xfrm>
        </p:grpSpPr>
        <p:sp>
          <p:nvSpPr>
            <p:cNvPr id="11" name="Google Shape;1319;p41"/>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3">
                <a:lumMod val="75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2" name="Google Shape;1320;p41"/>
            <p:cNvSpPr/>
            <p:nvPr/>
          </p:nvSpPr>
          <p:spPr>
            <a:xfrm rot="20528130">
              <a:off x="1021802" y="3121796"/>
              <a:ext cx="324386" cy="410357"/>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1">
                <a:lumMod val="50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3" name="Google Shape;1321;p41"/>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4" name="Google Shape;1322;p41"/>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2166" y="4471912"/>
            <a:ext cx="279092" cy="28537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824673" y="1191625"/>
            <a:ext cx="7057651" cy="2123658"/>
          </a:xfrm>
          <a:prstGeom prst="rect">
            <a:avLst/>
          </a:prstGeom>
          <a:solidFill>
            <a:schemeClr val="bg2"/>
          </a:solidFill>
        </p:spPr>
        <p:txBody>
          <a:bodyPr wrap="square" rtlCol="0">
            <a:spAutoFit/>
          </a:bodyPr>
          <a:lstStyle/>
          <a:p>
            <a:pPr algn="ctr"/>
            <a:endParaRPr lang="en-US" sz="4400" b="1" dirty="0" smtClean="0"/>
          </a:p>
          <a:p>
            <a:pPr algn="ctr"/>
            <a:r>
              <a:rPr lang="en-US" sz="4400" b="1" dirty="0" smtClean="0"/>
              <a:t>Case presentation</a:t>
            </a:r>
            <a:r>
              <a:rPr lang="en-GB" sz="4400" dirty="0"/>
              <a:t/>
            </a:r>
            <a:br>
              <a:rPr lang="en-GB" sz="4400" dirty="0"/>
            </a:br>
            <a:endParaRPr lang="en-GB" sz="4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30" y="2889643"/>
            <a:ext cx="1864958" cy="1864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964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819967" y="1198800"/>
            <a:ext cx="4817600" cy="1638000"/>
          </a:xfrm>
          <a:prstGeom prst="rect">
            <a:avLst/>
          </a:prstGeom>
        </p:spPr>
        <p:txBody>
          <a:bodyPr spcFirstLastPara="1" vert="horz" wrap="square" lIns="0" tIns="0" rIns="0" bIns="0" rtlCol="0" anchor="t" anchorCtr="0">
            <a:noAutofit/>
          </a:bodyPr>
          <a:lstStyle/>
          <a:p>
            <a:r>
              <a:rPr lang="en-US" dirty="0" smtClean="0"/>
              <a:t/>
            </a:r>
            <a:br>
              <a:rPr lang="en-US" dirty="0" smtClean="0"/>
            </a:br>
            <a:r>
              <a:rPr lang="en-US" dirty="0" smtClean="0"/>
              <a:t/>
            </a:r>
            <a:br>
              <a:rPr lang="en-US" dirty="0" smtClean="0"/>
            </a:br>
            <a:r>
              <a:rPr lang="en-US" dirty="0" smtClean="0"/>
              <a:t>Endoscopic </a:t>
            </a:r>
            <a:r>
              <a:rPr lang="en-US" dirty="0"/>
              <a:t>sinus surgery </a:t>
            </a:r>
            <a:r>
              <a:rPr lang="en-US" dirty="0" smtClean="0"/>
              <a:t>and biopsy</a:t>
            </a:r>
            <a:endParaRPr sz="12800" dirty="0"/>
          </a:p>
        </p:txBody>
      </p:sp>
      <p:sp>
        <p:nvSpPr>
          <p:cNvPr id="177" name="Google Shape;177;p15"/>
          <p:cNvSpPr txBox="1">
            <a:spLocks noGrp="1"/>
          </p:cNvSpPr>
          <p:nvPr>
            <p:ph type="body" idx="1"/>
          </p:nvPr>
        </p:nvSpPr>
        <p:spPr>
          <a:xfrm>
            <a:off x="819967" y="2910200"/>
            <a:ext cx="4817600" cy="2762800"/>
          </a:xfrm>
          <a:prstGeom prst="rect">
            <a:avLst/>
          </a:prstGeom>
        </p:spPr>
        <p:txBody>
          <a:bodyPr spcFirstLastPara="1" vert="horz" wrap="square" lIns="0" tIns="0" rIns="0" bIns="0" rtlCol="0" anchor="t" anchorCtr="0">
            <a:noAutofit/>
          </a:bodyPr>
          <a:lstStyle/>
          <a:p>
            <a:pPr marL="0" indent="0">
              <a:lnSpc>
                <a:spcPct val="150000"/>
              </a:lnSpc>
              <a:buNone/>
            </a:pPr>
            <a:endParaRPr lang="en-US" sz="2400" dirty="0" smtClean="0">
              <a:latin typeface="Barlow"/>
              <a:ea typeface="Barlow"/>
              <a:cs typeface="Barlow"/>
              <a:sym typeface="Barlow"/>
            </a:endParaRPr>
          </a:p>
          <a:p>
            <a:pPr marL="0" indent="0">
              <a:lnSpc>
                <a:spcPct val="150000"/>
              </a:lnSpc>
              <a:buNone/>
            </a:pPr>
            <a:r>
              <a:rPr lang="en-US" sz="2400" dirty="0" smtClean="0">
                <a:latin typeface="Barlow"/>
                <a:ea typeface="Barlow"/>
                <a:cs typeface="Barlow"/>
                <a:sym typeface="Barlow"/>
              </a:rPr>
              <a:t>Hyphae </a:t>
            </a:r>
            <a:r>
              <a:rPr lang="en-US" sz="2400" dirty="0" smtClean="0">
                <a:latin typeface="Barlow"/>
                <a:ea typeface="Barlow"/>
                <a:cs typeface="Barlow"/>
                <a:sym typeface="Barlow"/>
              </a:rPr>
              <a:t>and necrotic tissue without much bleeding</a:t>
            </a:r>
            <a:endParaRPr sz="2400" dirty="0"/>
          </a:p>
        </p:txBody>
      </p:sp>
      <p:sp>
        <p:nvSpPr>
          <p:cNvPr id="178" name="Google Shape;178;p15"/>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10</a:t>
            </a:fld>
            <a:endParaRPr/>
          </a:p>
        </p:txBody>
      </p:sp>
    </p:spTree>
    <p:extLst>
      <p:ext uri="{BB962C8B-B14F-4D97-AF65-F5344CB8AC3E}">
        <p14:creationId xmlns:p14="http://schemas.microsoft.com/office/powerpoint/2010/main" val="1867608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27"/>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11</a:t>
            </a:fld>
            <a:endParaRPr/>
          </a:p>
        </p:txBody>
      </p:sp>
      <p:sp>
        <p:nvSpPr>
          <p:cNvPr id="344" name="Google Shape;344;p27"/>
          <p:cNvSpPr txBox="1">
            <a:spLocks noGrp="1"/>
          </p:cNvSpPr>
          <p:nvPr>
            <p:ph type="ctrTitle" idx="4294967295"/>
          </p:nvPr>
        </p:nvSpPr>
        <p:spPr>
          <a:xfrm>
            <a:off x="1735138" y="1951038"/>
            <a:ext cx="10456862" cy="1546225"/>
          </a:xfrm>
          <a:prstGeom prst="rect">
            <a:avLst/>
          </a:prstGeom>
        </p:spPr>
        <p:txBody>
          <a:bodyPr spcFirstLastPara="1" vert="horz" wrap="square" lIns="0" tIns="0" rIns="0" bIns="0" rtlCol="0" anchor="ctr" anchorCtr="0">
            <a:noAutofit/>
          </a:bodyPr>
          <a:lstStyle/>
          <a:p>
            <a:pPr>
              <a:spcBef>
                <a:spcPts val="0"/>
              </a:spcBef>
            </a:pPr>
            <a:r>
              <a:rPr lang="en-GB" sz="7200" b="1" dirty="0" err="1" smtClean="0"/>
              <a:t>Mucormycosis</a:t>
            </a:r>
            <a:r>
              <a:rPr lang="en-GB" sz="7200" b="1" dirty="0" smtClean="0"/>
              <a:t>,</a:t>
            </a:r>
            <a:r>
              <a:rPr lang="en-GB" sz="7200" b="1" dirty="0"/>
              <a:t/>
            </a:r>
            <a:br>
              <a:rPr lang="en-GB" sz="7200" b="1" dirty="0"/>
            </a:br>
            <a:r>
              <a:rPr lang="en-GB" sz="3200" dirty="0" smtClean="0"/>
              <a:t>(</a:t>
            </a:r>
            <a:r>
              <a:rPr lang="en-GB" sz="3200" dirty="0" err="1" smtClean="0"/>
              <a:t>phycomycosis</a:t>
            </a:r>
            <a:r>
              <a:rPr lang="en-GB" sz="3200" dirty="0" smtClean="0"/>
              <a:t> , </a:t>
            </a:r>
            <a:r>
              <a:rPr lang="en-GB" sz="3200" dirty="0" err="1" smtClean="0"/>
              <a:t>zygomycosis</a:t>
            </a:r>
            <a:r>
              <a:rPr lang="en-GB" sz="3200" dirty="0" smtClean="0"/>
              <a:t>)</a:t>
            </a:r>
            <a:br>
              <a:rPr lang="en-GB" sz="3200" dirty="0" smtClean="0"/>
            </a:br>
            <a:r>
              <a:rPr lang="en-GB" sz="3200" dirty="0" smtClean="0"/>
              <a:t/>
            </a:r>
            <a:br>
              <a:rPr lang="en-GB" sz="3200" dirty="0" smtClean="0"/>
            </a:br>
            <a:r>
              <a:rPr lang="en-GB" sz="4000" dirty="0" smtClean="0">
                <a:solidFill>
                  <a:srgbClr val="FFF597"/>
                </a:solidFill>
              </a:rPr>
              <a:t>An </a:t>
            </a:r>
            <a:r>
              <a:rPr lang="en-GB" sz="4000" dirty="0">
                <a:solidFill>
                  <a:srgbClr val="FFF597"/>
                </a:solidFill>
              </a:rPr>
              <a:t>aggressive opportunistic fungal infection</a:t>
            </a:r>
            <a:br>
              <a:rPr lang="en-GB" sz="4000" dirty="0">
                <a:solidFill>
                  <a:srgbClr val="FFF597"/>
                </a:solidFill>
              </a:rPr>
            </a:br>
            <a:endParaRPr sz="4000" dirty="0">
              <a:solidFill>
                <a:srgbClr val="FFF597"/>
              </a:solidFill>
            </a:endParaRPr>
          </a:p>
        </p:txBody>
      </p:sp>
    </p:spTree>
    <p:extLst>
      <p:ext uri="{BB962C8B-B14F-4D97-AF65-F5344CB8AC3E}">
        <p14:creationId xmlns:p14="http://schemas.microsoft.com/office/powerpoint/2010/main" val="168719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76"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12</a:t>
            </a:fld>
            <a:endParaRPr dirty="0"/>
          </a:p>
        </p:txBody>
      </p:sp>
      <p:sp>
        <p:nvSpPr>
          <p:cNvPr id="2" name="TextBox 1"/>
          <p:cNvSpPr txBox="1"/>
          <p:nvPr/>
        </p:nvSpPr>
        <p:spPr>
          <a:xfrm>
            <a:off x="796758" y="443832"/>
            <a:ext cx="9673389" cy="4401205"/>
          </a:xfrm>
          <a:prstGeom prst="rect">
            <a:avLst/>
          </a:prstGeom>
          <a:noFill/>
        </p:spPr>
        <p:txBody>
          <a:bodyPr wrap="square" rtlCol="0">
            <a:spAutoFit/>
          </a:bodyPr>
          <a:lstStyle/>
          <a:p>
            <a:endParaRPr lang="en-US" sz="2000" dirty="0"/>
          </a:p>
          <a:p>
            <a:pPr marL="285750" indent="-285750">
              <a:buClr>
                <a:schemeClr val="bg2">
                  <a:lumMod val="50000"/>
                </a:schemeClr>
              </a:buClr>
              <a:buFont typeface="Arial" panose="020B0604020202020204" pitchFamily="34" charset="0"/>
              <a:buChar char="•"/>
            </a:pPr>
            <a:r>
              <a:rPr lang="en-GB" sz="2000" dirty="0" smtClean="0"/>
              <a:t>The </a:t>
            </a:r>
            <a:r>
              <a:rPr lang="en-GB" sz="2000" dirty="0"/>
              <a:t>family </a:t>
            </a:r>
            <a:r>
              <a:rPr lang="en-GB" sz="2000" dirty="0" smtClean="0"/>
              <a:t>of</a:t>
            </a:r>
            <a:r>
              <a:rPr lang="en-GB" sz="2000" dirty="0"/>
              <a:t> </a:t>
            </a:r>
            <a:r>
              <a:rPr lang="en-GB" sz="2000" i="1" dirty="0" err="1" smtClean="0">
                <a:solidFill>
                  <a:srgbClr val="00B0F0"/>
                </a:solidFill>
              </a:rPr>
              <a:t>Mucoraceae</a:t>
            </a:r>
            <a:r>
              <a:rPr lang="en-GB" sz="2000" dirty="0" smtClean="0"/>
              <a:t>: </a:t>
            </a:r>
            <a:r>
              <a:rPr lang="en-GB" sz="2000" dirty="0" err="1" smtClean="0"/>
              <a:t>absidia</a:t>
            </a:r>
            <a:r>
              <a:rPr lang="en-GB" sz="2000" dirty="0"/>
              <a:t>, </a:t>
            </a:r>
            <a:r>
              <a:rPr lang="en-GB" sz="2000" dirty="0" err="1"/>
              <a:t>rhizopus</a:t>
            </a:r>
            <a:r>
              <a:rPr lang="en-GB" sz="2000" dirty="0"/>
              <a:t> and </a:t>
            </a:r>
            <a:r>
              <a:rPr lang="en-GB" sz="2000" dirty="0" err="1" smtClean="0"/>
              <a:t>mucor</a:t>
            </a:r>
            <a:r>
              <a:rPr lang="en-GB" sz="2000" dirty="0" smtClean="0"/>
              <a:t>.</a:t>
            </a:r>
          </a:p>
          <a:p>
            <a:endParaRPr lang="en-US" sz="2000" dirty="0"/>
          </a:p>
          <a:p>
            <a:pPr marL="285750" indent="-285750">
              <a:buClr>
                <a:schemeClr val="tx2">
                  <a:lumMod val="60000"/>
                  <a:lumOff val="40000"/>
                </a:schemeClr>
              </a:buClr>
              <a:buFont typeface="Arial" panose="020B0604020202020204" pitchFamily="34" charset="0"/>
              <a:buChar char="•"/>
            </a:pPr>
            <a:r>
              <a:rPr lang="en-GB" sz="2000" dirty="0" err="1" smtClean="0"/>
              <a:t>Mucor</a:t>
            </a:r>
            <a:r>
              <a:rPr lang="en-GB" sz="2000" dirty="0" smtClean="0"/>
              <a:t> is found </a:t>
            </a:r>
            <a:r>
              <a:rPr lang="en-GB" sz="2000" dirty="0"/>
              <a:t>in soil and on decaying vegetation. </a:t>
            </a:r>
            <a:endParaRPr lang="en-GB" sz="2000" dirty="0" smtClean="0"/>
          </a:p>
          <a:p>
            <a:pPr marL="285750" indent="-285750">
              <a:buClr>
                <a:schemeClr val="tx2">
                  <a:lumMod val="60000"/>
                  <a:lumOff val="40000"/>
                </a:schemeClr>
              </a:buClr>
              <a:buFont typeface="Arial" panose="020B0604020202020204" pitchFamily="34" charset="0"/>
              <a:buChar char="•"/>
            </a:pPr>
            <a:endParaRPr lang="en-GB" sz="2000" dirty="0" smtClean="0"/>
          </a:p>
          <a:p>
            <a:pPr marL="285750" indent="-285750">
              <a:buClr>
                <a:schemeClr val="bg2">
                  <a:lumMod val="50000"/>
                </a:schemeClr>
              </a:buClr>
              <a:buFont typeface="Arial" panose="020B0604020202020204" pitchFamily="34" charset="0"/>
              <a:buChar char="•"/>
            </a:pPr>
            <a:r>
              <a:rPr lang="en-GB" sz="2000" dirty="0"/>
              <a:t>L</a:t>
            </a:r>
            <a:r>
              <a:rPr lang="en-GB" sz="2000" dirty="0" smtClean="0"/>
              <a:t>arge </a:t>
            </a:r>
            <a:r>
              <a:rPr lang="en-GB" sz="2000" dirty="0"/>
              <a:t>numbers of </a:t>
            </a:r>
            <a:r>
              <a:rPr lang="en-GB" sz="2000" dirty="0">
                <a:solidFill>
                  <a:srgbClr val="00B0F0"/>
                </a:solidFill>
              </a:rPr>
              <a:t>spores</a:t>
            </a:r>
            <a:r>
              <a:rPr lang="en-GB" sz="2000" dirty="0"/>
              <a:t> </a:t>
            </a:r>
            <a:r>
              <a:rPr lang="en-GB" sz="2000" dirty="0" smtClean="0"/>
              <a:t>are </a:t>
            </a:r>
            <a:r>
              <a:rPr lang="en-GB" sz="2000" dirty="0" err="1" smtClean="0"/>
              <a:t>realeased</a:t>
            </a:r>
            <a:r>
              <a:rPr lang="en-GB" sz="2000" dirty="0" smtClean="0"/>
              <a:t>, become </a:t>
            </a:r>
            <a:r>
              <a:rPr lang="en-GB" sz="2000" dirty="0"/>
              <a:t>airborne and </a:t>
            </a:r>
            <a:r>
              <a:rPr lang="en-GB" sz="2000" dirty="0" smtClean="0"/>
              <a:t>enter the </a:t>
            </a:r>
            <a:r>
              <a:rPr lang="en-GB" sz="2000" dirty="0"/>
              <a:t>human body through inhalation or ingestion. </a:t>
            </a:r>
            <a:r>
              <a:rPr lang="en-GB" sz="2000" dirty="0">
                <a:solidFill>
                  <a:srgbClr val="F05E5E"/>
                </a:solidFill>
              </a:rPr>
              <a:t>H</a:t>
            </a:r>
            <a:r>
              <a:rPr lang="en-GB" sz="2000" dirty="0" smtClean="0">
                <a:solidFill>
                  <a:srgbClr val="F05E5E"/>
                </a:solidFill>
              </a:rPr>
              <a:t>umans </a:t>
            </a:r>
            <a:r>
              <a:rPr lang="en-GB" sz="2000" dirty="0">
                <a:solidFill>
                  <a:srgbClr val="F05E5E"/>
                </a:solidFill>
              </a:rPr>
              <a:t>are exposed on a regular </a:t>
            </a:r>
            <a:r>
              <a:rPr lang="en-GB" sz="2000" dirty="0" smtClean="0">
                <a:solidFill>
                  <a:srgbClr val="F05E5E"/>
                </a:solidFill>
              </a:rPr>
              <a:t>basis</a:t>
            </a:r>
            <a:r>
              <a:rPr lang="en-GB" sz="2000" dirty="0" smtClean="0"/>
              <a:t>.</a:t>
            </a:r>
          </a:p>
          <a:p>
            <a:pPr marL="285750" indent="-285750">
              <a:buClr>
                <a:schemeClr val="bg2">
                  <a:lumMod val="50000"/>
                </a:schemeClr>
              </a:buClr>
              <a:buFont typeface="Arial" panose="020B0604020202020204" pitchFamily="34" charset="0"/>
              <a:buChar char="•"/>
            </a:pPr>
            <a:endParaRPr lang="en-GB" sz="2000" dirty="0" smtClean="0"/>
          </a:p>
          <a:p>
            <a:pPr marL="285750" indent="-285750">
              <a:buClr>
                <a:schemeClr val="bg2">
                  <a:lumMod val="50000"/>
                </a:schemeClr>
              </a:buClr>
              <a:buFont typeface="Arial" panose="020B0604020202020204" pitchFamily="34" charset="0"/>
              <a:buChar char="•"/>
            </a:pPr>
            <a:r>
              <a:rPr lang="en-GB" sz="2000" dirty="0"/>
              <a:t>R</a:t>
            </a:r>
            <a:r>
              <a:rPr lang="en-GB" sz="2000" dirty="0" smtClean="0"/>
              <a:t>arely </a:t>
            </a:r>
            <a:r>
              <a:rPr lang="en-GB" sz="2000" dirty="0"/>
              <a:t>causes an infection </a:t>
            </a:r>
            <a:r>
              <a:rPr lang="en-GB" sz="2000" dirty="0" smtClean="0"/>
              <a:t>facing an </a:t>
            </a:r>
            <a:r>
              <a:rPr lang="en-GB" sz="2000" dirty="0"/>
              <a:t>intact immune system which can phagocytize the spores</a:t>
            </a:r>
            <a:r>
              <a:rPr lang="en-GB" sz="2000" dirty="0" smtClean="0"/>
              <a:t>.</a:t>
            </a:r>
          </a:p>
          <a:p>
            <a:pPr marL="285750" indent="-285750">
              <a:buClr>
                <a:schemeClr val="bg2">
                  <a:lumMod val="50000"/>
                </a:schemeClr>
              </a:buClr>
              <a:buFont typeface="Arial" panose="020B0604020202020204" pitchFamily="34" charset="0"/>
              <a:buChar char="•"/>
            </a:pPr>
            <a:r>
              <a:rPr lang="en-GB" sz="2000" dirty="0" smtClean="0"/>
              <a:t> In </a:t>
            </a:r>
            <a:r>
              <a:rPr lang="en-GB" sz="2000" dirty="0"/>
              <a:t>the immunocompromised, germination and </a:t>
            </a:r>
            <a:r>
              <a:rPr lang="en-GB" sz="2000" dirty="0">
                <a:solidFill>
                  <a:srgbClr val="00B0F0"/>
                </a:solidFill>
              </a:rPr>
              <a:t>hyphae</a:t>
            </a:r>
            <a:r>
              <a:rPr lang="en-GB" sz="2000" dirty="0"/>
              <a:t> formation occur and </a:t>
            </a:r>
            <a:r>
              <a:rPr lang="en-GB" sz="2000" dirty="0" smtClean="0"/>
              <a:t>infections </a:t>
            </a:r>
            <a:r>
              <a:rPr lang="en-GB" sz="2000" dirty="0"/>
              <a:t>can </a:t>
            </a:r>
            <a:r>
              <a:rPr lang="en-GB" sz="2000" dirty="0" smtClean="0"/>
              <a:t>develop:</a:t>
            </a:r>
          </a:p>
          <a:p>
            <a:pPr marL="285750" indent="-285750">
              <a:buClr>
                <a:schemeClr val="bg2">
                  <a:lumMod val="50000"/>
                </a:schemeClr>
              </a:buClr>
              <a:buFont typeface="Arial" panose="020B0604020202020204" pitchFamily="34" charset="0"/>
              <a:buChar char="•"/>
            </a:pPr>
            <a:endParaRPr lang="en-GB" sz="2000" dirty="0" smtClean="0"/>
          </a:p>
          <a:p>
            <a:pPr>
              <a:buClr>
                <a:schemeClr val="bg2">
                  <a:lumMod val="50000"/>
                </a:schemeClr>
              </a:buClr>
            </a:pPr>
            <a:r>
              <a:rPr lang="en-GB" sz="2000" dirty="0" smtClean="0"/>
              <a:t>      </a:t>
            </a:r>
            <a:endParaRPr lang="en-GB" sz="2000" dirty="0"/>
          </a:p>
        </p:txBody>
      </p:sp>
      <p:sp>
        <p:nvSpPr>
          <p:cNvPr id="3" name="Left Brace 2"/>
          <p:cNvSpPr/>
          <p:nvPr/>
        </p:nvSpPr>
        <p:spPr>
          <a:xfrm>
            <a:off x="1761351" y="4528616"/>
            <a:ext cx="45719" cy="183226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TextBox 5"/>
          <p:cNvSpPr txBox="1"/>
          <p:nvPr/>
        </p:nvSpPr>
        <p:spPr>
          <a:xfrm>
            <a:off x="1864710" y="4464304"/>
            <a:ext cx="8213665" cy="923330"/>
          </a:xfrm>
          <a:prstGeom prst="rect">
            <a:avLst/>
          </a:prstGeom>
          <a:noFill/>
        </p:spPr>
        <p:txBody>
          <a:bodyPr wrap="square" rtlCol="0">
            <a:spAutoFit/>
          </a:bodyPr>
          <a:lstStyle/>
          <a:p>
            <a:pPr>
              <a:buClr>
                <a:schemeClr val="bg2">
                  <a:lumMod val="50000"/>
                </a:schemeClr>
              </a:buClr>
            </a:pPr>
            <a:r>
              <a:rPr lang="en-GB" dirty="0"/>
              <a:t>-   </a:t>
            </a:r>
            <a:r>
              <a:rPr lang="en-GB" dirty="0" err="1" smtClean="0"/>
              <a:t>rhinoorbitocerebral</a:t>
            </a:r>
            <a:r>
              <a:rPr lang="en-GB" dirty="0" smtClean="0"/>
              <a:t> </a:t>
            </a:r>
            <a:r>
              <a:rPr lang="en-GB" dirty="0"/>
              <a:t>infection </a:t>
            </a:r>
            <a:r>
              <a:rPr lang="en-GB" dirty="0">
                <a:solidFill>
                  <a:srgbClr val="F05E5E"/>
                </a:solidFill>
              </a:rPr>
              <a:t>(most common clinical presentation)</a:t>
            </a:r>
            <a:r>
              <a:rPr lang="en-GB" dirty="0"/>
              <a:t>, </a:t>
            </a:r>
          </a:p>
          <a:p>
            <a:r>
              <a:rPr lang="en-GB" dirty="0"/>
              <a:t> </a:t>
            </a:r>
          </a:p>
          <a:p>
            <a:endParaRPr lang="en-GB" dirty="0"/>
          </a:p>
        </p:txBody>
      </p:sp>
      <p:sp>
        <p:nvSpPr>
          <p:cNvPr id="7" name="TextBox 6"/>
          <p:cNvSpPr txBox="1"/>
          <p:nvPr/>
        </p:nvSpPr>
        <p:spPr>
          <a:xfrm>
            <a:off x="1815483" y="4818031"/>
            <a:ext cx="8395368" cy="1477328"/>
          </a:xfrm>
          <a:prstGeom prst="rect">
            <a:avLst/>
          </a:prstGeom>
          <a:noFill/>
        </p:spPr>
        <p:txBody>
          <a:bodyPr wrap="square" rtlCol="0">
            <a:spAutoFit/>
          </a:bodyPr>
          <a:lstStyle/>
          <a:p>
            <a:r>
              <a:rPr lang="en-GB" dirty="0"/>
              <a:t> - pulmonary, </a:t>
            </a:r>
          </a:p>
          <a:p>
            <a:r>
              <a:rPr lang="en-GB" dirty="0"/>
              <a:t> </a:t>
            </a:r>
            <a:r>
              <a:rPr lang="en-GB" dirty="0" smtClean="0"/>
              <a:t>- </a:t>
            </a:r>
            <a:r>
              <a:rPr lang="en-GB" dirty="0"/>
              <a:t>gastrointestinal, </a:t>
            </a:r>
          </a:p>
          <a:p>
            <a:r>
              <a:rPr lang="en-GB" dirty="0"/>
              <a:t> </a:t>
            </a:r>
            <a:r>
              <a:rPr lang="en-GB" dirty="0" smtClean="0"/>
              <a:t>- </a:t>
            </a:r>
            <a:r>
              <a:rPr lang="en-GB" dirty="0"/>
              <a:t>cutaneous, </a:t>
            </a:r>
          </a:p>
          <a:p>
            <a:r>
              <a:rPr lang="en-GB" dirty="0" smtClean="0"/>
              <a:t> </a:t>
            </a:r>
            <a:r>
              <a:rPr lang="en-GB" dirty="0"/>
              <a:t>- renal </a:t>
            </a:r>
          </a:p>
          <a:p>
            <a:r>
              <a:rPr lang="en-GB" dirty="0" smtClean="0"/>
              <a:t> </a:t>
            </a:r>
            <a:r>
              <a:rPr lang="en-GB" dirty="0"/>
              <a:t>-  isolated CNS infections</a:t>
            </a:r>
          </a:p>
        </p:txBody>
      </p:sp>
    </p:spTree>
    <p:extLst>
      <p:ext uri="{BB962C8B-B14F-4D97-AF65-F5344CB8AC3E}">
        <p14:creationId xmlns:p14="http://schemas.microsoft.com/office/powerpoint/2010/main" val="32760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2"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13</a:t>
            </a:fld>
            <a:endParaRPr dirty="0"/>
          </a:p>
        </p:txBody>
      </p:sp>
      <p:sp>
        <p:nvSpPr>
          <p:cNvPr id="2" name="TextBox 1"/>
          <p:cNvSpPr txBox="1"/>
          <p:nvPr/>
        </p:nvSpPr>
        <p:spPr>
          <a:xfrm>
            <a:off x="716546" y="112296"/>
            <a:ext cx="8652043" cy="584775"/>
          </a:xfrm>
          <a:prstGeom prst="rect">
            <a:avLst/>
          </a:prstGeom>
          <a:noFill/>
        </p:spPr>
        <p:txBody>
          <a:bodyPr wrap="square" rtlCol="0">
            <a:spAutoFit/>
          </a:bodyPr>
          <a:lstStyle/>
          <a:p>
            <a:r>
              <a:rPr lang="en-US" sz="3200" b="1" dirty="0" smtClean="0"/>
              <a:t>Risk factors</a:t>
            </a:r>
            <a:endParaRPr lang="en-GB" sz="3200" b="1" dirty="0"/>
          </a:p>
        </p:txBody>
      </p:sp>
      <p:sp>
        <p:nvSpPr>
          <p:cNvPr id="3" name="TextBox 2"/>
          <p:cNvSpPr txBox="1"/>
          <p:nvPr/>
        </p:nvSpPr>
        <p:spPr>
          <a:xfrm>
            <a:off x="716546" y="1517398"/>
            <a:ext cx="10685076" cy="4616648"/>
          </a:xfrm>
          <a:prstGeom prst="rect">
            <a:avLst/>
          </a:prstGeom>
          <a:noFill/>
        </p:spPr>
        <p:txBody>
          <a:bodyPr wrap="square" rtlCol="0">
            <a:spAutoFit/>
          </a:bodyPr>
          <a:lstStyle/>
          <a:p>
            <a:r>
              <a:rPr lang="en-GB" sz="2400" dirty="0" smtClean="0"/>
              <a:t>- Diabetes </a:t>
            </a:r>
            <a:r>
              <a:rPr lang="en-GB" sz="2400" dirty="0"/>
              <a:t>mellitus</a:t>
            </a:r>
          </a:p>
          <a:p>
            <a:r>
              <a:rPr lang="en-GB" sz="2400" dirty="0" smtClean="0"/>
              <a:t>- Metabolic </a:t>
            </a:r>
            <a:r>
              <a:rPr lang="en-GB" sz="2400" dirty="0"/>
              <a:t>acidosis</a:t>
            </a:r>
          </a:p>
          <a:p>
            <a:r>
              <a:rPr lang="en-GB" sz="2400" dirty="0" smtClean="0"/>
              <a:t>- </a:t>
            </a:r>
            <a:r>
              <a:rPr lang="en-GB" sz="2400" dirty="0" err="1" smtClean="0"/>
              <a:t>Hematological</a:t>
            </a:r>
            <a:r>
              <a:rPr lang="en-GB" sz="2400" dirty="0" smtClean="0"/>
              <a:t> malignancies</a:t>
            </a:r>
            <a:endParaRPr lang="en-GB" sz="2400" dirty="0"/>
          </a:p>
          <a:p>
            <a:r>
              <a:rPr lang="en-GB" sz="2400" dirty="0" smtClean="0"/>
              <a:t>- Solid </a:t>
            </a:r>
            <a:r>
              <a:rPr lang="en-GB" sz="2400" dirty="0"/>
              <a:t>organ transplant</a:t>
            </a:r>
          </a:p>
          <a:p>
            <a:r>
              <a:rPr lang="en-GB" sz="2400" dirty="0" smtClean="0"/>
              <a:t>- Use </a:t>
            </a:r>
            <a:r>
              <a:rPr lang="en-GB" sz="2400" dirty="0"/>
              <a:t>of chronic </a:t>
            </a:r>
            <a:r>
              <a:rPr lang="en-GB" sz="2400" dirty="0" err="1"/>
              <a:t>immunosuppresants</a:t>
            </a:r>
            <a:endParaRPr lang="en-GB" sz="2400" dirty="0"/>
          </a:p>
          <a:p>
            <a:r>
              <a:rPr lang="en-GB" sz="2400" dirty="0" smtClean="0"/>
              <a:t>- HIV/AIDS</a:t>
            </a:r>
            <a:endParaRPr lang="en-GB" sz="2400" dirty="0"/>
          </a:p>
          <a:p>
            <a:r>
              <a:rPr lang="en-GB" sz="2400" dirty="0" smtClean="0"/>
              <a:t>- Iron </a:t>
            </a:r>
            <a:r>
              <a:rPr lang="en-GB" sz="2400" dirty="0"/>
              <a:t>overload and treatment with </a:t>
            </a:r>
            <a:r>
              <a:rPr lang="en-GB" sz="2400" dirty="0" err="1"/>
              <a:t>deferoxamine</a:t>
            </a:r>
            <a:endParaRPr lang="en-GB" sz="2400" dirty="0"/>
          </a:p>
          <a:p>
            <a:endParaRPr lang="en-US" dirty="0"/>
          </a:p>
          <a:p>
            <a:endParaRPr lang="en-US" dirty="0" smtClean="0"/>
          </a:p>
          <a:p>
            <a:endParaRPr lang="en-GB" sz="2400" dirty="0" smtClean="0"/>
          </a:p>
          <a:p>
            <a:r>
              <a:rPr lang="en-GB" sz="2400" dirty="0" smtClean="0"/>
              <a:t>Presence </a:t>
            </a:r>
            <a:r>
              <a:rPr lang="en-GB" sz="2400" dirty="0"/>
              <a:t>of major risk </a:t>
            </a:r>
            <a:r>
              <a:rPr lang="en-GB" sz="2400" dirty="0" smtClean="0"/>
              <a:t>factors should </a:t>
            </a:r>
            <a:r>
              <a:rPr lang="en-GB" sz="2400" dirty="0"/>
              <a:t>raise the index of suspicion considerably, though </a:t>
            </a:r>
            <a:r>
              <a:rPr lang="en-GB" sz="2400" dirty="0" err="1" smtClean="0"/>
              <a:t>mucormycosis</a:t>
            </a:r>
            <a:r>
              <a:rPr lang="en-GB" sz="2400" dirty="0" smtClean="0"/>
              <a:t> </a:t>
            </a:r>
            <a:r>
              <a:rPr lang="en-GB" sz="2400" dirty="0">
                <a:solidFill>
                  <a:schemeClr val="tx2">
                    <a:lumMod val="60000"/>
                    <a:lumOff val="40000"/>
                  </a:schemeClr>
                </a:solidFill>
              </a:rPr>
              <a:t>can also occur in the absence of underlying conditions</a:t>
            </a:r>
            <a:r>
              <a:rPr lang="en-GB" sz="2400" dirty="0"/>
              <a:t>.</a:t>
            </a:r>
          </a:p>
          <a:p>
            <a:endParaRPr lang="en-GB" dirty="0"/>
          </a:p>
        </p:txBody>
      </p:sp>
      <p:sp>
        <p:nvSpPr>
          <p:cNvPr id="5" name="Rectangle 4"/>
          <p:cNvSpPr/>
          <p:nvPr/>
        </p:nvSpPr>
        <p:spPr>
          <a:xfrm>
            <a:off x="716546" y="1421934"/>
            <a:ext cx="6371631" cy="3014367"/>
          </a:xfrm>
          <a:prstGeom prst="rect">
            <a:avLst/>
          </a:prstGeom>
          <a:solidFill>
            <a:schemeClr val="accent1">
              <a:alpha val="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4261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2"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14</a:t>
            </a:fld>
            <a:endParaRPr dirty="0"/>
          </a:p>
        </p:txBody>
      </p:sp>
      <p:sp>
        <p:nvSpPr>
          <p:cNvPr id="5" name="TextBox 4"/>
          <p:cNvSpPr txBox="1"/>
          <p:nvPr/>
        </p:nvSpPr>
        <p:spPr>
          <a:xfrm>
            <a:off x="625640" y="90907"/>
            <a:ext cx="8652043" cy="584775"/>
          </a:xfrm>
          <a:prstGeom prst="rect">
            <a:avLst/>
          </a:prstGeom>
          <a:noFill/>
        </p:spPr>
        <p:txBody>
          <a:bodyPr wrap="square" rtlCol="0">
            <a:spAutoFit/>
          </a:bodyPr>
          <a:lstStyle/>
          <a:p>
            <a:r>
              <a:rPr lang="en-US" sz="3200" b="1" dirty="0" smtClean="0"/>
              <a:t>Pathophysiology</a:t>
            </a:r>
            <a:endParaRPr lang="en-GB" sz="3200" b="1" dirty="0"/>
          </a:p>
        </p:txBody>
      </p:sp>
      <p:sp>
        <p:nvSpPr>
          <p:cNvPr id="2" name="TextBox 1"/>
          <p:cNvSpPr txBox="1"/>
          <p:nvPr/>
        </p:nvSpPr>
        <p:spPr>
          <a:xfrm>
            <a:off x="997082" y="863323"/>
            <a:ext cx="8641347" cy="5632311"/>
          </a:xfrm>
          <a:prstGeom prst="rect">
            <a:avLst/>
          </a:prstGeom>
          <a:noFill/>
        </p:spPr>
        <p:txBody>
          <a:bodyPr wrap="square" rtlCol="0">
            <a:spAutoFit/>
          </a:bodyPr>
          <a:lstStyle/>
          <a:p>
            <a:pPr marL="285750" indent="-285750">
              <a:buFont typeface="Arial" panose="020B0604020202020204" pitchFamily="34" charset="0"/>
              <a:buChar char="•"/>
            </a:pPr>
            <a:r>
              <a:rPr lang="en-GB" sz="2000" dirty="0"/>
              <a:t>soft tissue </a:t>
            </a:r>
            <a:r>
              <a:rPr lang="en-GB" sz="2000" dirty="0" smtClean="0"/>
              <a:t>invasion</a:t>
            </a:r>
          </a:p>
          <a:p>
            <a:r>
              <a:rPr lang="en-GB" sz="2000" dirty="0" smtClean="0"/>
              <a:t> </a:t>
            </a:r>
            <a:endParaRPr lang="en-GB" sz="2000" dirty="0"/>
          </a:p>
          <a:p>
            <a:pPr marL="285750" indent="-285750">
              <a:buClr>
                <a:schemeClr val="tx1"/>
              </a:buClr>
              <a:buFont typeface="Arial" panose="020B0604020202020204" pitchFamily="34" charset="0"/>
              <a:buChar char="•"/>
            </a:pPr>
            <a:r>
              <a:rPr lang="en-GB" sz="2000" dirty="0" err="1" smtClean="0">
                <a:solidFill>
                  <a:srgbClr val="E26228"/>
                </a:solidFill>
              </a:rPr>
              <a:t>Angioinvasion</a:t>
            </a:r>
            <a:r>
              <a:rPr lang="en-GB" sz="2000" dirty="0" smtClean="0"/>
              <a:t>: invades </a:t>
            </a:r>
            <a:r>
              <a:rPr lang="en-GB" sz="2000" dirty="0"/>
              <a:t>the lumen of blood vessels and adheres to the internal elastic lamina</a:t>
            </a:r>
            <a:r>
              <a:rPr lang="en-GB" sz="2000" dirty="0" smtClean="0"/>
              <a:t>.</a:t>
            </a:r>
          </a:p>
          <a:p>
            <a:endParaRPr lang="en-GB" sz="2000" dirty="0"/>
          </a:p>
          <a:p>
            <a:pPr marL="285750" indent="-285750">
              <a:buFont typeface="Arial" panose="020B0604020202020204" pitchFamily="34" charset="0"/>
              <a:buChar char="•"/>
            </a:pPr>
            <a:r>
              <a:rPr lang="en-GB" sz="2000" dirty="0"/>
              <a:t> </a:t>
            </a:r>
            <a:r>
              <a:rPr lang="en-GB" sz="2000" dirty="0" smtClean="0"/>
              <a:t>Hyphae </a:t>
            </a:r>
            <a:r>
              <a:rPr lang="en-GB" sz="2000" dirty="0" smtClean="0">
                <a:solidFill>
                  <a:srgbClr val="E26228"/>
                </a:solidFill>
              </a:rPr>
              <a:t>block the lumen </a:t>
            </a:r>
            <a:r>
              <a:rPr lang="en-GB" sz="2000" dirty="0" smtClean="0"/>
              <a:t>and interrupt perfusion, causing thrombosis</a:t>
            </a:r>
            <a:r>
              <a:rPr lang="en-GB" sz="2000" dirty="0"/>
              <a:t>, infarction and rapid tissue necrosis </a:t>
            </a:r>
            <a:r>
              <a:rPr lang="en-GB" sz="2000" dirty="0" smtClean="0"/>
              <a:t>accelerated </a:t>
            </a:r>
            <a:r>
              <a:rPr lang="en-GB" sz="2000" dirty="0"/>
              <a:t>by various fungal proteases, lipases and mycotoxins</a:t>
            </a:r>
            <a:r>
              <a:rPr lang="en-GB" sz="2000" dirty="0" smtClean="0"/>
              <a:t>.</a:t>
            </a:r>
          </a:p>
          <a:p>
            <a:endParaRPr lang="en-GB" sz="2000" dirty="0"/>
          </a:p>
          <a:p>
            <a:pPr marL="285750" indent="-285750">
              <a:buFont typeface="Arial" panose="020B0604020202020204" pitchFamily="34" charset="0"/>
              <a:buChar char="•"/>
            </a:pPr>
            <a:r>
              <a:rPr lang="en-GB" sz="2000" baseline="30000" dirty="0"/>
              <a:t> </a:t>
            </a:r>
            <a:r>
              <a:rPr lang="en-GB" sz="2000" dirty="0"/>
              <a:t> </a:t>
            </a:r>
            <a:r>
              <a:rPr lang="en-GB" sz="2000" dirty="0" err="1" smtClean="0">
                <a:solidFill>
                  <a:srgbClr val="E26228"/>
                </a:solidFill>
              </a:rPr>
              <a:t>Perineural</a:t>
            </a:r>
            <a:r>
              <a:rPr lang="en-GB" sz="2000" dirty="0" smtClean="0">
                <a:solidFill>
                  <a:srgbClr val="E26228"/>
                </a:solidFill>
              </a:rPr>
              <a:t> </a:t>
            </a:r>
            <a:r>
              <a:rPr lang="en-GB" sz="2000" dirty="0">
                <a:solidFill>
                  <a:srgbClr val="E26228"/>
                </a:solidFill>
              </a:rPr>
              <a:t>invasion</a:t>
            </a:r>
            <a:r>
              <a:rPr lang="en-GB" sz="2000" dirty="0"/>
              <a:t>.</a:t>
            </a:r>
            <a:r>
              <a:rPr lang="en-GB" sz="2000" baseline="30000" dirty="0"/>
              <a:t> </a:t>
            </a:r>
            <a:r>
              <a:rPr lang="en-GB" sz="2000" dirty="0" smtClean="0"/>
              <a:t>spread </a:t>
            </a:r>
            <a:r>
              <a:rPr lang="en-GB" sz="2000" dirty="0"/>
              <a:t>of infection </a:t>
            </a:r>
            <a:r>
              <a:rPr lang="en-GB" sz="2000" dirty="0" smtClean="0"/>
              <a:t>further </a:t>
            </a:r>
            <a:r>
              <a:rPr lang="en-GB" sz="2000" dirty="0"/>
              <a:t>away from the primary site of infection, such as through the trigeminal ganglion</a:t>
            </a:r>
            <a:r>
              <a:rPr lang="en-GB" sz="2000" dirty="0" smtClean="0"/>
              <a:t>.</a:t>
            </a:r>
          </a:p>
          <a:p>
            <a:pPr marL="285750" indent="-285750">
              <a:buFont typeface="Arial" panose="020B0604020202020204" pitchFamily="34" charset="0"/>
              <a:buChar char="•"/>
            </a:pPr>
            <a:endParaRPr lang="en-GB" sz="2000" dirty="0" smtClean="0"/>
          </a:p>
          <a:p>
            <a:endParaRPr lang="en-GB" sz="2000" dirty="0"/>
          </a:p>
          <a:p>
            <a:r>
              <a:rPr lang="en-GB" sz="2000" baseline="30000" dirty="0"/>
              <a:t> </a:t>
            </a:r>
            <a:r>
              <a:rPr lang="en-GB" sz="2000" dirty="0"/>
              <a:t> </a:t>
            </a:r>
            <a:r>
              <a:rPr lang="en-GB" sz="2000" dirty="0" smtClean="0"/>
              <a:t>In </a:t>
            </a:r>
            <a:r>
              <a:rPr lang="en-GB" sz="2000" dirty="0"/>
              <a:t>ROCM, the infection typically starts in the nasal or maxillary sinus and spreads to the sphenoid or ethmoid sinus. From there, it can invade the orbit, either through the ethmoid foramina or nasolacrimal duct or via dehiscence of the lamina </a:t>
            </a:r>
            <a:r>
              <a:rPr lang="en-GB" sz="2000" dirty="0" err="1"/>
              <a:t>papyracea</a:t>
            </a:r>
            <a:r>
              <a:rPr lang="en-GB" sz="2000" dirty="0" smtClean="0"/>
              <a:t>. </a:t>
            </a:r>
            <a:endParaRPr lang="en-GB" sz="2000" dirty="0"/>
          </a:p>
          <a:p>
            <a:endParaRPr lang="en-GB" sz="2000" dirty="0"/>
          </a:p>
        </p:txBody>
      </p:sp>
    </p:spTree>
    <p:extLst>
      <p:ext uri="{BB962C8B-B14F-4D97-AF65-F5344CB8AC3E}">
        <p14:creationId xmlns:p14="http://schemas.microsoft.com/office/powerpoint/2010/main" val="109929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2"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15</a:t>
            </a:fld>
            <a:endParaRPr dirty="0"/>
          </a:p>
        </p:txBody>
      </p:sp>
      <p:sp>
        <p:nvSpPr>
          <p:cNvPr id="5" name="TextBox 4"/>
          <p:cNvSpPr txBox="1"/>
          <p:nvPr/>
        </p:nvSpPr>
        <p:spPr>
          <a:xfrm>
            <a:off x="625640" y="90907"/>
            <a:ext cx="8652043" cy="584775"/>
          </a:xfrm>
          <a:prstGeom prst="rect">
            <a:avLst/>
          </a:prstGeom>
          <a:noFill/>
        </p:spPr>
        <p:txBody>
          <a:bodyPr wrap="square" rtlCol="0">
            <a:spAutoFit/>
          </a:bodyPr>
          <a:lstStyle/>
          <a:p>
            <a:r>
              <a:rPr lang="en-US" sz="3200" b="1" dirty="0" smtClean="0"/>
              <a:t>Related signs</a:t>
            </a:r>
            <a:endParaRPr lang="en-GB" sz="3200" b="1" dirty="0"/>
          </a:p>
        </p:txBody>
      </p:sp>
      <p:sp>
        <p:nvSpPr>
          <p:cNvPr id="2" name="TextBox 1"/>
          <p:cNvSpPr txBox="1"/>
          <p:nvPr/>
        </p:nvSpPr>
        <p:spPr>
          <a:xfrm>
            <a:off x="780769" y="1228788"/>
            <a:ext cx="10865853" cy="4606389"/>
          </a:xfrm>
          <a:prstGeom prst="rect">
            <a:avLst/>
          </a:prstGeom>
          <a:noFill/>
        </p:spPr>
        <p:txBody>
          <a:bodyPr wrap="square" rtlCol="0">
            <a:spAutoFit/>
          </a:bodyPr>
          <a:lstStyle/>
          <a:p>
            <a:r>
              <a:rPr lang="en-GB" sz="2000" dirty="0" smtClean="0"/>
              <a:t>can </a:t>
            </a:r>
            <a:r>
              <a:rPr lang="en-GB" sz="2000" dirty="0"/>
              <a:t>affect </a:t>
            </a:r>
            <a:r>
              <a:rPr lang="en-GB" sz="2000" dirty="0" smtClean="0"/>
              <a:t>extraocular muscles, </a:t>
            </a:r>
            <a:r>
              <a:rPr lang="en-GB" sz="2000" dirty="0"/>
              <a:t>optic nerve and orbital apex structures, causing </a:t>
            </a:r>
            <a:r>
              <a:rPr lang="en-GB" sz="2000" dirty="0" smtClean="0"/>
              <a:t>acute </a:t>
            </a:r>
            <a:r>
              <a:rPr lang="en-GB" sz="2000" dirty="0"/>
              <a:t>conjunctival </a:t>
            </a:r>
            <a:r>
              <a:rPr lang="en-GB" sz="2000" dirty="0" err="1"/>
              <a:t>chemosis</a:t>
            </a:r>
            <a:r>
              <a:rPr lang="en-GB" sz="2000" dirty="0"/>
              <a:t> and </a:t>
            </a:r>
            <a:r>
              <a:rPr lang="en-GB" sz="2000" dirty="0" err="1" smtClean="0"/>
              <a:t>proptosis</a:t>
            </a:r>
            <a:r>
              <a:rPr lang="en-GB" sz="2000" dirty="0"/>
              <a:t>, </a:t>
            </a:r>
            <a:r>
              <a:rPr lang="en-GB" sz="2000" dirty="0" err="1"/>
              <a:t>ophthalmoplegia</a:t>
            </a:r>
            <a:r>
              <a:rPr lang="en-GB" sz="2000" dirty="0"/>
              <a:t> and </a:t>
            </a:r>
            <a:r>
              <a:rPr lang="en-GB" sz="2000" dirty="0" smtClean="0"/>
              <a:t>diplopia.</a:t>
            </a:r>
            <a:endParaRPr lang="en-GB" sz="2000" baseline="30000" dirty="0" smtClean="0"/>
          </a:p>
          <a:p>
            <a:endParaRPr lang="en-US" sz="2000" baseline="30000" dirty="0" smtClean="0"/>
          </a:p>
          <a:p>
            <a:endParaRPr lang="en-GB" sz="2000" baseline="30000" dirty="0"/>
          </a:p>
          <a:p>
            <a:r>
              <a:rPr lang="en-GB" sz="2000" dirty="0"/>
              <a:t> Due to the </a:t>
            </a:r>
            <a:r>
              <a:rPr lang="en-GB" sz="2000" dirty="0" err="1"/>
              <a:t>angioinvasive</a:t>
            </a:r>
            <a:r>
              <a:rPr lang="en-GB" sz="2000" dirty="0"/>
              <a:t> properties of the fungus, it can also invade the central retinal artery or ophthalmic artery, possibly leading to a central retinal artery occlusion (</a:t>
            </a:r>
            <a:r>
              <a:rPr lang="en-GB" sz="2000" dirty="0">
                <a:solidFill>
                  <a:srgbClr val="F05E5E"/>
                </a:solidFill>
              </a:rPr>
              <a:t>CRAO</a:t>
            </a:r>
            <a:r>
              <a:rPr lang="en-GB" sz="2000" dirty="0"/>
              <a:t>) or ophthalmic artery occlusions (</a:t>
            </a:r>
            <a:r>
              <a:rPr lang="en-GB" sz="2000" dirty="0">
                <a:solidFill>
                  <a:srgbClr val="F05E5E"/>
                </a:solidFill>
              </a:rPr>
              <a:t>OAO</a:t>
            </a:r>
            <a:r>
              <a:rPr lang="en-GB" sz="2000" dirty="0" smtClean="0"/>
              <a:t>).</a:t>
            </a:r>
          </a:p>
          <a:p>
            <a:endParaRPr lang="en-GB" sz="2000" dirty="0" smtClean="0"/>
          </a:p>
          <a:p>
            <a:endParaRPr lang="en-GB" sz="2000" dirty="0"/>
          </a:p>
          <a:p>
            <a:r>
              <a:rPr lang="en-GB" sz="2000" dirty="0"/>
              <a:t>Once inside the orbit, the infection can also </a:t>
            </a:r>
            <a:r>
              <a:rPr lang="en-GB" sz="2000" dirty="0">
                <a:solidFill>
                  <a:schemeClr val="tx2">
                    <a:lumMod val="60000"/>
                    <a:lumOff val="40000"/>
                  </a:schemeClr>
                </a:solidFill>
              </a:rPr>
              <a:t>spread to the brain via the orbital apex or orbital veins</a:t>
            </a:r>
            <a:r>
              <a:rPr lang="en-GB" sz="2000" dirty="0"/>
              <a:t>, which drain into the cavernous sinus and can cause </a:t>
            </a:r>
            <a:r>
              <a:rPr lang="en-GB" sz="2000" dirty="0">
                <a:solidFill>
                  <a:srgbClr val="F05E5E"/>
                </a:solidFill>
              </a:rPr>
              <a:t>cavernous sinus thrombosis</a:t>
            </a:r>
            <a:r>
              <a:rPr lang="en-GB" sz="2000" dirty="0"/>
              <a:t>, </a:t>
            </a:r>
            <a:r>
              <a:rPr lang="en-GB" sz="2000" dirty="0">
                <a:solidFill>
                  <a:srgbClr val="E86D30"/>
                </a:solidFill>
              </a:rPr>
              <a:t>carotid cavernous sinus fistula</a:t>
            </a:r>
            <a:r>
              <a:rPr lang="en-GB" sz="2000" dirty="0"/>
              <a:t>, </a:t>
            </a:r>
            <a:r>
              <a:rPr lang="en-GB" sz="2000" dirty="0">
                <a:solidFill>
                  <a:srgbClr val="E86D30"/>
                </a:solidFill>
              </a:rPr>
              <a:t>local multiple occlusive strokes</a:t>
            </a:r>
            <a:r>
              <a:rPr lang="en-GB" sz="2000" dirty="0"/>
              <a:t> or </a:t>
            </a:r>
            <a:r>
              <a:rPr lang="en-GB" sz="2000" dirty="0">
                <a:solidFill>
                  <a:srgbClr val="E86D30"/>
                </a:solidFill>
              </a:rPr>
              <a:t>carotid </a:t>
            </a:r>
            <a:r>
              <a:rPr lang="en-GB" sz="2000" dirty="0" smtClean="0">
                <a:solidFill>
                  <a:srgbClr val="E86D30"/>
                </a:solidFill>
              </a:rPr>
              <a:t>artery thrombosis</a:t>
            </a:r>
            <a:r>
              <a:rPr lang="en-GB" sz="2000" dirty="0" smtClean="0"/>
              <a:t>.</a:t>
            </a:r>
          </a:p>
          <a:p>
            <a:endParaRPr lang="en-GB" sz="2000" baseline="30000" dirty="0"/>
          </a:p>
          <a:p>
            <a:endParaRPr lang="en-US" sz="2000" baseline="30000" dirty="0" smtClean="0"/>
          </a:p>
          <a:p>
            <a:r>
              <a:rPr lang="en-GB" sz="2000" dirty="0"/>
              <a:t>20% to 40% of patients show signs of a necrotic eschar if the initial infection involves the external nasal or maxillary </a:t>
            </a:r>
            <a:r>
              <a:rPr lang="en-GB" sz="2000" dirty="0" smtClean="0"/>
              <a:t>sinuses.</a:t>
            </a:r>
            <a:endParaRPr lang="en-GB" sz="2000" dirty="0"/>
          </a:p>
        </p:txBody>
      </p:sp>
    </p:spTree>
    <p:extLst>
      <p:ext uri="{BB962C8B-B14F-4D97-AF65-F5344CB8AC3E}">
        <p14:creationId xmlns:p14="http://schemas.microsoft.com/office/powerpoint/2010/main" val="183112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Outcomes of a Modified Treatment Ladder Algorithm using </a:t>
            </a:r>
            <a:r>
              <a:rPr lang="en-US" sz="2400" dirty="0" err="1"/>
              <a:t>Retrobulbar</a:t>
            </a:r>
            <a:r>
              <a:rPr lang="en-US" sz="2400" dirty="0"/>
              <a:t> Amphotericin B for Invasive Fungal Rhino-Orbital</a:t>
            </a:r>
            <a:br>
              <a:rPr lang="en-US" sz="2400" dirty="0"/>
            </a:br>
            <a:r>
              <a:rPr lang="en-US" sz="2400" dirty="0" smtClean="0"/>
              <a:t>Sinusitis.2021</a:t>
            </a:r>
            <a:r>
              <a:rPr lang="en-US" sz="2400" dirty="0"/>
              <a:t/>
            </a:r>
            <a:br>
              <a:rPr lang="en-US" sz="2400" dirty="0"/>
            </a:br>
            <a:endParaRPr lang="fa-IR" sz="2400" dirty="0"/>
          </a:p>
        </p:txBody>
      </p:sp>
      <p:sp>
        <p:nvSpPr>
          <p:cNvPr id="3" name="Content Placeholder 2"/>
          <p:cNvSpPr>
            <a:spLocks noGrp="1"/>
          </p:cNvSpPr>
          <p:nvPr>
            <p:ph idx="1"/>
          </p:nvPr>
        </p:nvSpPr>
        <p:spPr/>
        <p:txBody>
          <a:bodyPr/>
          <a:lstStyle/>
          <a:p>
            <a:r>
              <a:rPr lang="en-US" dirty="0" smtClean="0"/>
              <a:t>transcutaneous </a:t>
            </a:r>
            <a:r>
              <a:rPr lang="en-US" dirty="0" err="1"/>
              <a:t>retrobulbar</a:t>
            </a:r>
            <a:r>
              <a:rPr lang="en-US" dirty="0"/>
              <a:t> amphotericin B (TRAMB) for invasive fungal rhino-orbital sinusitis (IFROS) can reduce the risk of </a:t>
            </a:r>
            <a:r>
              <a:rPr lang="en-US" dirty="0" err="1"/>
              <a:t>exenteration</a:t>
            </a:r>
            <a:r>
              <a:rPr lang="en-US" dirty="0"/>
              <a:t> without compromising survival</a:t>
            </a:r>
            <a:r>
              <a:rPr lang="en-US" dirty="0" smtClean="0"/>
              <a:t>.</a:t>
            </a:r>
          </a:p>
          <a:p>
            <a:r>
              <a:rPr lang="en-US" dirty="0" smtClean="0"/>
              <a:t> </a:t>
            </a:r>
            <a:r>
              <a:rPr lang="en-US" dirty="0"/>
              <a:t>. Nearly all patients underwent a surgical intervention, which most commonly was functional endoscopic sinus surgery with debridement. TRAMB was administered to 72.7% of the post-2015 group. </a:t>
            </a:r>
            <a:r>
              <a:rPr lang="en-US" dirty="0" err="1"/>
              <a:t>Exenteration</a:t>
            </a:r>
            <a:r>
              <a:rPr lang="en-US" dirty="0"/>
              <a:t> was more common in the pre-2015 </a:t>
            </a:r>
            <a:r>
              <a:rPr lang="en-US" dirty="0" smtClean="0"/>
              <a:t>group</a:t>
            </a:r>
            <a:r>
              <a:rPr lang="en-US" dirty="0"/>
              <a:t>), while mortality was similar </a:t>
            </a:r>
            <a:r>
              <a:rPr lang="en-US" dirty="0" smtClean="0"/>
              <a:t> </a:t>
            </a:r>
            <a:endParaRPr lang="fa-IR" dirty="0"/>
          </a:p>
        </p:txBody>
      </p:sp>
    </p:spTree>
    <p:extLst>
      <p:ext uri="{BB962C8B-B14F-4D97-AF65-F5344CB8AC3E}">
        <p14:creationId xmlns:p14="http://schemas.microsoft.com/office/powerpoint/2010/main" val="283755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smtClean="0"/>
              <a:t>. </a:t>
            </a:r>
            <a:r>
              <a:rPr lang="en-US" dirty="0"/>
              <a:t>After adjusting for potential confounders, patients treated after 2015 were found to have lower risk of </a:t>
            </a:r>
            <a:r>
              <a:rPr lang="en-US" dirty="0" err="1" smtClean="0"/>
              <a:t>exenteration</a:t>
            </a:r>
            <a:r>
              <a:rPr lang="en-US" dirty="0" smtClean="0"/>
              <a:t> </a:t>
            </a:r>
            <a:r>
              <a:rPr lang="en-US" dirty="0"/>
              <a:t>and similar risk of </a:t>
            </a:r>
            <a:r>
              <a:rPr lang="en-US" dirty="0" smtClean="0"/>
              <a:t>mortality</a:t>
            </a:r>
          </a:p>
          <a:p>
            <a:r>
              <a:rPr lang="en-US" dirty="0"/>
              <a:t>In comparison to historical controls, patients with IFROS who were treated with a modified treatment ladder algorithm incorporating TRAMB had a lower risk of disfiguring </a:t>
            </a:r>
            <a:r>
              <a:rPr lang="en-US" dirty="0" err="1"/>
              <a:t>exenteration</a:t>
            </a:r>
            <a:r>
              <a:rPr lang="en-US" dirty="0"/>
              <a:t> without an apparent increase in the risk of mortality. </a:t>
            </a:r>
            <a:endParaRPr lang="fa-IR" dirty="0"/>
          </a:p>
        </p:txBody>
      </p:sp>
    </p:spTree>
    <p:extLst>
      <p:ext uri="{BB962C8B-B14F-4D97-AF65-F5344CB8AC3E}">
        <p14:creationId xmlns:p14="http://schemas.microsoft.com/office/powerpoint/2010/main" val="109710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Care </a:t>
            </a:r>
            <a:br>
              <a:rPr lang="en-US" b="1" dirty="0"/>
            </a:br>
            <a:endParaRPr lang="fa-IR" dirty="0"/>
          </a:p>
        </p:txBody>
      </p:sp>
      <p:sp>
        <p:nvSpPr>
          <p:cNvPr id="3" name="Content Placeholder 2"/>
          <p:cNvSpPr>
            <a:spLocks noGrp="1"/>
          </p:cNvSpPr>
          <p:nvPr>
            <p:ph idx="1"/>
          </p:nvPr>
        </p:nvSpPr>
        <p:spPr/>
        <p:txBody>
          <a:bodyPr/>
          <a:lstStyle/>
          <a:p>
            <a:r>
              <a:rPr lang="en-US" dirty="0"/>
              <a:t>All patients with IFROS were treated according to the generally accepted standard of care. This included administration of systemic antifungal medication, attempted reversal of immunosuppression (e.g. blood sugar control or diminishment/discontinuation of immunosuppressive medications), and </a:t>
            </a:r>
            <a:r>
              <a:rPr lang="en-US" dirty="0" err="1"/>
              <a:t>sinonasal</a:t>
            </a:r>
            <a:r>
              <a:rPr lang="en-US" dirty="0"/>
              <a:t> surgical debridement when appropriate</a:t>
            </a:r>
            <a:r>
              <a:rPr lang="en-US" dirty="0" smtClean="0"/>
              <a:t>.</a:t>
            </a:r>
          </a:p>
          <a:p>
            <a:r>
              <a:rPr lang="en-US" dirty="0"/>
              <a:t>After the year of 2015, surgeons in the division of </a:t>
            </a:r>
            <a:r>
              <a:rPr lang="en-US" dirty="0" err="1"/>
              <a:t>Oculofacial</a:t>
            </a:r>
            <a:r>
              <a:rPr lang="en-US" dirty="0"/>
              <a:t> Plastic Surgery began to incorporate transcutaneous </a:t>
            </a:r>
            <a:r>
              <a:rPr lang="en-US" dirty="0" err="1"/>
              <a:t>retrobulbar</a:t>
            </a:r>
            <a:r>
              <a:rPr lang="en-US" dirty="0"/>
              <a:t> amphotericin B (TRAMB) into the routine care of IFROS patients, based on a previously described algorithm.</a:t>
            </a:r>
            <a:endParaRPr lang="fa-IR" dirty="0"/>
          </a:p>
        </p:txBody>
      </p:sp>
    </p:spTree>
    <p:extLst>
      <p:ext uri="{BB962C8B-B14F-4D97-AF65-F5344CB8AC3E}">
        <p14:creationId xmlns:p14="http://schemas.microsoft.com/office/powerpoint/2010/main" val="166759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a:t>Radiographic imaging of the orbit, preferably with </a:t>
            </a:r>
            <a:r>
              <a:rPr lang="en-US" dirty="0" err="1"/>
              <a:t>contrastenhanced</a:t>
            </a:r>
            <a:r>
              <a:rPr lang="en-US" dirty="0"/>
              <a:t> magnetic resonance imaging, is used to assess the extent of the infection and the presence of </a:t>
            </a:r>
            <a:r>
              <a:rPr lang="en-US" dirty="0" err="1"/>
              <a:t>devascularized</a:t>
            </a:r>
            <a:r>
              <a:rPr lang="en-US" dirty="0"/>
              <a:t> tissue. Contrast enhancement suggests infection of vital tissue, whereas loss of contrast enhancement has been linked to </a:t>
            </a:r>
            <a:r>
              <a:rPr lang="en-US" dirty="0" err="1"/>
              <a:t>devascularized</a:t>
            </a:r>
            <a:r>
              <a:rPr lang="en-US" dirty="0"/>
              <a:t> tissue that would likely benefit from debridement</a:t>
            </a:r>
            <a:r>
              <a:rPr lang="en-US" dirty="0" smtClean="0"/>
              <a:t>.</a:t>
            </a:r>
          </a:p>
          <a:p>
            <a:r>
              <a:rPr lang="en-US" baseline="30000" dirty="0" smtClean="0"/>
              <a:t> </a:t>
            </a:r>
            <a:r>
              <a:rPr lang="en-US" dirty="0" smtClean="0"/>
              <a:t>These </a:t>
            </a:r>
            <a:r>
              <a:rPr lang="en-US" dirty="0"/>
              <a:t>findings, in combination with the clinical orbital examination, are used to guide orbital </a:t>
            </a:r>
            <a:r>
              <a:rPr lang="en-US" dirty="0" smtClean="0"/>
              <a:t>management</a:t>
            </a:r>
            <a:endParaRPr lang="fa-IR" dirty="0"/>
          </a:p>
        </p:txBody>
      </p:sp>
    </p:spTree>
    <p:extLst>
      <p:ext uri="{BB962C8B-B14F-4D97-AF65-F5344CB8AC3E}">
        <p14:creationId xmlns:p14="http://schemas.microsoft.com/office/powerpoint/2010/main" val="415875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prstGeom prst="rect">
            <a:avLst/>
          </a:prstGeom>
        </p:spPr>
        <p:txBody>
          <a:bodyPr spcFirstLastPara="1" vert="horz" wrap="square" lIns="0" tIns="0" rIns="0" bIns="0" rtlCol="0" anchor="ctr" anchorCtr="0">
            <a:noAutofit/>
          </a:bodyPr>
          <a:lstStyle/>
          <a:p>
            <a:r>
              <a:rPr lang="en" b="1" dirty="0" smtClean="0"/>
              <a:t>Chief complaint &amp; Present illness</a:t>
            </a:r>
            <a:endParaRPr b="1" dirty="0"/>
          </a:p>
        </p:txBody>
      </p:sp>
      <p:sp>
        <p:nvSpPr>
          <p:cNvPr id="165" name="Google Shape;165;p14"/>
          <p:cNvSpPr txBox="1">
            <a:spLocks noGrp="1"/>
          </p:cNvSpPr>
          <p:nvPr>
            <p:ph type="body" idx="1"/>
          </p:nvPr>
        </p:nvSpPr>
        <p:spPr>
          <a:xfrm>
            <a:off x="652380" y="2188008"/>
            <a:ext cx="8258455" cy="3620800"/>
          </a:xfrm>
          <a:prstGeom prst="rect">
            <a:avLst/>
          </a:prstGeom>
        </p:spPr>
        <p:txBody>
          <a:bodyPr spcFirstLastPara="1" vert="horz" wrap="square" lIns="0" tIns="0" rIns="0" bIns="0" rtlCol="0" anchor="t" anchorCtr="0">
            <a:noAutofit/>
          </a:bodyPr>
          <a:lstStyle/>
          <a:p>
            <a:pPr marL="0" indent="0">
              <a:buClr>
                <a:schemeClr val="dk1"/>
              </a:buClr>
              <a:buSzPts val="1100"/>
              <a:buNone/>
            </a:pPr>
            <a:r>
              <a:rPr lang="en-GB" sz="2400" dirty="0"/>
              <a:t>A </a:t>
            </a:r>
            <a:r>
              <a:rPr lang="en-GB" sz="2400" dirty="0" smtClean="0"/>
              <a:t>54-year </a:t>
            </a:r>
            <a:r>
              <a:rPr lang="en-GB" sz="2400" dirty="0"/>
              <a:t>old </a:t>
            </a:r>
            <a:r>
              <a:rPr lang="en-GB" sz="2400" dirty="0" smtClean="0"/>
              <a:t>male presented with respiratory symptoms of COVID-19 confirmed by PCR and chest CT scan.</a:t>
            </a:r>
          </a:p>
          <a:p>
            <a:pPr marL="0" indent="0">
              <a:buClr>
                <a:schemeClr val="dk1"/>
              </a:buClr>
              <a:buSzPts val="1100"/>
              <a:buNone/>
            </a:pPr>
            <a:endParaRPr lang="en-GB" sz="2400" dirty="0" smtClean="0"/>
          </a:p>
          <a:p>
            <a:pPr marL="0" indent="0">
              <a:buClr>
                <a:schemeClr val="dk1"/>
              </a:buClr>
              <a:buSzPts val="1100"/>
              <a:buNone/>
            </a:pPr>
            <a:r>
              <a:rPr lang="en-GB" sz="2400" dirty="0" smtClean="0"/>
              <a:t>On </a:t>
            </a:r>
            <a:r>
              <a:rPr lang="en-GB" sz="2400" dirty="0"/>
              <a:t>the 15</a:t>
            </a:r>
            <a:r>
              <a:rPr lang="en-GB" sz="2400" baseline="30000" dirty="0"/>
              <a:t>th</a:t>
            </a:r>
            <a:r>
              <a:rPr lang="en-GB" sz="2400" dirty="0"/>
              <a:t> day </a:t>
            </a:r>
            <a:r>
              <a:rPr lang="en-GB" sz="2400" dirty="0" smtClean="0"/>
              <a:t>of  hospitalization he complained </a:t>
            </a:r>
            <a:r>
              <a:rPr lang="en-GB" sz="2400" dirty="0"/>
              <a:t>of progressive unilateral visual </a:t>
            </a:r>
            <a:r>
              <a:rPr lang="en-GB" sz="2400" dirty="0" smtClean="0"/>
              <a:t>loss+ tearing and mild </a:t>
            </a:r>
            <a:r>
              <a:rPr lang="en-GB" sz="2400" dirty="0"/>
              <a:t>l</a:t>
            </a:r>
            <a:r>
              <a:rPr lang="en-GB" sz="2400" dirty="0" smtClean="0"/>
              <a:t>eft sided </a:t>
            </a:r>
            <a:r>
              <a:rPr lang="en-GB" sz="2400" dirty="0" err="1"/>
              <a:t>periorbital</a:t>
            </a:r>
            <a:r>
              <a:rPr lang="en-GB" sz="2400" dirty="0"/>
              <a:t> </a:t>
            </a:r>
            <a:r>
              <a:rPr lang="en-GB" sz="2400" dirty="0" smtClean="0"/>
              <a:t>pain</a:t>
            </a:r>
            <a:r>
              <a:rPr lang="fa-IR" sz="2400" dirty="0" smtClean="0"/>
              <a:t> </a:t>
            </a:r>
            <a:r>
              <a:rPr lang="en-US" sz="2400" dirty="0" smtClean="0"/>
              <a:t>and ptosis</a:t>
            </a:r>
            <a:r>
              <a:rPr lang="en-GB" sz="2400" dirty="0" smtClean="0"/>
              <a:t>.</a:t>
            </a:r>
            <a:endParaRPr lang="en-GB" sz="2400" dirty="0" smtClean="0"/>
          </a:p>
          <a:p>
            <a:pPr marL="0" indent="0">
              <a:buClr>
                <a:schemeClr val="dk1"/>
              </a:buClr>
              <a:buSzPts val="1100"/>
              <a:buNone/>
            </a:pPr>
            <a:endParaRPr lang="en-GB" sz="2400" dirty="0" smtClean="0"/>
          </a:p>
          <a:p>
            <a:pPr marL="0" indent="0">
              <a:buClr>
                <a:schemeClr val="dk1"/>
              </a:buClr>
              <a:buSzPts val="1100"/>
              <a:buNone/>
            </a:pPr>
            <a:r>
              <a:rPr lang="en-US" sz="2400" dirty="0" smtClean="0"/>
              <a:t> Ophthalmology consult was requested</a:t>
            </a:r>
            <a:r>
              <a:rPr lang="en-US" dirty="0" smtClean="0"/>
              <a:t>.</a:t>
            </a:r>
            <a:endParaRPr lang="en-GB" dirty="0"/>
          </a:p>
          <a:p>
            <a:pPr marL="0" indent="0">
              <a:buClr>
                <a:schemeClr val="dk1"/>
              </a:buClr>
              <a:buSzPts val="1100"/>
              <a:buNone/>
            </a:pPr>
            <a:endParaRPr dirty="0"/>
          </a:p>
        </p:txBody>
      </p:sp>
      <p:sp>
        <p:nvSpPr>
          <p:cNvPr id="167" name="Google Shape;167;p14"/>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2</a:t>
            </a:fld>
            <a:endParaRPr/>
          </a:p>
        </p:txBody>
      </p:sp>
      <p:grpSp>
        <p:nvGrpSpPr>
          <p:cNvPr id="168" name="Google Shape;168;p14"/>
          <p:cNvGrpSpPr/>
          <p:nvPr/>
        </p:nvGrpSpPr>
        <p:grpSpPr>
          <a:xfrm>
            <a:off x="11194119" y="350021"/>
            <a:ext cx="601004" cy="600944"/>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2" name="TextBox 1"/>
          <p:cNvSpPr txBox="1"/>
          <p:nvPr/>
        </p:nvSpPr>
        <p:spPr>
          <a:xfrm>
            <a:off x="11137588" y="916535"/>
            <a:ext cx="914400" cy="369332"/>
          </a:xfrm>
          <a:prstGeom prst="rect">
            <a:avLst/>
          </a:prstGeom>
          <a:noFill/>
        </p:spPr>
        <p:txBody>
          <a:bodyPr wrap="square" rtlCol="0">
            <a:spAutoFit/>
          </a:bodyPr>
          <a:lstStyle/>
          <a:p>
            <a:r>
              <a:rPr lang="en-US" dirty="0" smtClean="0"/>
              <a:t>Case 1</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835" y="2663622"/>
            <a:ext cx="2961462" cy="3006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7119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Injection Protocol </a:t>
            </a:r>
            <a:br>
              <a:rPr lang="en-US" b="1" dirty="0"/>
            </a:br>
            <a:endParaRPr lang="fa-IR" dirty="0"/>
          </a:p>
        </p:txBody>
      </p:sp>
      <p:sp>
        <p:nvSpPr>
          <p:cNvPr id="3" name="Content Placeholder 2"/>
          <p:cNvSpPr>
            <a:spLocks noGrp="1"/>
          </p:cNvSpPr>
          <p:nvPr>
            <p:ph idx="1"/>
          </p:nvPr>
        </p:nvSpPr>
        <p:spPr/>
        <p:txBody>
          <a:bodyPr>
            <a:normAutofit lnSpcReduction="10000"/>
          </a:bodyPr>
          <a:lstStyle/>
          <a:p>
            <a:r>
              <a:rPr lang="en-US" dirty="0"/>
              <a:t>compounded liposomal amphotericin B in a prefilled syringe at a concentration of 3.5 mg/</a:t>
            </a:r>
            <a:r>
              <a:rPr lang="en-US" dirty="0" err="1"/>
              <a:t>mL.</a:t>
            </a:r>
            <a:r>
              <a:rPr lang="en-US" dirty="0"/>
              <a:t> The liposomal formula is favored over the </a:t>
            </a:r>
            <a:r>
              <a:rPr lang="en-US" dirty="0" err="1"/>
              <a:t>deoxycholate</a:t>
            </a:r>
            <a:r>
              <a:rPr lang="en-US" dirty="0"/>
              <a:t> formulation because it causes less tissue </a:t>
            </a:r>
            <a:r>
              <a:rPr lang="en-US" dirty="0" smtClean="0"/>
              <a:t>inflammation</a:t>
            </a:r>
          </a:p>
          <a:p>
            <a:r>
              <a:rPr lang="en-US" dirty="0"/>
              <a:t>. Patients were anesthetized with a </a:t>
            </a:r>
            <a:r>
              <a:rPr lang="en-US" dirty="0" err="1"/>
              <a:t>retrobulbar</a:t>
            </a:r>
            <a:r>
              <a:rPr lang="en-US" dirty="0"/>
              <a:t> injection of 2 to 3 mL of lidocaine or bupivacaine to prevent medication-associated pain, since it is inflammatory and must be reconstituted with sterile water. After 5 minutes, a 23-gauge </a:t>
            </a:r>
            <a:r>
              <a:rPr lang="en-US" dirty="0" err="1"/>
              <a:t>retrobulbar</a:t>
            </a:r>
            <a:r>
              <a:rPr lang="en-US" dirty="0"/>
              <a:t> needle was then used to deliver 1 mL of the liposomal amphotericin B to the </a:t>
            </a:r>
            <a:r>
              <a:rPr lang="en-US" dirty="0" err="1"/>
              <a:t>retrobulbar</a:t>
            </a:r>
            <a:r>
              <a:rPr lang="en-US" dirty="0"/>
              <a:t> space in typical fashion. When possible, clinicians directed the injection toward the region of radiographic disease, generally along the medial orbital wall. Gentle pressure was applied to the eyes and patients were observed for 5 minutes after injection to monitor for signs of orbital compartment syndrome;</a:t>
            </a:r>
            <a:endParaRPr lang="fa-IR" dirty="0"/>
          </a:p>
        </p:txBody>
      </p:sp>
    </p:spTree>
    <p:extLst>
      <p:ext uri="{BB962C8B-B14F-4D97-AF65-F5344CB8AC3E}">
        <p14:creationId xmlns:p14="http://schemas.microsoft.com/office/powerpoint/2010/main" val="179470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smtClean="0"/>
              <a:t>The patient visual acuity was FC 3m and eye movement to medial gaze improved after 2 injections and after 5 injection more improvement observed</a:t>
            </a:r>
          </a:p>
          <a:p>
            <a:endParaRPr lang="en-US" dirty="0"/>
          </a:p>
          <a:p>
            <a:r>
              <a:rPr lang="en-US" dirty="0" smtClean="0"/>
              <a:t>Patient </a:t>
            </a:r>
            <a:r>
              <a:rPr lang="en-US" dirty="0" err="1" smtClean="0"/>
              <a:t>refferd</a:t>
            </a:r>
            <a:r>
              <a:rPr lang="en-US" dirty="0" smtClean="0"/>
              <a:t> to </a:t>
            </a:r>
            <a:r>
              <a:rPr lang="en-US" dirty="0" err="1" smtClean="0"/>
              <a:t>oculoplastic</a:t>
            </a:r>
            <a:r>
              <a:rPr lang="en-US" dirty="0" smtClean="0"/>
              <a:t> surgeon for additional treatment</a:t>
            </a:r>
            <a:endParaRPr lang="fa-IR" dirty="0"/>
          </a:p>
        </p:txBody>
      </p:sp>
    </p:spTree>
    <p:extLst>
      <p:ext uri="{BB962C8B-B14F-4D97-AF65-F5344CB8AC3E}">
        <p14:creationId xmlns:p14="http://schemas.microsoft.com/office/powerpoint/2010/main" val="309091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8922" y="2455223"/>
            <a:ext cx="5897366" cy="1938992"/>
          </a:xfrm>
          <a:prstGeom prst="rect">
            <a:avLst/>
          </a:prstGeom>
          <a:noFill/>
        </p:spPr>
        <p:txBody>
          <a:bodyPr wrap="square" rtlCol="0">
            <a:spAutoFit/>
          </a:bodyPr>
          <a:lstStyle/>
          <a:p>
            <a:pPr algn="ctr"/>
            <a:r>
              <a:rPr lang="en-US" sz="6000" b="1" dirty="0" smtClean="0"/>
              <a:t>Thanks for your kind attention</a:t>
            </a:r>
            <a:endParaRPr lang="en-GB" sz="6000" b="1" dirty="0"/>
          </a:p>
        </p:txBody>
      </p:sp>
      <p:sp>
        <p:nvSpPr>
          <p:cNvPr id="3" name="TextBox 2"/>
          <p:cNvSpPr txBox="1"/>
          <p:nvPr/>
        </p:nvSpPr>
        <p:spPr>
          <a:xfrm>
            <a:off x="973221" y="1106904"/>
            <a:ext cx="4497136" cy="461665"/>
          </a:xfrm>
          <a:prstGeom prst="rect">
            <a:avLst/>
          </a:prstGeom>
          <a:noFill/>
        </p:spPr>
        <p:txBody>
          <a:bodyPr wrap="square" rtlCol="0">
            <a:spAutoFit/>
          </a:bodyPr>
          <a:lstStyle/>
          <a:p>
            <a:r>
              <a:rPr lang="en-US" sz="2400" dirty="0" smtClean="0"/>
              <a:t>Thanks for your kind attention</a:t>
            </a:r>
            <a:endParaRPr lang="en-GB" sz="2400" dirty="0"/>
          </a:p>
        </p:txBody>
      </p:sp>
    </p:spTree>
    <p:extLst>
      <p:ext uri="{BB962C8B-B14F-4D97-AF65-F5344CB8AC3E}">
        <p14:creationId xmlns:p14="http://schemas.microsoft.com/office/powerpoint/2010/main" val="145811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2"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3</a:t>
            </a:fld>
            <a:endParaRPr dirty="0"/>
          </a:p>
        </p:txBody>
      </p:sp>
      <p:sp>
        <p:nvSpPr>
          <p:cNvPr id="2" name="TextBox 1"/>
          <p:cNvSpPr txBox="1"/>
          <p:nvPr/>
        </p:nvSpPr>
        <p:spPr>
          <a:xfrm>
            <a:off x="679115" y="904245"/>
            <a:ext cx="10245560" cy="1569660"/>
          </a:xfrm>
          <a:prstGeom prst="rect">
            <a:avLst/>
          </a:prstGeom>
          <a:noFill/>
        </p:spPr>
        <p:txBody>
          <a:bodyPr wrap="square" rtlCol="0">
            <a:spAutoFit/>
          </a:bodyPr>
          <a:lstStyle/>
          <a:p>
            <a:pPr marL="285750" indent="-285750">
              <a:buFont typeface="Arial" panose="020B0604020202020204" pitchFamily="34" charset="0"/>
              <a:buChar char="•"/>
            </a:pPr>
            <a:endParaRPr lang="en-US" sz="2400" u="sng" dirty="0" smtClean="0">
              <a:solidFill>
                <a:schemeClr val="accent1">
                  <a:lumMod val="75000"/>
                </a:schemeClr>
              </a:solidFill>
            </a:endParaRPr>
          </a:p>
          <a:p>
            <a:pPr marL="285750" indent="-285750">
              <a:buFont typeface="Arial" panose="020B0604020202020204" pitchFamily="34" charset="0"/>
              <a:buChar char="•"/>
            </a:pPr>
            <a:endParaRPr lang="en-US" sz="2400" u="sng" dirty="0">
              <a:solidFill>
                <a:schemeClr val="accent1">
                  <a:lumMod val="75000"/>
                </a:schemeClr>
              </a:solidFill>
            </a:endParaRPr>
          </a:p>
          <a:p>
            <a:pPr marL="285750" indent="-285750">
              <a:buFont typeface="Arial" panose="020B0604020202020204" pitchFamily="34" charset="0"/>
              <a:buChar char="•"/>
            </a:pPr>
            <a:endParaRPr lang="en-US" sz="2400" u="sng" dirty="0" smtClean="0">
              <a:solidFill>
                <a:schemeClr val="accent1">
                  <a:lumMod val="75000"/>
                </a:schemeClr>
              </a:solidFill>
            </a:endParaRPr>
          </a:p>
          <a:p>
            <a:pPr marL="285750" indent="-285750">
              <a:buFont typeface="Arial" panose="020B0604020202020204" pitchFamily="34" charset="0"/>
              <a:buChar char="•"/>
            </a:pPr>
            <a:r>
              <a:rPr lang="en-US" sz="2400" u="sng" dirty="0" smtClean="0">
                <a:solidFill>
                  <a:schemeClr val="accent1">
                    <a:lumMod val="75000"/>
                  </a:schemeClr>
                </a:solidFill>
              </a:rPr>
              <a:t>Past </a:t>
            </a:r>
            <a:r>
              <a:rPr lang="en-US" sz="2400" u="sng" dirty="0" smtClean="0">
                <a:solidFill>
                  <a:schemeClr val="accent1">
                    <a:lumMod val="75000"/>
                  </a:schemeClr>
                </a:solidFill>
              </a:rPr>
              <a:t>medical </a:t>
            </a:r>
            <a:r>
              <a:rPr lang="en-US" sz="2400" u="sng" dirty="0" err="1" smtClean="0">
                <a:solidFill>
                  <a:schemeClr val="accent1">
                    <a:lumMod val="75000"/>
                  </a:schemeClr>
                </a:solidFill>
              </a:rPr>
              <a:t>Hx</a:t>
            </a:r>
            <a:r>
              <a:rPr lang="en-US" sz="2400" dirty="0" smtClean="0"/>
              <a:t>: </a:t>
            </a:r>
            <a:r>
              <a:rPr lang="en-US" sz="2000" dirty="0" smtClean="0"/>
              <a:t>Well controlled DM type 2 (non-insulin dependent) </a:t>
            </a:r>
            <a:endParaRPr lang="en-GB" sz="2000" dirty="0"/>
          </a:p>
        </p:txBody>
      </p:sp>
      <p:sp>
        <p:nvSpPr>
          <p:cNvPr id="6" name="TextBox 5"/>
          <p:cNvSpPr txBox="1"/>
          <p:nvPr/>
        </p:nvSpPr>
        <p:spPr>
          <a:xfrm>
            <a:off x="764672" y="2396717"/>
            <a:ext cx="8234949" cy="4324261"/>
          </a:xfrm>
          <a:prstGeom prst="rect">
            <a:avLst/>
          </a:prstGeom>
          <a:noFill/>
          <a:ln>
            <a:solidFill>
              <a:schemeClr val="bg2">
                <a:lumMod val="50000"/>
              </a:schemeClr>
            </a:solidFill>
          </a:ln>
        </p:spPr>
        <p:txBody>
          <a:bodyPr wrap="square" rtlCol="0">
            <a:spAutoFit/>
          </a:bodyPr>
          <a:lstStyle/>
          <a:p>
            <a:pPr marL="285750" indent="-285750">
              <a:buFont typeface="Arial" panose="020B0604020202020204" pitchFamily="34" charset="0"/>
              <a:buChar char="•"/>
            </a:pPr>
            <a:r>
              <a:rPr lang="en-US" sz="2400" u="sng" dirty="0" smtClean="0">
                <a:solidFill>
                  <a:schemeClr val="accent1">
                    <a:lumMod val="75000"/>
                  </a:schemeClr>
                </a:solidFill>
              </a:rPr>
              <a:t>Drug </a:t>
            </a:r>
            <a:r>
              <a:rPr lang="en-US" sz="2400" u="sng" dirty="0" err="1" smtClean="0">
                <a:solidFill>
                  <a:schemeClr val="accent1">
                    <a:lumMod val="75000"/>
                  </a:schemeClr>
                </a:solidFill>
              </a:rPr>
              <a:t>Hx</a:t>
            </a:r>
            <a:r>
              <a:rPr lang="en-US" sz="2400" dirty="0" smtClean="0"/>
              <a:t>: </a:t>
            </a:r>
          </a:p>
          <a:p>
            <a:pPr marL="342900" indent="-342900">
              <a:lnSpc>
                <a:spcPct val="150000"/>
              </a:lnSpc>
              <a:buFontTx/>
              <a:buChar char="-"/>
            </a:pPr>
            <a:r>
              <a:rPr lang="en-US" sz="2000" dirty="0" err="1" smtClean="0"/>
              <a:t>Remdesivir</a:t>
            </a:r>
            <a:r>
              <a:rPr lang="en-US" sz="2000" dirty="0" smtClean="0"/>
              <a:t> (IV) 200 </a:t>
            </a:r>
            <a:r>
              <a:rPr lang="en-US" sz="2000" dirty="0"/>
              <a:t>mg on day 1 followed by 100 mg daily for 4 </a:t>
            </a:r>
            <a:r>
              <a:rPr lang="en-US" sz="2000" dirty="0" smtClean="0"/>
              <a:t>days</a:t>
            </a:r>
          </a:p>
          <a:p>
            <a:pPr marL="285750" indent="-285750">
              <a:lnSpc>
                <a:spcPct val="150000"/>
              </a:lnSpc>
              <a:buFontTx/>
              <a:buChar char="-"/>
            </a:pPr>
            <a:r>
              <a:rPr lang="en-US" sz="2000" dirty="0" smtClean="0"/>
              <a:t>supplementary </a:t>
            </a:r>
            <a:r>
              <a:rPr lang="en-US" sz="2000" dirty="0"/>
              <a:t>oxygen (without invasive mechanical ventilation</a:t>
            </a:r>
            <a:r>
              <a:rPr lang="en-US" sz="2000" dirty="0" smtClean="0"/>
              <a:t>)</a:t>
            </a:r>
          </a:p>
          <a:p>
            <a:pPr marL="285750" indent="-285750">
              <a:lnSpc>
                <a:spcPct val="150000"/>
              </a:lnSpc>
              <a:buFontTx/>
              <a:buChar char="-"/>
            </a:pPr>
            <a:r>
              <a:rPr lang="en-US" sz="2000" dirty="0" smtClean="0"/>
              <a:t>Levofloxacin (IV), 500 mg/day</a:t>
            </a:r>
          </a:p>
          <a:p>
            <a:pPr marL="285750" indent="-285750">
              <a:lnSpc>
                <a:spcPct val="150000"/>
              </a:lnSpc>
              <a:buFontTx/>
              <a:buChar char="-"/>
            </a:pPr>
            <a:r>
              <a:rPr lang="en-US" sz="2000" dirty="0"/>
              <a:t>On day 7, </a:t>
            </a:r>
            <a:r>
              <a:rPr lang="en-US" sz="2000" dirty="0" smtClean="0"/>
              <a:t>Dexamethasone (IV), 8 mg/day </a:t>
            </a:r>
            <a:r>
              <a:rPr lang="en-US" sz="2000" dirty="0"/>
              <a:t>was added to mitigate immune-related lung </a:t>
            </a:r>
            <a:r>
              <a:rPr lang="en-US" sz="2000" dirty="0" smtClean="0"/>
              <a:t>injuries </a:t>
            </a:r>
            <a:r>
              <a:rPr lang="en-US" dirty="0" smtClean="0"/>
              <a:t>resulted </a:t>
            </a:r>
            <a:r>
              <a:rPr lang="en-US" dirty="0"/>
              <a:t>in high blood sugar that was controlled by insulin </a:t>
            </a:r>
            <a:r>
              <a:rPr lang="en-US" dirty="0" smtClean="0"/>
              <a:t>injections.</a:t>
            </a:r>
          </a:p>
          <a:p>
            <a:pPr marL="285750" indent="-285750">
              <a:lnSpc>
                <a:spcPct val="150000"/>
              </a:lnSpc>
              <a:buFontTx/>
              <a:buChar char="-"/>
            </a:pPr>
            <a:r>
              <a:rPr lang="en-US" sz="2000" dirty="0" smtClean="0"/>
              <a:t>Metformin 500 mg, BD, PO was changed to Insulin</a:t>
            </a:r>
          </a:p>
          <a:p>
            <a:r>
              <a:rPr lang="en-US" sz="2000" dirty="0" smtClean="0"/>
              <a:t> </a:t>
            </a:r>
          </a:p>
          <a:p>
            <a:endParaRPr lang="en-GB" sz="2400" dirty="0"/>
          </a:p>
        </p:txBody>
      </p:sp>
    </p:spTree>
    <p:extLst>
      <p:ext uri="{BB962C8B-B14F-4D97-AF65-F5344CB8AC3E}">
        <p14:creationId xmlns:p14="http://schemas.microsoft.com/office/powerpoint/2010/main" val="184930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prstGeom prst="rect">
            <a:avLst/>
          </a:prstGeom>
        </p:spPr>
        <p:txBody>
          <a:bodyPr spcFirstLastPara="1" vert="horz" wrap="square" lIns="0" tIns="0" rIns="0" bIns="0" rtlCol="0" anchor="ctr" anchorCtr="0">
            <a:noAutofit/>
          </a:bodyPr>
          <a:lstStyle/>
          <a:p>
            <a:r>
              <a:rPr lang="en-GB" b="1" dirty="0" smtClean="0"/>
              <a:t>C</a:t>
            </a:r>
            <a:r>
              <a:rPr lang="en" b="1" dirty="0" smtClean="0"/>
              <a:t>linical examinations</a:t>
            </a:r>
            <a:endParaRPr b="1" dirty="0"/>
          </a:p>
        </p:txBody>
      </p:sp>
      <p:sp>
        <p:nvSpPr>
          <p:cNvPr id="3" name="Text Placeholder 2"/>
          <p:cNvSpPr>
            <a:spLocks noGrp="1"/>
          </p:cNvSpPr>
          <p:nvPr>
            <p:ph type="body" idx="1"/>
          </p:nvPr>
        </p:nvSpPr>
        <p:spPr>
          <a:xfrm>
            <a:off x="1058088" y="2863954"/>
            <a:ext cx="10536699" cy="3620800"/>
          </a:xfrm>
        </p:spPr>
        <p:txBody>
          <a:bodyPr/>
          <a:lstStyle/>
          <a:p>
            <a:pPr marL="118531" indent="0">
              <a:buNone/>
            </a:pPr>
            <a:r>
              <a:rPr lang="en-US" dirty="0" smtClean="0"/>
              <a:t>   Left sided:</a:t>
            </a:r>
          </a:p>
          <a:p>
            <a:pPr marL="118531" indent="0">
              <a:buNone/>
            </a:pPr>
            <a:r>
              <a:rPr lang="en-US" dirty="0" smtClean="0"/>
              <a:t>-</a:t>
            </a:r>
            <a:endParaRPr lang="en-US" dirty="0" smtClean="0"/>
          </a:p>
          <a:p>
            <a:pPr marL="118531" indent="0">
              <a:buNone/>
            </a:pPr>
            <a:r>
              <a:rPr lang="en-US" dirty="0" smtClean="0"/>
              <a:t>-Ptosis</a:t>
            </a:r>
          </a:p>
          <a:p>
            <a:pPr marL="118531" indent="0">
              <a:buNone/>
            </a:pPr>
            <a:r>
              <a:rPr lang="en-US" dirty="0" smtClean="0"/>
              <a:t>-Visible mucoid discharge on </a:t>
            </a:r>
            <a:r>
              <a:rPr lang="en-US" dirty="0" smtClean="0"/>
              <a:t>eyelashes</a:t>
            </a:r>
          </a:p>
          <a:p>
            <a:pPr marL="118531" indent="0">
              <a:buNone/>
            </a:pPr>
            <a:r>
              <a:rPr lang="en-US" dirty="0" smtClean="0"/>
              <a:t>Restriction eye movement</a:t>
            </a:r>
            <a:endParaRPr lang="en-GB" dirty="0"/>
          </a:p>
        </p:txBody>
      </p:sp>
      <p:sp>
        <p:nvSpPr>
          <p:cNvPr id="167" name="Google Shape;167;p14"/>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4</a:t>
            </a:fld>
            <a:endParaRPr/>
          </a:p>
        </p:txBody>
      </p:sp>
      <p:grpSp>
        <p:nvGrpSpPr>
          <p:cNvPr id="168" name="Google Shape;168;p14"/>
          <p:cNvGrpSpPr/>
          <p:nvPr/>
        </p:nvGrpSpPr>
        <p:grpSpPr>
          <a:xfrm>
            <a:off x="11194119" y="350021"/>
            <a:ext cx="601004" cy="600944"/>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4" name="TextBox 3"/>
          <p:cNvSpPr txBox="1"/>
          <p:nvPr/>
        </p:nvSpPr>
        <p:spPr>
          <a:xfrm>
            <a:off x="819967" y="2254567"/>
            <a:ext cx="4352758" cy="523220"/>
          </a:xfrm>
          <a:prstGeom prst="rect">
            <a:avLst/>
          </a:prstGeom>
          <a:noFill/>
        </p:spPr>
        <p:txBody>
          <a:bodyPr wrap="square" rtlCol="0">
            <a:spAutoFit/>
          </a:bodyPr>
          <a:lstStyle/>
          <a:p>
            <a:pPr marL="342900" indent="-342900">
              <a:buFont typeface="Arial" panose="020B0604020202020204" pitchFamily="34" charset="0"/>
              <a:buChar char="•"/>
            </a:pPr>
            <a:r>
              <a:rPr lang="en-US" sz="2800" u="sng" dirty="0" err="1" smtClean="0">
                <a:solidFill>
                  <a:schemeClr val="accent1">
                    <a:lumMod val="75000"/>
                  </a:schemeClr>
                </a:solidFill>
              </a:rPr>
              <a:t>Genral</a:t>
            </a:r>
            <a:r>
              <a:rPr lang="en-US" sz="2800" u="sng" dirty="0" smtClean="0">
                <a:solidFill>
                  <a:schemeClr val="accent1">
                    <a:lumMod val="75000"/>
                  </a:schemeClr>
                </a:solidFill>
              </a:rPr>
              <a:t> appearance</a:t>
            </a:r>
            <a:endParaRPr lang="en-GB" sz="2800" u="sng" dirty="0">
              <a:solidFill>
                <a:schemeClr val="accent1">
                  <a:lumMod val="75000"/>
                </a:schemeClr>
              </a:solidFill>
            </a:endParaRPr>
          </a:p>
        </p:txBody>
      </p:sp>
    </p:spTree>
    <p:extLst>
      <p:ext uri="{BB962C8B-B14F-4D97-AF65-F5344CB8AC3E}">
        <p14:creationId xmlns:p14="http://schemas.microsoft.com/office/powerpoint/2010/main" val="1989853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5</a:t>
            </a:fld>
            <a:endParaRPr dirty="0"/>
          </a:p>
        </p:txBody>
      </p:sp>
      <p:sp>
        <p:nvSpPr>
          <p:cNvPr id="8" name="Content Placeholder 2"/>
          <p:cNvSpPr txBox="1">
            <a:spLocks/>
          </p:cNvSpPr>
          <p:nvPr/>
        </p:nvSpPr>
        <p:spPr>
          <a:xfrm>
            <a:off x="583981" y="823062"/>
            <a:ext cx="10629900" cy="5245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smtClean="0">
                <a:solidFill>
                  <a:schemeClr val="accent1">
                    <a:lumMod val="75000"/>
                  </a:schemeClr>
                </a:solidFill>
              </a:rPr>
              <a:t>Visual acuity</a:t>
            </a:r>
            <a:r>
              <a:rPr lang="en-US" dirty="0" smtClean="0"/>
              <a:t>:  </a:t>
            </a:r>
          </a:p>
          <a:p>
            <a:pPr marL="0" indent="0">
              <a:buNone/>
            </a:pPr>
            <a:r>
              <a:rPr lang="en-US" dirty="0"/>
              <a:t> </a:t>
            </a:r>
            <a:r>
              <a:rPr lang="en-US" dirty="0" smtClean="0"/>
              <a:t> UCVA     OD:10/10   </a:t>
            </a:r>
          </a:p>
          <a:p>
            <a:pPr marL="0" indent="0">
              <a:buNone/>
            </a:pPr>
            <a:r>
              <a:rPr lang="en-US" dirty="0"/>
              <a:t> </a:t>
            </a:r>
            <a:r>
              <a:rPr lang="en-US" dirty="0" smtClean="0"/>
              <a:t>                OS </a:t>
            </a:r>
            <a:r>
              <a:rPr lang="en-US" dirty="0" smtClean="0"/>
              <a:t>:FC1m</a:t>
            </a:r>
            <a:endParaRPr lang="en-US" dirty="0" smtClean="0"/>
          </a:p>
          <a:p>
            <a:pPr marL="0" indent="0">
              <a:buNone/>
            </a:pPr>
            <a:endParaRPr lang="en-US" dirty="0" smtClean="0"/>
          </a:p>
          <a:p>
            <a:pPr marL="0" indent="0">
              <a:buNone/>
            </a:pPr>
            <a:endParaRPr lang="en-US" dirty="0" smtClean="0"/>
          </a:p>
        </p:txBody>
      </p:sp>
      <p:sp>
        <p:nvSpPr>
          <p:cNvPr id="2" name="TextBox 1"/>
          <p:cNvSpPr txBox="1"/>
          <p:nvPr/>
        </p:nvSpPr>
        <p:spPr>
          <a:xfrm>
            <a:off x="583981" y="4529005"/>
            <a:ext cx="745717" cy="523220"/>
          </a:xfrm>
          <a:prstGeom prst="rect">
            <a:avLst/>
          </a:prstGeom>
          <a:noFill/>
        </p:spPr>
        <p:txBody>
          <a:bodyPr wrap="none" rtlCol="0">
            <a:spAutoFit/>
          </a:bodyPr>
          <a:lstStyle/>
          <a:p>
            <a:pPr marL="457200" indent="-457200">
              <a:buFont typeface="Arial" panose="020B0604020202020204" pitchFamily="34" charset="0"/>
              <a:buChar char="•"/>
            </a:pPr>
            <a:r>
              <a:rPr lang="en-US" sz="2800" u="sng" dirty="0" smtClean="0">
                <a:solidFill>
                  <a:schemeClr val="accent1">
                    <a:lumMod val="75000"/>
                  </a:schemeClr>
                </a:solidFill>
              </a:rPr>
              <a:t> </a:t>
            </a:r>
            <a:endParaRPr lang="en-GB" dirty="0"/>
          </a:p>
        </p:txBody>
      </p:sp>
      <p:sp>
        <p:nvSpPr>
          <p:cNvPr id="7" name="TextBox 6"/>
          <p:cNvSpPr txBox="1"/>
          <p:nvPr/>
        </p:nvSpPr>
        <p:spPr>
          <a:xfrm>
            <a:off x="583981" y="2554267"/>
            <a:ext cx="5535294" cy="1261884"/>
          </a:xfrm>
          <a:prstGeom prst="rect">
            <a:avLst/>
          </a:prstGeom>
          <a:noFill/>
        </p:spPr>
        <p:txBody>
          <a:bodyPr wrap="square" rtlCol="0">
            <a:spAutoFit/>
          </a:bodyPr>
          <a:lstStyle/>
          <a:p>
            <a:pPr marL="457200" indent="-457200">
              <a:buFont typeface="Arial" panose="020B0604020202020204" pitchFamily="34" charset="0"/>
              <a:buChar char="•"/>
            </a:pPr>
            <a:r>
              <a:rPr lang="en-US" sz="2800" u="sng" dirty="0" smtClean="0">
                <a:solidFill>
                  <a:schemeClr val="accent1">
                    <a:lumMod val="75000"/>
                  </a:schemeClr>
                </a:solidFill>
              </a:rPr>
              <a:t>Pupils:  </a:t>
            </a:r>
          </a:p>
          <a:p>
            <a:r>
              <a:rPr lang="en-US" sz="2400" dirty="0" smtClean="0"/>
              <a:t>OD: round, midsize, reactive </a:t>
            </a:r>
          </a:p>
          <a:p>
            <a:r>
              <a:rPr lang="en-US" sz="2400" dirty="0" err="1" smtClean="0"/>
              <a:t>Os</a:t>
            </a:r>
            <a:r>
              <a:rPr lang="en-US" sz="2400" dirty="0" smtClean="0"/>
              <a:t>:</a:t>
            </a:r>
            <a:r>
              <a:rPr lang="en-US" dirty="0" smtClean="0"/>
              <a:t> </a:t>
            </a:r>
            <a:r>
              <a:rPr lang="en-US" sz="2400" dirty="0" smtClean="0"/>
              <a:t>round </a:t>
            </a:r>
            <a:r>
              <a:rPr lang="en-US" sz="2400" dirty="0" err="1" smtClean="0"/>
              <a:t>middliated</a:t>
            </a:r>
            <a:endParaRPr lang="en-GB" sz="2400" dirty="0"/>
          </a:p>
        </p:txBody>
      </p:sp>
      <p:sp>
        <p:nvSpPr>
          <p:cNvPr id="9" name="TextBox 8"/>
          <p:cNvSpPr txBox="1"/>
          <p:nvPr/>
        </p:nvSpPr>
        <p:spPr>
          <a:xfrm>
            <a:off x="6148409" y="2965116"/>
            <a:ext cx="3433297" cy="2185214"/>
          </a:xfrm>
          <a:prstGeom prst="rect">
            <a:avLst/>
          </a:prstGeom>
          <a:noFill/>
        </p:spPr>
        <p:txBody>
          <a:bodyPr wrap="square" rtlCol="0">
            <a:spAutoFit/>
          </a:bodyPr>
          <a:lstStyle/>
          <a:p>
            <a:endParaRPr lang="en-US" dirty="0"/>
          </a:p>
          <a:p>
            <a:pPr marL="457200" indent="-457200">
              <a:buFont typeface="Arial" panose="020B0604020202020204" pitchFamily="34" charset="0"/>
              <a:buChar char="•"/>
            </a:pPr>
            <a:r>
              <a:rPr lang="en-US" sz="2800" u="sng" dirty="0">
                <a:solidFill>
                  <a:schemeClr val="accent1">
                    <a:lumMod val="75000"/>
                  </a:schemeClr>
                </a:solidFill>
              </a:rPr>
              <a:t>EOM</a:t>
            </a:r>
            <a:r>
              <a:rPr lang="en-US" sz="2800" u="sng" dirty="0" smtClean="0">
                <a:solidFill>
                  <a:schemeClr val="accent1">
                    <a:lumMod val="75000"/>
                  </a:schemeClr>
                </a:solidFill>
              </a:rPr>
              <a:t>:</a:t>
            </a:r>
          </a:p>
          <a:p>
            <a:r>
              <a:rPr lang="en-US" sz="2400" dirty="0" smtClean="0"/>
              <a:t>-OD: NL</a:t>
            </a:r>
            <a:endParaRPr lang="en-US" sz="2400" dirty="0"/>
          </a:p>
          <a:p>
            <a:r>
              <a:rPr lang="en-US" sz="2400" dirty="0" smtClean="0"/>
              <a:t> -OS: </a:t>
            </a:r>
            <a:r>
              <a:rPr lang="en-US" sz="2400" dirty="0" err="1" smtClean="0"/>
              <a:t>Limittion</a:t>
            </a:r>
            <a:r>
              <a:rPr lang="en-US" sz="2400" dirty="0" smtClean="0"/>
              <a:t> </a:t>
            </a:r>
            <a:r>
              <a:rPr lang="en-US" sz="2400" dirty="0"/>
              <a:t>in all directions (frozen </a:t>
            </a:r>
            <a:r>
              <a:rPr lang="en-US" sz="2400" dirty="0" smtClean="0"/>
              <a:t>globe)</a:t>
            </a:r>
            <a:endParaRPr lang="en-US" sz="2400" dirty="0"/>
          </a:p>
          <a:p>
            <a:endParaRPr lang="en-GB" dirty="0"/>
          </a:p>
        </p:txBody>
      </p:sp>
    </p:spTree>
    <p:extLst>
      <p:ext uri="{BB962C8B-B14F-4D97-AF65-F5344CB8AC3E}">
        <p14:creationId xmlns:p14="http://schemas.microsoft.com/office/powerpoint/2010/main" val="153387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2"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6</a:t>
            </a:fld>
            <a:endParaRPr dirty="0"/>
          </a:p>
        </p:txBody>
      </p:sp>
      <p:sp>
        <p:nvSpPr>
          <p:cNvPr id="5" name="Content Placeholder 2"/>
          <p:cNvSpPr txBox="1">
            <a:spLocks/>
          </p:cNvSpPr>
          <p:nvPr/>
        </p:nvSpPr>
        <p:spPr>
          <a:xfrm>
            <a:off x="508000" y="908093"/>
            <a:ext cx="12192000" cy="3735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pPr>
              <a:buNone/>
            </a:pPr>
            <a:r>
              <a:rPr lang="en-US" dirty="0"/>
              <a:t> </a:t>
            </a:r>
          </a:p>
          <a:p>
            <a:pPr marL="0" indent="0">
              <a:buNone/>
            </a:pPr>
            <a:r>
              <a:rPr lang="en-US" sz="2400" dirty="0" smtClean="0"/>
              <a:t>   </a:t>
            </a:r>
          </a:p>
          <a:p>
            <a:pPr marL="0" indent="0">
              <a:buNone/>
            </a:pPr>
            <a:endParaRPr lang="en-US" sz="2400" dirty="0"/>
          </a:p>
          <a:p>
            <a:pPr marL="0" indent="0">
              <a:buNone/>
            </a:pPr>
            <a:endParaRPr lang="en-US" sz="2400" dirty="0" smtClean="0"/>
          </a:p>
          <a:p>
            <a:pPr marL="0" indent="0">
              <a:buNone/>
            </a:pPr>
            <a:endParaRPr lang="en-US" sz="2400" dirty="0" smtClean="0"/>
          </a:p>
          <a:p>
            <a:endParaRPr lang="en-US" dirty="0" smtClean="0"/>
          </a:p>
          <a:p>
            <a:pPr>
              <a:buFont typeface="Arial" panose="020B0604020202020204" pitchFamily="34" charset="0"/>
              <a:buNone/>
            </a:pPr>
            <a:r>
              <a:rPr lang="en-US" dirty="0" smtClean="0"/>
              <a:t>                    </a:t>
            </a:r>
          </a:p>
        </p:txBody>
      </p:sp>
      <p:sp>
        <p:nvSpPr>
          <p:cNvPr id="2" name="TextBox 1"/>
          <p:cNvSpPr txBox="1"/>
          <p:nvPr/>
        </p:nvSpPr>
        <p:spPr>
          <a:xfrm>
            <a:off x="558490" y="908093"/>
            <a:ext cx="10651183" cy="3231654"/>
          </a:xfrm>
          <a:prstGeom prst="rect">
            <a:avLst/>
          </a:prstGeom>
          <a:noFill/>
          <a:ln>
            <a:solidFill>
              <a:schemeClr val="bg2">
                <a:lumMod val="75000"/>
              </a:schemeClr>
            </a:solidFill>
          </a:ln>
        </p:spPr>
        <p:txBody>
          <a:bodyPr wrap="square" rtlCol="0">
            <a:spAutoFit/>
          </a:bodyPr>
          <a:lstStyle/>
          <a:p>
            <a:pPr marL="342900" indent="-342900">
              <a:buFont typeface="Arial" panose="020B0604020202020204" pitchFamily="34" charset="0"/>
              <a:buChar char="•"/>
            </a:pPr>
            <a:endParaRPr lang="en-US" sz="2800" u="sng" dirty="0" smtClean="0">
              <a:solidFill>
                <a:schemeClr val="accent1">
                  <a:lumMod val="75000"/>
                </a:schemeClr>
              </a:solidFill>
            </a:endParaRPr>
          </a:p>
          <a:p>
            <a:pPr marL="342900" indent="-342900">
              <a:buFont typeface="Arial" panose="020B0604020202020204" pitchFamily="34" charset="0"/>
              <a:buChar char="•"/>
            </a:pPr>
            <a:endParaRPr lang="en-US" sz="2800" u="sng" dirty="0">
              <a:solidFill>
                <a:schemeClr val="accent1">
                  <a:lumMod val="75000"/>
                </a:schemeClr>
              </a:solidFill>
            </a:endParaRPr>
          </a:p>
          <a:p>
            <a:pPr marL="342900" indent="-342900">
              <a:buFont typeface="Arial" panose="020B0604020202020204" pitchFamily="34" charset="0"/>
              <a:buChar char="•"/>
            </a:pPr>
            <a:r>
              <a:rPr lang="en-US" sz="2800" u="sng" dirty="0" smtClean="0">
                <a:solidFill>
                  <a:schemeClr val="accent1">
                    <a:lumMod val="75000"/>
                  </a:schemeClr>
                </a:solidFill>
              </a:rPr>
              <a:t> </a:t>
            </a:r>
            <a:r>
              <a:rPr lang="en-US" sz="2800" u="sng" dirty="0">
                <a:solidFill>
                  <a:schemeClr val="accent1">
                    <a:lumMod val="75000"/>
                  </a:schemeClr>
                </a:solidFill>
              </a:rPr>
              <a:t>SLE</a:t>
            </a:r>
            <a:r>
              <a:rPr lang="en-US" sz="2800" dirty="0">
                <a:solidFill>
                  <a:schemeClr val="accent1">
                    <a:lumMod val="75000"/>
                  </a:schemeClr>
                </a:solidFill>
              </a:rPr>
              <a:t> </a:t>
            </a:r>
            <a:r>
              <a:rPr lang="en-US" sz="2800" dirty="0" smtClean="0">
                <a:solidFill>
                  <a:schemeClr val="accent1">
                    <a:lumMod val="75000"/>
                  </a:schemeClr>
                </a:solidFill>
              </a:rPr>
              <a:t>:</a:t>
            </a:r>
          </a:p>
          <a:p>
            <a:r>
              <a:rPr lang="en-US" sz="2400" dirty="0" smtClean="0"/>
              <a:t>OD:MGD</a:t>
            </a:r>
            <a:r>
              <a:rPr lang="en-US" sz="2400" dirty="0"/>
              <a:t>, </a:t>
            </a:r>
            <a:r>
              <a:rPr lang="en-US" sz="2400" dirty="0" smtClean="0"/>
              <a:t>clear </a:t>
            </a:r>
            <a:r>
              <a:rPr lang="en-US" sz="2400" dirty="0"/>
              <a:t>cornea, </a:t>
            </a:r>
            <a:r>
              <a:rPr lang="en-US" sz="2400" dirty="0" smtClean="0"/>
              <a:t>AC </a:t>
            </a:r>
            <a:r>
              <a:rPr lang="en-US" sz="2400" dirty="0"/>
              <a:t>d/cl, ok Iris, Lens: clear </a:t>
            </a:r>
          </a:p>
          <a:p>
            <a:r>
              <a:rPr lang="en-US" sz="2400" dirty="0" smtClean="0"/>
              <a:t>OS</a:t>
            </a:r>
            <a:r>
              <a:rPr lang="en-US" sz="2400" dirty="0"/>
              <a:t>: Mucoid discharge, </a:t>
            </a:r>
            <a:r>
              <a:rPr lang="en-US" sz="2400" dirty="0" err="1"/>
              <a:t>conj</a:t>
            </a:r>
            <a:r>
              <a:rPr lang="en-US" sz="2400" dirty="0"/>
              <a:t> injection1+, </a:t>
            </a:r>
            <a:r>
              <a:rPr lang="en-US" sz="2400" dirty="0" err="1"/>
              <a:t>inf</a:t>
            </a:r>
            <a:r>
              <a:rPr lang="en-US" sz="2400" dirty="0"/>
              <a:t> </a:t>
            </a:r>
            <a:r>
              <a:rPr lang="en-US" sz="2400" dirty="0" err="1"/>
              <a:t>conj</a:t>
            </a:r>
            <a:r>
              <a:rPr lang="en-US" sz="2400" dirty="0"/>
              <a:t> </a:t>
            </a:r>
            <a:r>
              <a:rPr lang="en-US" sz="2400" dirty="0" err="1"/>
              <a:t>chemosis</a:t>
            </a:r>
            <a:r>
              <a:rPr lang="en-US" sz="2400" dirty="0"/>
              <a:t>, </a:t>
            </a:r>
            <a:r>
              <a:rPr lang="en-US" sz="2400" dirty="0" smtClean="0"/>
              <a:t>clear </a:t>
            </a:r>
            <a:r>
              <a:rPr lang="en-US" sz="2400" dirty="0"/>
              <a:t>cornea, </a:t>
            </a:r>
            <a:r>
              <a:rPr lang="en-US" sz="2400" dirty="0" smtClean="0"/>
              <a:t>AC d/cl</a:t>
            </a:r>
            <a:r>
              <a:rPr lang="en-US" sz="2400" dirty="0"/>
              <a:t>,</a:t>
            </a:r>
          </a:p>
          <a:p>
            <a:r>
              <a:rPr lang="en-US" sz="2400" dirty="0" smtClean="0"/>
              <a:t>ok iris</a:t>
            </a:r>
            <a:r>
              <a:rPr lang="en-US" sz="2400" dirty="0"/>
              <a:t>, </a:t>
            </a:r>
            <a:r>
              <a:rPr lang="en-US" sz="2400" dirty="0" err="1"/>
              <a:t>Lens:clear</a:t>
            </a:r>
            <a:endParaRPr lang="en-US" sz="2400" dirty="0"/>
          </a:p>
          <a:p>
            <a:endParaRPr lang="en-GB" sz="2400" dirty="0"/>
          </a:p>
        </p:txBody>
      </p:sp>
      <p:sp>
        <p:nvSpPr>
          <p:cNvPr id="3" name="TextBox 2"/>
          <p:cNvSpPr txBox="1"/>
          <p:nvPr/>
        </p:nvSpPr>
        <p:spPr>
          <a:xfrm>
            <a:off x="552574" y="4837388"/>
            <a:ext cx="10717008" cy="1908215"/>
          </a:xfrm>
          <a:prstGeom prst="rect">
            <a:avLst/>
          </a:prstGeom>
          <a:noFill/>
          <a:ln>
            <a:solidFill>
              <a:schemeClr val="bg2">
                <a:lumMod val="75000"/>
              </a:schemeClr>
            </a:solidFill>
          </a:ln>
        </p:spPr>
        <p:txBody>
          <a:bodyPr wrap="square" rtlCol="0">
            <a:spAutoFit/>
          </a:bodyPr>
          <a:lstStyle/>
          <a:p>
            <a:pPr marL="457200" indent="-457200">
              <a:buFont typeface="Arial" panose="020B0604020202020204" pitchFamily="34" charset="0"/>
              <a:buChar char="•"/>
            </a:pPr>
            <a:r>
              <a:rPr lang="en-US" sz="2800" u="sng" dirty="0" err="1">
                <a:solidFill>
                  <a:schemeClr val="accent1">
                    <a:lumMod val="75000"/>
                  </a:schemeClr>
                </a:solidFill>
              </a:rPr>
              <a:t>Fundoscopy</a:t>
            </a:r>
            <a:r>
              <a:rPr lang="en-US" sz="2800" dirty="0">
                <a:solidFill>
                  <a:schemeClr val="accent1">
                    <a:lumMod val="75000"/>
                  </a:schemeClr>
                </a:solidFill>
              </a:rPr>
              <a:t>:</a:t>
            </a:r>
          </a:p>
          <a:p>
            <a:r>
              <a:rPr lang="en-US" sz="2400" dirty="0" smtClean="0"/>
              <a:t>OU: </a:t>
            </a:r>
            <a:r>
              <a:rPr lang="en-US" sz="2400" dirty="0"/>
              <a:t>Clear media, pink sharp margin </a:t>
            </a:r>
            <a:r>
              <a:rPr lang="en-US" sz="2400" dirty="0" smtClean="0"/>
              <a:t>disc,CDR:0.4,No </a:t>
            </a:r>
            <a:r>
              <a:rPr lang="en-US" sz="2400" dirty="0" err="1"/>
              <a:t>foveal</a:t>
            </a:r>
            <a:r>
              <a:rPr lang="en-US" sz="2400" dirty="0"/>
              <a:t> </a:t>
            </a:r>
            <a:r>
              <a:rPr lang="en-US" sz="2400" dirty="0" err="1"/>
              <a:t>reflex,good</a:t>
            </a:r>
            <a:r>
              <a:rPr lang="en-US" sz="2400" dirty="0"/>
              <a:t> </a:t>
            </a:r>
            <a:r>
              <a:rPr lang="en-US" sz="2400" dirty="0" err="1"/>
              <a:t>vessels,ok</a:t>
            </a:r>
            <a:r>
              <a:rPr lang="en-US" sz="2400" dirty="0"/>
              <a:t> periphery</a:t>
            </a:r>
          </a:p>
          <a:p>
            <a:endParaRPr lang="en-US" sz="2400" dirty="0"/>
          </a:p>
          <a:p>
            <a:endParaRPr lang="en-GB" dirty="0"/>
          </a:p>
        </p:txBody>
      </p:sp>
    </p:spTree>
    <p:extLst>
      <p:ext uri="{BB962C8B-B14F-4D97-AF65-F5344CB8AC3E}">
        <p14:creationId xmlns:p14="http://schemas.microsoft.com/office/powerpoint/2010/main" val="395870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2" y="0"/>
            <a:ext cx="11956608" cy="5930232"/>
          </a:xfrm>
          <a:prstGeom prst="rect">
            <a:avLst/>
          </a:prstGeom>
        </p:spPr>
      </p:pic>
      <p:sp>
        <p:nvSpPr>
          <p:cNvPr id="265" name="Google Shape;265;p23"/>
          <p:cNvSpPr txBox="1">
            <a:spLocks noGrp="1"/>
          </p:cNvSpPr>
          <p:nvPr>
            <p:ph type="sldNum" sz="quarter"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7</a:t>
            </a:fld>
            <a:endParaRPr dirty="0"/>
          </a:p>
        </p:txBody>
      </p:sp>
      <p:sp>
        <p:nvSpPr>
          <p:cNvPr id="2" name="TextBox 1"/>
          <p:cNvSpPr txBox="1"/>
          <p:nvPr/>
        </p:nvSpPr>
        <p:spPr>
          <a:xfrm>
            <a:off x="640651" y="211018"/>
            <a:ext cx="7256379" cy="461665"/>
          </a:xfrm>
          <a:prstGeom prst="rect">
            <a:avLst/>
          </a:prstGeom>
          <a:noFill/>
        </p:spPr>
        <p:txBody>
          <a:bodyPr wrap="square" rtlCol="0">
            <a:spAutoFit/>
          </a:bodyPr>
          <a:lstStyle/>
          <a:p>
            <a:r>
              <a:rPr lang="en-US" sz="2400" b="1" dirty="0" smtClean="0"/>
              <a:t>Related systemic evaluations</a:t>
            </a:r>
            <a:endParaRPr lang="en-GB" sz="2400" b="1" dirty="0"/>
          </a:p>
        </p:txBody>
      </p:sp>
      <p:sp>
        <p:nvSpPr>
          <p:cNvPr id="3" name="TextBox 2"/>
          <p:cNvSpPr txBox="1"/>
          <p:nvPr/>
        </p:nvSpPr>
        <p:spPr>
          <a:xfrm>
            <a:off x="870256" y="1299078"/>
            <a:ext cx="9131388" cy="3416320"/>
          </a:xfrm>
          <a:prstGeom prst="rect">
            <a:avLst/>
          </a:prstGeom>
          <a:noFill/>
        </p:spPr>
        <p:txBody>
          <a:bodyPr wrap="square" rtlCol="0">
            <a:spAutoFit/>
          </a:bodyPr>
          <a:lstStyle/>
          <a:p>
            <a:r>
              <a:rPr lang="en-US" sz="2400" dirty="0" smtClean="0"/>
              <a:t>- </a:t>
            </a:r>
            <a:r>
              <a:rPr lang="en-US" sz="2400" dirty="0" smtClean="0"/>
              <a:t>decreased </a:t>
            </a:r>
            <a:r>
              <a:rPr lang="en-US" sz="2400" dirty="0" smtClean="0"/>
              <a:t>corneal sensation/OD</a:t>
            </a:r>
          </a:p>
          <a:p>
            <a:r>
              <a:rPr lang="en-US" sz="2400" dirty="0"/>
              <a:t> </a:t>
            </a:r>
            <a:r>
              <a:rPr lang="en-US" sz="2400" dirty="0" smtClean="0"/>
              <a:t>        decreased sensation on right cheek</a:t>
            </a:r>
          </a:p>
          <a:p>
            <a:endParaRPr lang="en-US" sz="2400" dirty="0"/>
          </a:p>
          <a:p>
            <a:r>
              <a:rPr lang="en-US" sz="2400" dirty="0" smtClean="0"/>
              <a:t>-</a:t>
            </a:r>
            <a:endParaRPr lang="en-US" sz="2400" dirty="0"/>
          </a:p>
          <a:p>
            <a:r>
              <a:rPr lang="en-US" sz="2400" dirty="0" smtClean="0"/>
              <a:t>- Mental status: Alert and oriented</a:t>
            </a:r>
          </a:p>
          <a:p>
            <a:r>
              <a:rPr lang="en-US" sz="2400" dirty="0" smtClean="0"/>
              <a:t>- No neck stiffness</a:t>
            </a:r>
          </a:p>
          <a:p>
            <a:endParaRPr lang="en-US" sz="2400" dirty="0"/>
          </a:p>
          <a:p>
            <a:r>
              <a:rPr lang="en-US" sz="2400" dirty="0" smtClean="0"/>
              <a:t>- Inspection of nasal and oral mucosa: necrotic ulcer on hard palate </a:t>
            </a:r>
            <a:endParaRPr lang="en-GB"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217" y="1160342"/>
            <a:ext cx="3488576" cy="2862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9857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prstGeom prst="rect">
            <a:avLst/>
          </a:prstGeom>
        </p:spPr>
        <p:txBody>
          <a:bodyPr spcFirstLastPara="1" vert="horz" wrap="square" lIns="0" tIns="0" rIns="0" bIns="0" rtlCol="0" anchor="ctr" anchorCtr="0">
            <a:noAutofit/>
          </a:bodyPr>
          <a:lstStyle/>
          <a:p>
            <a:r>
              <a:rPr lang="en-US" b="1" dirty="0" smtClean="0"/>
              <a:t>Summery of findings</a:t>
            </a:r>
            <a:endParaRPr b="1" dirty="0"/>
          </a:p>
        </p:txBody>
      </p:sp>
      <p:sp>
        <p:nvSpPr>
          <p:cNvPr id="165" name="Google Shape;165;p14"/>
          <p:cNvSpPr txBox="1">
            <a:spLocks noGrp="1"/>
          </p:cNvSpPr>
          <p:nvPr>
            <p:ph type="body" idx="1"/>
          </p:nvPr>
        </p:nvSpPr>
        <p:spPr>
          <a:xfrm>
            <a:off x="1377247" y="2436787"/>
            <a:ext cx="8453120" cy="3620800"/>
          </a:xfrm>
          <a:prstGeom prst="rect">
            <a:avLst/>
          </a:prstGeom>
          <a:ln>
            <a:solidFill>
              <a:schemeClr val="tx2">
                <a:lumMod val="40000"/>
                <a:lumOff val="60000"/>
              </a:schemeClr>
            </a:solidFill>
          </a:ln>
        </p:spPr>
        <p:txBody>
          <a:bodyPr spcFirstLastPara="1" vert="horz" wrap="square" lIns="0" tIns="0" rIns="0" bIns="0" rtlCol="0" anchor="t" anchorCtr="0">
            <a:noAutofit/>
          </a:bodyPr>
          <a:lstStyle/>
          <a:p>
            <a:pPr marL="457200" indent="-457200">
              <a:buClr>
                <a:schemeClr val="dk1"/>
              </a:buClr>
              <a:buSzPts val="1100"/>
              <a:buFontTx/>
              <a:buChar char="-"/>
            </a:pPr>
            <a:r>
              <a:rPr lang="en-US" sz="2800" dirty="0" smtClean="0"/>
              <a:t>Acute unilateral progressive visual loss </a:t>
            </a:r>
          </a:p>
          <a:p>
            <a:pPr marL="457200" indent="-457200">
              <a:buClr>
                <a:schemeClr val="dk1"/>
              </a:buClr>
              <a:buSzPts val="1100"/>
              <a:buFontTx/>
              <a:buChar char="-"/>
            </a:pPr>
            <a:r>
              <a:rPr lang="en-US" sz="2800" dirty="0" smtClean="0"/>
              <a:t>ptosis </a:t>
            </a:r>
            <a:r>
              <a:rPr lang="en-US" sz="2800" dirty="0" smtClean="0"/>
              <a:t>+ Inflammatory signs in periorbital area</a:t>
            </a:r>
          </a:p>
          <a:p>
            <a:pPr marL="457200" indent="-457200">
              <a:buClr>
                <a:schemeClr val="dk1"/>
              </a:buClr>
              <a:buSzPts val="1100"/>
              <a:buFontTx/>
              <a:buChar char="-"/>
            </a:pPr>
            <a:r>
              <a:rPr lang="en-US" sz="2800" dirty="0" smtClean="0"/>
              <a:t>Mild </a:t>
            </a:r>
            <a:r>
              <a:rPr lang="en-US" sz="2800" dirty="0" err="1" smtClean="0"/>
              <a:t>conj</a:t>
            </a:r>
            <a:r>
              <a:rPr lang="en-US" sz="2800" dirty="0" smtClean="0"/>
              <a:t> </a:t>
            </a:r>
            <a:r>
              <a:rPr lang="en-US" sz="2800" dirty="0" smtClean="0"/>
              <a:t>injection</a:t>
            </a:r>
            <a:endParaRPr lang="en-US" sz="2800" dirty="0" smtClean="0"/>
          </a:p>
          <a:p>
            <a:pPr marL="457200" indent="-457200">
              <a:buClr>
                <a:schemeClr val="dk1"/>
              </a:buClr>
              <a:buSzPts val="1100"/>
              <a:buFontTx/>
              <a:buChar char="-"/>
            </a:pPr>
            <a:r>
              <a:rPr lang="en-US" sz="2800" dirty="0" smtClean="0"/>
              <a:t>Complete </a:t>
            </a:r>
            <a:r>
              <a:rPr lang="en-US" sz="2800" dirty="0" err="1" smtClean="0"/>
              <a:t>ophthalmoplegia</a:t>
            </a:r>
            <a:r>
              <a:rPr lang="en-US" sz="2800" dirty="0" smtClean="0"/>
              <a:t> </a:t>
            </a:r>
          </a:p>
          <a:p>
            <a:pPr marL="457200" indent="-457200">
              <a:buClr>
                <a:schemeClr val="dk1"/>
              </a:buClr>
              <a:buSzPts val="1100"/>
              <a:buFontTx/>
              <a:buChar char="-"/>
            </a:pPr>
            <a:r>
              <a:rPr lang="en-US" sz="2800" dirty="0" smtClean="0"/>
              <a:t>Signs of C.N involvement: II, III, IV, V, VI</a:t>
            </a:r>
          </a:p>
          <a:p>
            <a:pPr marL="457200" indent="-457200">
              <a:buClr>
                <a:schemeClr val="dk1"/>
              </a:buClr>
              <a:buSzPts val="1100"/>
              <a:buFontTx/>
              <a:buChar char="-"/>
            </a:pPr>
            <a:r>
              <a:rPr lang="en-US" sz="2800" dirty="0" smtClean="0"/>
              <a:t>Hard palate petechial lesions</a:t>
            </a:r>
          </a:p>
          <a:p>
            <a:pPr marL="457200" indent="-457200">
              <a:buClr>
                <a:schemeClr val="dk1"/>
              </a:buClr>
              <a:buSzPts val="1100"/>
              <a:buFontTx/>
              <a:buChar char="-"/>
            </a:pPr>
            <a:endParaRPr lang="en-US" dirty="0"/>
          </a:p>
          <a:p>
            <a:pPr marL="457200" indent="-457200">
              <a:buClr>
                <a:schemeClr val="dk1"/>
              </a:buClr>
              <a:buSzPts val="1100"/>
              <a:buFontTx/>
              <a:buChar char="-"/>
            </a:pPr>
            <a:endParaRPr dirty="0"/>
          </a:p>
        </p:txBody>
      </p:sp>
      <p:sp>
        <p:nvSpPr>
          <p:cNvPr id="167" name="Google Shape;167;p14"/>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8</a:t>
            </a:fld>
            <a:endParaRPr/>
          </a:p>
        </p:txBody>
      </p:sp>
      <p:sp>
        <p:nvSpPr>
          <p:cNvPr id="3" name="TextBox 2"/>
          <p:cNvSpPr txBox="1"/>
          <p:nvPr/>
        </p:nvSpPr>
        <p:spPr>
          <a:xfrm>
            <a:off x="718907" y="1866637"/>
            <a:ext cx="7971046" cy="369332"/>
          </a:xfrm>
          <a:prstGeom prst="rect">
            <a:avLst/>
          </a:prstGeom>
          <a:noFill/>
        </p:spPr>
        <p:txBody>
          <a:bodyPr wrap="square" rtlCol="0">
            <a:spAutoFit/>
          </a:bodyPr>
          <a:lstStyle/>
          <a:p>
            <a:r>
              <a:rPr lang="en-US" dirty="0" smtClean="0"/>
              <a:t>All related to left side</a:t>
            </a:r>
            <a:endParaRPr lang="en-GB" dirty="0"/>
          </a:p>
        </p:txBody>
      </p:sp>
      <p:grpSp>
        <p:nvGrpSpPr>
          <p:cNvPr id="11" name="Google Shape;1124;p41"/>
          <p:cNvGrpSpPr/>
          <p:nvPr/>
        </p:nvGrpSpPr>
        <p:grpSpPr>
          <a:xfrm>
            <a:off x="11100769" y="155399"/>
            <a:ext cx="750200" cy="1057335"/>
            <a:chOff x="5526246" y="1011207"/>
            <a:chExt cx="592758" cy="720086"/>
          </a:xfrm>
        </p:grpSpPr>
        <p:sp>
          <p:nvSpPr>
            <p:cNvPr id="12" name="Google Shape;1125;p41"/>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2">
                <a:lumMod val="20000"/>
                <a:lumOff val="80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3" name="Google Shape;1126;p41"/>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bg1">
                <a:lumMod val="85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4" name="Google Shape;1127;p41"/>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6">
                <a:lumMod val="40000"/>
                <a:lumOff val="60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5" name="Google Shape;1128;p41"/>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tx1">
                <a:lumMod val="25000"/>
                <a:lumOff val="75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6" name="Google Shape;1129;p41"/>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bg1">
                <a:lumMod val="85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7" name="Google Shape;1130;p41"/>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tx1">
                <a:lumMod val="10000"/>
                <a:lumOff val="90000"/>
              </a:schemeClr>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09074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prstGeom prst="rect">
            <a:avLst/>
          </a:prstGeom>
        </p:spPr>
        <p:txBody>
          <a:bodyPr spcFirstLastPara="1" vert="horz" wrap="square" lIns="0" tIns="0" rIns="0" bIns="0" rtlCol="0" anchor="ctr" anchorCtr="0">
            <a:noAutofit/>
          </a:bodyPr>
          <a:lstStyle/>
          <a:p>
            <a:r>
              <a:rPr lang="en-US" b="1" dirty="0" smtClean="0"/>
              <a:t>Further diagnostic evaluation</a:t>
            </a:r>
            <a:endParaRPr b="1" dirty="0"/>
          </a:p>
        </p:txBody>
      </p:sp>
      <p:sp>
        <p:nvSpPr>
          <p:cNvPr id="167" name="Google Shape;167;p14"/>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9</a:t>
            </a:fld>
            <a:endParaRPr/>
          </a:p>
        </p:txBody>
      </p:sp>
      <p:grpSp>
        <p:nvGrpSpPr>
          <p:cNvPr id="168" name="Google Shape;168;p14"/>
          <p:cNvGrpSpPr/>
          <p:nvPr/>
        </p:nvGrpSpPr>
        <p:grpSpPr>
          <a:xfrm>
            <a:off x="11194119" y="350021"/>
            <a:ext cx="601004" cy="600944"/>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2" name="TextBox 1"/>
          <p:cNvSpPr txBox="1"/>
          <p:nvPr/>
        </p:nvSpPr>
        <p:spPr>
          <a:xfrm>
            <a:off x="10689021" y="950965"/>
            <a:ext cx="1924220" cy="369332"/>
          </a:xfrm>
          <a:prstGeom prst="rect">
            <a:avLst/>
          </a:prstGeom>
          <a:noFill/>
        </p:spPr>
        <p:txBody>
          <a:bodyPr wrap="square" rtlCol="0">
            <a:spAutoFit/>
          </a:bodyPr>
          <a:lstStyle/>
          <a:p>
            <a:r>
              <a:rPr lang="en-US" dirty="0" smtClean="0"/>
              <a:t>Orbital CT scan</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8" y="2109795"/>
            <a:ext cx="5351473" cy="3948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350" y="2109795"/>
            <a:ext cx="4670962" cy="3928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7375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3710</TotalTime>
  <Words>995</Words>
  <Application>Microsoft Office PowerPoint</Application>
  <PresentationFormat>Widescreen</PresentationFormat>
  <Paragraphs>162</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Barlow</vt:lpstr>
      <vt:lpstr>Calibri</vt:lpstr>
      <vt:lpstr>Century Gothic</vt:lpstr>
      <vt:lpstr>Times New Roman</vt:lpstr>
      <vt:lpstr>Wingdings 3</vt:lpstr>
      <vt:lpstr>Ion Boardroom</vt:lpstr>
      <vt:lpstr> </vt:lpstr>
      <vt:lpstr>Chief complaint &amp; Present illness</vt:lpstr>
      <vt:lpstr>PowerPoint Presentation</vt:lpstr>
      <vt:lpstr>Clinical examinations</vt:lpstr>
      <vt:lpstr>PowerPoint Presentation</vt:lpstr>
      <vt:lpstr>PowerPoint Presentation</vt:lpstr>
      <vt:lpstr>PowerPoint Presentation</vt:lpstr>
      <vt:lpstr>Summery of findings</vt:lpstr>
      <vt:lpstr>Further diagnostic evaluation</vt:lpstr>
      <vt:lpstr>  Endoscopic sinus surgery and biopsy</vt:lpstr>
      <vt:lpstr>Mucormycosis, (phycomycosis , zygomycosis)  An aggressive opportunistic fungal infection </vt:lpstr>
      <vt:lpstr>PowerPoint Presentation</vt:lpstr>
      <vt:lpstr>PowerPoint Presentation</vt:lpstr>
      <vt:lpstr>PowerPoint Presentation</vt:lpstr>
      <vt:lpstr>PowerPoint Presentation</vt:lpstr>
      <vt:lpstr>Outcomes of a Modified Treatment Ladder Algorithm using Retrobulbar Amphotericin B for Invasive Fungal Rhino-Orbital Sinusitis.2021 </vt:lpstr>
      <vt:lpstr>PowerPoint Presentation</vt:lpstr>
      <vt:lpstr>Patient Care  </vt:lpstr>
      <vt:lpstr>PowerPoint Presentation</vt:lpstr>
      <vt:lpstr>Injection Protocol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Maryam&amp;Aidin</dc:creator>
  <cp:lastModifiedBy>Microsoft account</cp:lastModifiedBy>
  <cp:revision>81</cp:revision>
  <dcterms:created xsi:type="dcterms:W3CDTF">2020-11-06T14:17:34Z</dcterms:created>
  <dcterms:modified xsi:type="dcterms:W3CDTF">2021-11-13T16:42:29Z</dcterms:modified>
</cp:coreProperties>
</file>