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92" r:id="rId4"/>
    <p:sldId id="257" r:id="rId5"/>
    <p:sldId id="268" r:id="rId6"/>
    <p:sldId id="290" r:id="rId7"/>
    <p:sldId id="293" r:id="rId8"/>
    <p:sldId id="318" r:id="rId9"/>
    <p:sldId id="266" r:id="rId10"/>
    <p:sldId id="298" r:id="rId11"/>
    <p:sldId id="299" r:id="rId12"/>
    <p:sldId id="295" r:id="rId13"/>
    <p:sldId id="296" r:id="rId14"/>
    <p:sldId id="314" r:id="rId15"/>
    <p:sldId id="267" r:id="rId16"/>
    <p:sldId id="272" r:id="rId17"/>
    <p:sldId id="271" r:id="rId18"/>
    <p:sldId id="315" r:id="rId19"/>
    <p:sldId id="274" r:id="rId20"/>
    <p:sldId id="313" r:id="rId21"/>
    <p:sldId id="276" r:id="rId22"/>
    <p:sldId id="288" r:id="rId23"/>
    <p:sldId id="301" r:id="rId24"/>
    <p:sldId id="302" r:id="rId25"/>
    <p:sldId id="303" r:id="rId26"/>
    <p:sldId id="304" r:id="rId27"/>
    <p:sldId id="306" r:id="rId28"/>
    <p:sldId id="305" r:id="rId29"/>
    <p:sldId id="307" r:id="rId30"/>
    <p:sldId id="309" r:id="rId31"/>
    <p:sldId id="308" r:id="rId32"/>
    <p:sldId id="310" r:id="rId33"/>
    <p:sldId id="311" r:id="rId34"/>
    <p:sldId id="312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13-11-2021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4724400"/>
            <a:ext cx="5867400" cy="914400"/>
          </a:xfrm>
        </p:spPr>
        <p:txBody>
          <a:bodyPr wrap="square" anchor="b">
            <a:normAutofit/>
          </a:bodyPr>
          <a:lstStyle>
            <a:lvl1pPr algn="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5638800"/>
            <a:ext cx="6934200" cy="457200"/>
          </a:xfrm>
        </p:spPr>
        <p:txBody>
          <a:bodyPr wrap="square">
            <a:normAutofit/>
          </a:bodyPr>
          <a:lstStyle>
            <a:lvl1pPr marL="0" indent="0" algn="r">
              <a:buNone/>
              <a:defRPr sz="3200">
                <a:solidFill>
                  <a:srgbClr val="FFFF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53B-6A4B-4E41-97D6-687ADFCD2E58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376-BAC8-4400-9319-4F875CCB768B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12EA-2DF0-4E54-94D7-16247B89E0E5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69D0-F7C9-40B4-8BF4-312783EDF5FC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09739"/>
            <a:ext cx="83058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589464"/>
            <a:ext cx="83058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C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C0B1-3A94-41CE-9D27-0B1E43BE1023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4140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1400" y="1825625"/>
            <a:ext cx="4140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FAE7-12E3-4E6F-886F-BE3E52691F16}" type="datetime1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22425"/>
            <a:ext cx="41402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270125"/>
            <a:ext cx="4140200" cy="3906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399" y="1622425"/>
            <a:ext cx="41402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1399" y="2270125"/>
            <a:ext cx="4140200" cy="3906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5673-B302-4886-986F-B0A2657CC3BF}" type="datetime1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FB90-2A3C-4F75-96AA-91C18AC33BFD}" type="datetime1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C98E-5E09-4C73-A4BB-6BFAB85846EE}" type="datetime1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0"/>
            <a:ext cx="7467600" cy="9144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434" y="1851025"/>
            <a:ext cx="5317067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851025"/>
            <a:ext cx="2671233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4852-9A48-4075-A66C-E423DB02E91B}" type="datetime1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0"/>
            <a:ext cx="7467600" cy="9144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17208" y="1825625"/>
            <a:ext cx="5242984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3700" y="5783263"/>
            <a:ext cx="6350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657-1D35-4D45-A894-000EAAA60BE5}" type="datetime1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25625"/>
            <a:ext cx="83058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CC"/>
                </a:solidFill>
              </a:defRPr>
            </a:lvl1pPr>
          </a:lstStyle>
          <a:p>
            <a:fld id="{39560857-4F7A-40B0-B9FB-A36EC1200FD6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CC"/>
                </a:solidFill>
              </a:defRPr>
            </a:lvl1pPr>
          </a:lstStyle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CC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3%D8%B1%DA%A9%D9%88%D8%A8_%D8%B3%DB%8C%D8%B3%D8%AA%D9%85_%D8%A7%DB%8C%D9%85%D9%86%DB%8C" TargetMode="External"/><Relationship Id="rId2" Type="http://schemas.openxmlformats.org/officeDocument/2006/relationships/hyperlink" Target="https://fa.wikipedia.org/wiki/%D8%B9%D9%81%D9%88%D9%86%D8%AA_%D9%82%D8%A7%D8%B1%DA%86%DB%8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A%A9%D9%BE%DA%A9_%D8%B3%DB%8C%D8%A7%D9%87_%D9%86%D8%A7%D9%86" TargetMode="External"/><Relationship Id="rId2" Type="http://schemas.openxmlformats.org/officeDocument/2006/relationships/hyperlink" Target="https://fa.wikipedia.org/wiki/%D8%A8%DB%8C%D9%85%D8%A7%D8%B1%DB%8C%E2%80%8C%D8%B2%D8%A7%DB%8C%DB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.wikipedia.org/wiki/%DA%A9%D8%AA%D9%88%D8%A7%D8%B3%DB%8C%D8%AF%D9%88%D8%B2_%D8%AF%DB%8C%D8%A7%D8%A8%D8%AA%DB%8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1%D8%AE%D8%AF%D8%A7%D8%AF%D9%87%D8%A7%DB%8C_%D8%B7%D8%A8%DB%8C%D8%B9%DB%8C" TargetMode="External"/><Relationship Id="rId2" Type="http://schemas.openxmlformats.org/officeDocument/2006/relationships/hyperlink" Target="https://fa.wikipedia.org/wiki/%D8%B2%D8%A7%DB%8C%D9%85%D8%A7%D9%86_%D8%B2%D9%88%D8%AF%D8%B1%D8%B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.wikipedia.org/wiki/%D8%B2%D9%85%DB%8C%D9%86%E2%80%8C%D9%84%D8%B1%D8%B2%D9%87_%D9%88_%D8%B3%D9%88%D9%86%D8%A7%D9%85%DB%8C_%DB%B2%DB%B0%DB%B0%DB%B4_%D8%A7%D9%82%DB%8C%D8%A7%D9%86%D9%88%D8%B3_%D9%87%D9%86%D8%A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3451-8249-41E3-83F1-12D9268F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713" y="352697"/>
            <a:ext cx="5867400" cy="914400"/>
          </a:xfrm>
        </p:spPr>
        <p:txBody>
          <a:bodyPr>
            <a:normAutofit/>
          </a:bodyPr>
          <a:lstStyle/>
          <a:p>
            <a:r>
              <a:rPr lang="fa-IR" dirty="0" smtClean="0"/>
              <a:t>بسم الله الرحمن الرحیم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2455F-307C-4C8E-BCDE-37601F1E0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308" y="6152606"/>
            <a:ext cx="6934200" cy="45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bahman</a:t>
            </a:r>
            <a:r>
              <a:rPr lang="en-US" dirty="0" smtClean="0"/>
              <a:t> </a:t>
            </a:r>
            <a:r>
              <a:rPr lang="en-US" dirty="0" err="1" smtClean="0"/>
              <a:t>sadeghi</a:t>
            </a:r>
            <a:r>
              <a:rPr lang="en-US" dirty="0" smtClean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 of  </a:t>
            </a:r>
            <a:r>
              <a:rPr lang="en-US" dirty="0" err="1" smtClean="0"/>
              <a:t>Mucormycosis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03" y="1056017"/>
            <a:ext cx="7801247" cy="52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355" y="1081901"/>
            <a:ext cx="7637416" cy="51447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of </a:t>
            </a:r>
            <a:r>
              <a:rPr lang="en-US" dirty="0" err="1" smtClean="0"/>
              <a:t>mucormycosis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876" y="1105988"/>
            <a:ext cx="7783474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45" y="1105989"/>
            <a:ext cx="7885305" cy="51467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728" y="1097280"/>
            <a:ext cx="7963049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1" y="87087"/>
            <a:ext cx="7476309" cy="992776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/>
              <a:t>عوامل خطر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9863"/>
            <a:ext cx="7935686" cy="5358376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پیوند اعضا</a:t>
            </a:r>
            <a:endParaRPr lang="en-US" dirty="0" smtClean="0"/>
          </a:p>
          <a:p>
            <a:pPr algn="r" rtl="1"/>
            <a:r>
              <a:rPr lang="fa-IR" dirty="0" smtClean="0"/>
              <a:t>ایدز </a:t>
            </a:r>
            <a:endParaRPr lang="en-US" dirty="0" smtClean="0"/>
          </a:p>
          <a:p>
            <a:pPr algn="r" rtl="1"/>
            <a:r>
              <a:rPr lang="fa-IR" dirty="0" smtClean="0"/>
              <a:t> دیابت </a:t>
            </a:r>
            <a:r>
              <a:rPr lang="fa-IR" dirty="0"/>
              <a:t>شیرین کنترل </a:t>
            </a:r>
            <a:r>
              <a:rPr lang="fa-IR" dirty="0" smtClean="0"/>
              <a:t>نشده</a:t>
            </a:r>
            <a:endParaRPr lang="en-US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سرطان‌هایی مانند </a:t>
            </a:r>
            <a:r>
              <a:rPr lang="fa-IR" dirty="0" smtClean="0"/>
              <a:t>لنفوم</a:t>
            </a:r>
            <a:endParaRPr lang="en-US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نارسایی کلیه </a:t>
            </a:r>
            <a:endParaRPr lang="en-US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کورتیکواستروئید طولانی مدت </a:t>
            </a:r>
            <a:endParaRPr lang="en-US" dirty="0" smtClean="0"/>
          </a:p>
          <a:p>
            <a:pPr algn="r" rtl="1"/>
            <a:r>
              <a:rPr lang="fa-IR" dirty="0" smtClean="0"/>
              <a:t>سیروز </a:t>
            </a:r>
            <a:r>
              <a:rPr lang="fa-IR" dirty="0"/>
              <a:t>و سوءتغذیه </a:t>
            </a:r>
            <a:r>
              <a:rPr lang="fa-IR" dirty="0" smtClean="0"/>
              <a:t>است</a:t>
            </a:r>
            <a:endParaRPr lang="en-US" dirty="0" smtClean="0"/>
          </a:p>
          <a:p>
            <a:pPr algn="r" rtl="1"/>
            <a:r>
              <a:rPr lang="fa-IR" dirty="0" smtClean="0"/>
              <a:t>افزایش </a:t>
            </a:r>
            <a:r>
              <a:rPr lang="fa-IR" dirty="0"/>
              <a:t>آهن به دلیل درمان </a:t>
            </a:r>
            <a:r>
              <a:rPr lang="fa-IR" dirty="0" smtClean="0"/>
              <a:t>دفروکسامین مسیلات </a:t>
            </a:r>
            <a:endParaRPr lang="en-US" dirty="0" smtClean="0"/>
          </a:p>
          <a:p>
            <a:pPr algn="r" rtl="1"/>
            <a:r>
              <a:rPr lang="en-US" dirty="0" smtClean="0"/>
              <a:t> </a:t>
            </a:r>
            <a:r>
              <a:rPr lang="fa-IR" dirty="0" smtClean="0"/>
              <a:t>در برخی از موارد عامل </a:t>
            </a:r>
            <a:r>
              <a:rPr lang="fa-IR" dirty="0"/>
              <a:t>زمینه‌ساز مشخصی وجود </a:t>
            </a:r>
            <a:r>
              <a:rPr lang="fa-IR" dirty="0" smtClean="0"/>
              <a:t>ندارد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31" y="1096173"/>
            <a:ext cx="7670619" cy="51043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337" y="1041852"/>
            <a:ext cx="7679326" cy="5115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rate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5" y="1045029"/>
            <a:ext cx="8202794" cy="515547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19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7" y="1105987"/>
            <a:ext cx="7914454" cy="50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20219"/>
            <a:ext cx="8305800" cy="41621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3053533"/>
            <a:ext cx="8305800" cy="926284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Covid</a:t>
            </a:r>
            <a:r>
              <a:rPr lang="en-US" sz="4800" dirty="0" smtClean="0"/>
              <a:t> 19 and  Mucormycosis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1037367"/>
            <a:ext cx="7783830" cy="52502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Covid</a:t>
            </a:r>
            <a:r>
              <a:rPr lang="en-US" dirty="0" smtClean="0"/>
              <a:t> -19 and </a:t>
            </a:r>
            <a:r>
              <a:rPr lang="en-US" dirty="0" err="1" smtClean="0"/>
              <a:t>Mucormycosis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820" y="1053737"/>
            <a:ext cx="7707529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549" y="1045028"/>
            <a:ext cx="7894801" cy="51728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567" y="1114697"/>
            <a:ext cx="7924376" cy="51293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973" y="1072009"/>
            <a:ext cx="7648964" cy="51284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135" y="1097281"/>
            <a:ext cx="7972073" cy="51728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Mucormycosis</a:t>
            </a:r>
            <a:r>
              <a:rPr lang="en-US" dirty="0" smtClean="0"/>
              <a:t> in </a:t>
            </a:r>
            <a:r>
              <a:rPr lang="en-US" dirty="0" err="1" smtClean="0"/>
              <a:t>Covid</a:t>
            </a:r>
            <a:r>
              <a:rPr lang="en-US" dirty="0" smtClean="0"/>
              <a:t> -19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84" y="1071154"/>
            <a:ext cx="7844366" cy="51032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2" y="1019837"/>
            <a:ext cx="7524205" cy="51806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30" y="1015898"/>
            <a:ext cx="7611290" cy="49843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Mucormycosis Epidemiology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Mucormycosis: The Scathing Invader Vasudevan B, Hazra N, Shijith K P, Neema  S, Vendhan S - Indian J Dermat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048217"/>
            <a:ext cx="2465832" cy="21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iELO - Brasil - Cutaneous mucormycosis* Cutaneous mucormycosis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8" y="1048217"/>
            <a:ext cx="3744687" cy="21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cormycosis causes, symptoms, diagnosis, treatment &amp;amp; prognosi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659343" cy="22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3585882"/>
            <a:ext cx="2533650" cy="2456330"/>
          </a:xfrm>
          <a:prstGeom prst="rect">
            <a:avLst/>
          </a:prstGeom>
        </p:spPr>
      </p:pic>
      <p:pic>
        <p:nvPicPr>
          <p:cNvPr id="1034" name="Picture 10" descr="Rhino Orbito Cerebral Mucormycosis: A Fatal Acute Invasive Fungal Infection  in Uncontrolled Diabetes - The Journal for Nurse Practition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3585882"/>
            <a:ext cx="3446553" cy="24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inical aspect at first consultation. | Download Scientific Diag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5882"/>
            <a:ext cx="2919412" cy="24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84" y="1079863"/>
            <a:ext cx="8172986" cy="502484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185" y="1027611"/>
            <a:ext cx="7910884" cy="5207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87" y="1089577"/>
            <a:ext cx="7877563" cy="50760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385" y="1088571"/>
            <a:ext cx="7817527" cy="50596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87" y="1124411"/>
            <a:ext cx="7877563" cy="513705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4184" y="4879405"/>
            <a:ext cx="3086100" cy="365125"/>
          </a:xfrm>
        </p:spPr>
        <p:txBody>
          <a:bodyPr/>
          <a:lstStyle/>
          <a:p>
            <a:r>
              <a:rPr lang="en-IN" smtClean="0"/>
              <a:t>dr bahman sadeghi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35</a:t>
            </a:fld>
            <a:endParaRPr lang="en-US"/>
          </a:p>
        </p:txBody>
      </p:sp>
      <p:pic>
        <p:nvPicPr>
          <p:cNvPr id="2050" name="Picture 2" descr="آبشار بیشه در لرستان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09"/>
            <a:ext cx="9144000" cy="68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تعریف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0160"/>
            <a:ext cx="8305800" cy="4896803"/>
          </a:xfrm>
        </p:spPr>
        <p:txBody>
          <a:bodyPr/>
          <a:lstStyle/>
          <a:p>
            <a:pPr marL="0" indent="0" algn="r" rtl="1">
              <a:spcBef>
                <a:spcPts val="1800"/>
              </a:spcBef>
              <a:buNone/>
            </a:pPr>
            <a:r>
              <a:rPr lang="en-US" b="1" dirty="0" smtClean="0"/>
              <a:t> </a:t>
            </a:r>
            <a:r>
              <a:rPr lang="fa-IR" b="1" dirty="0" smtClean="0"/>
              <a:t>موکورمایکوزیس</a:t>
            </a:r>
            <a:r>
              <a:rPr lang="fa-IR" dirty="0"/>
              <a:t> که قبلاً با نام </a:t>
            </a:r>
            <a:r>
              <a:rPr lang="fa-IR" b="1" dirty="0" smtClean="0"/>
              <a:t>زیگومیکوزیس</a:t>
            </a:r>
            <a:r>
              <a:rPr lang="en-US" baseline="30000" dirty="0"/>
              <a:t> </a:t>
            </a:r>
            <a:r>
              <a:rPr lang="en-US" dirty="0" smtClean="0"/>
              <a:t> </a:t>
            </a:r>
            <a:r>
              <a:rPr lang="fa-IR" dirty="0" smtClean="0"/>
              <a:t>و </a:t>
            </a:r>
            <a:r>
              <a:rPr lang="fa-IR" dirty="0"/>
              <a:t>گاهی </a:t>
            </a:r>
            <a:r>
              <a:rPr lang="fa-IR" b="1" dirty="0"/>
              <a:t>قارچ سیاه</a:t>
            </a:r>
            <a:r>
              <a:rPr lang="fa-IR" dirty="0"/>
              <a:t> نیز نامیده </a:t>
            </a:r>
            <a:r>
              <a:rPr lang="fa-IR" dirty="0" smtClean="0"/>
              <a:t>می‌شد</a:t>
            </a:r>
            <a:endParaRPr lang="en-US" dirty="0" smtClean="0"/>
          </a:p>
          <a:p>
            <a:pPr algn="r" rtl="1">
              <a:spcBef>
                <a:spcPts val="1800"/>
              </a:spcBef>
            </a:pPr>
            <a:r>
              <a:rPr lang="fa-IR" dirty="0" smtClean="0"/>
              <a:t> </a:t>
            </a:r>
            <a:r>
              <a:rPr lang="fa-IR" dirty="0"/>
              <a:t>یک </a:t>
            </a:r>
            <a:r>
              <a:rPr lang="fa-IR" dirty="0">
                <a:hlinkClick r:id="rId2" tooltip="عفونت قارچی"/>
              </a:rPr>
              <a:t>عفونت </a:t>
            </a:r>
            <a:r>
              <a:rPr lang="fa-IR" dirty="0" smtClean="0">
                <a:hlinkClick r:id="rId2" tooltip="عفونت قارچی"/>
              </a:rPr>
              <a:t>قارچی</a:t>
            </a:r>
            <a:r>
              <a:rPr lang="fa-IR" dirty="0" smtClean="0"/>
              <a:t> نادر ولی</a:t>
            </a:r>
            <a:r>
              <a:rPr lang="fa-IR" dirty="0"/>
              <a:t> </a:t>
            </a:r>
            <a:r>
              <a:rPr lang="fa-IR" dirty="0" smtClean="0"/>
              <a:t>جدی </a:t>
            </a:r>
            <a:r>
              <a:rPr lang="en-US" dirty="0" err="1" smtClean="0"/>
              <a:t>Angio</a:t>
            </a:r>
            <a:r>
              <a:rPr lang="en-US" dirty="0" smtClean="0"/>
              <a:t> invasive</a:t>
            </a:r>
            <a:r>
              <a:rPr lang="fa-IR" dirty="0" smtClean="0"/>
              <a:t> است</a:t>
            </a:r>
            <a:endParaRPr lang="en-US" dirty="0" smtClean="0"/>
          </a:p>
          <a:p>
            <a:pPr algn="r" rtl="1">
              <a:spcBef>
                <a:spcPts val="1800"/>
              </a:spcBef>
            </a:pPr>
            <a:r>
              <a:rPr lang="fa-IR" dirty="0" smtClean="0"/>
              <a:t> عموماً </a:t>
            </a:r>
            <a:r>
              <a:rPr lang="fa-IR" dirty="0"/>
              <a:t>در افرادی که </a:t>
            </a:r>
            <a:r>
              <a:rPr lang="fa-IR" dirty="0">
                <a:hlinkClick r:id="rId3" tooltip="سرکوب سیستم ایمنی"/>
              </a:rPr>
              <a:t>سیستم ایمنی</a:t>
            </a:r>
            <a:r>
              <a:rPr lang="fa-IR" dirty="0"/>
              <a:t> ضعیف تری داشته و توان مبارزه کمتری با عفونت دارند بروز </a:t>
            </a:r>
            <a:r>
              <a:rPr lang="fa-IR" dirty="0" smtClean="0"/>
              <a:t>می‌کند.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bahman sadeghi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تاریخچه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2446"/>
            <a:ext cx="7829550" cy="5114517"/>
          </a:xfrm>
        </p:spPr>
        <p:txBody>
          <a:bodyPr/>
          <a:lstStyle/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dirty="0"/>
              <a:t>اولین مورد موکورمایکوزیس احتمالاً </a:t>
            </a:r>
            <a:r>
              <a:rPr lang="fa-IR" dirty="0" smtClean="0"/>
              <a:t> </a:t>
            </a:r>
            <a:r>
              <a:rPr lang="fa-IR" dirty="0"/>
              <a:t>توسط فردریش کوچن مایستر در سال ۱۸۵۵ </a:t>
            </a:r>
            <a:endParaRPr lang="en-US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فوربرینگر اولین بار این بیماری را در ریه‌ها در سال ۱۸۷۶ توصیف کرد</a:t>
            </a:r>
            <a:r>
              <a:rPr lang="fa-IR" dirty="0" smtClean="0"/>
              <a:t>.</a:t>
            </a:r>
            <a:endParaRPr lang="en-US" baseline="30000" dirty="0"/>
          </a:p>
          <a:p>
            <a:pPr algn="r" rtl="1"/>
            <a:r>
              <a:rPr lang="fa-IR" dirty="0"/>
              <a:t> در سال ۱۸۸۴، لیختهایم </a:t>
            </a:r>
            <a:r>
              <a:rPr lang="fa-IR" dirty="0">
                <a:hlinkClick r:id="rId2" tooltip="بیماری‌زایی"/>
              </a:rPr>
              <a:t>توسعه بیماری</a:t>
            </a:r>
            <a:r>
              <a:rPr lang="fa-IR" dirty="0"/>
              <a:t> را در خرگوش ایجاد </a:t>
            </a:r>
            <a:r>
              <a:rPr lang="fa-IR" dirty="0" smtClean="0"/>
              <a:t>کرد</a:t>
            </a:r>
          </a:p>
          <a:p>
            <a:pPr algn="r" rtl="1"/>
            <a:r>
              <a:rPr lang="fa-IR" dirty="0" smtClean="0"/>
              <a:t>بعداً </a:t>
            </a:r>
            <a:r>
              <a:rPr lang="fa-IR" dirty="0"/>
              <a:t>به عنوان </a:t>
            </a:r>
            <a:r>
              <a:rPr lang="en-US" i="1" dirty="0" err="1"/>
              <a:t>Lichtheimia</a:t>
            </a:r>
            <a:r>
              <a:rPr lang="en-US" dirty="0"/>
              <a:t> </a:t>
            </a:r>
            <a:r>
              <a:rPr lang="fa-IR" dirty="0"/>
              <a:t>و </a:t>
            </a:r>
            <a:r>
              <a:rPr lang="fa-IR" i="1" dirty="0">
                <a:hlinkClick r:id="rId3" tooltip="کپک سیاه نان"/>
              </a:rPr>
              <a:t>کپک سیاه نان</a:t>
            </a:r>
            <a:r>
              <a:rPr lang="fa-IR" dirty="0"/>
              <a:t> شناخته شده </a:t>
            </a:r>
            <a:r>
              <a:rPr lang="fa-IR" dirty="0" smtClean="0"/>
              <a:t>بود</a:t>
            </a:r>
            <a:endParaRPr lang="en-US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در سال ۱۹۴۳، ارتباط آن با </a:t>
            </a:r>
            <a:r>
              <a:rPr lang="fa-IR" dirty="0">
                <a:hlinkClick r:id="rId4" tooltip="کتواسیدوز دیابتی"/>
              </a:rPr>
              <a:t>دیابت کنترل</a:t>
            </a:r>
            <a:r>
              <a:rPr lang="fa-IR" dirty="0"/>
              <a:t> نشده در سه مورد با درگیری شدید سینوس، مغز و چشم گزارش شد.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576" y="1114697"/>
            <a:ext cx="7497984" cy="53007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738" y="1140823"/>
            <a:ext cx="8113366" cy="51293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82" y="1088571"/>
            <a:ext cx="7837168" cy="51380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افراد </a:t>
            </a:r>
            <a:r>
              <a:rPr lang="fa-IR" dirty="0"/>
              <a:t>در هر سنی ممکن است تحت تأثیر قرار بگیرند، از جمله نوزادان که به صورت </a:t>
            </a:r>
            <a:r>
              <a:rPr lang="fa-IR" dirty="0">
                <a:hlinkClick r:id="rId2" tooltip="زایمان زودرس"/>
              </a:rPr>
              <a:t>زایمان زودرس</a:t>
            </a:r>
            <a:r>
              <a:rPr lang="fa-IR" dirty="0"/>
              <a:t> به دنیا آمده‌اند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 این </a:t>
            </a:r>
            <a:r>
              <a:rPr lang="fa-IR" dirty="0"/>
              <a:t>بیماری در </a:t>
            </a:r>
            <a:r>
              <a:rPr lang="fa-IR" dirty="0">
                <a:hlinkClick r:id="rId3" tooltip="رخدادهای طبیعی"/>
              </a:rPr>
              <a:t>رخدادهای طبیعی</a:t>
            </a:r>
            <a:r>
              <a:rPr lang="fa-IR" dirty="0"/>
              <a:t> نیز گزارش </a:t>
            </a:r>
            <a:r>
              <a:rPr lang="fa-IR" dirty="0" smtClean="0"/>
              <a:t>شده‌است</a:t>
            </a:r>
            <a:endParaRPr lang="en-US" dirty="0" smtClean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fa-IR" dirty="0"/>
              <a:t> </a:t>
            </a:r>
            <a:r>
              <a:rPr lang="fa-IR" dirty="0">
                <a:hlinkClick r:id="rId4" tooltip="زمین‌لرزه و سونامی ۲۰۰۴ اقیانوس هند"/>
              </a:rPr>
              <a:t>زمین‌لرزه و سونامی ۲۰۰۴ اقیانوس هند</a:t>
            </a:r>
            <a:r>
              <a:rPr lang="fa-IR" dirty="0"/>
              <a:t> </a:t>
            </a:r>
            <a:endParaRPr lang="en-US" dirty="0" smtClean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fa-IR" dirty="0" smtClean="0"/>
              <a:t> </a:t>
            </a:r>
            <a:r>
              <a:rPr lang="fa-IR" dirty="0"/>
              <a:t>گردباد میسوری ۲۰۱۱ 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dirty="0" smtClean="0"/>
              <a:t>       </a:t>
            </a:r>
            <a:r>
              <a:rPr lang="fa-IR" dirty="0"/>
              <a:t> </a:t>
            </a:r>
            <a:r>
              <a:rPr lang="fa-IR" dirty="0" smtClean="0"/>
              <a:t>پاندمی </a:t>
            </a:r>
            <a:r>
              <a:rPr lang="fa-IR" dirty="0"/>
              <a:t>کووید-۱۹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bahman sadeghi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light807_PowerPlugs_Template.v17.10.s_trial.potx" id="{C1988672-8E15-4AA7-ACD8-DB52B71513D6}" vid="{12036369-55FC-4FBE-AE78-0A2B31A46E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roselight807_PowerPlugs_Template.v18.01.s_trial</Template>
  <TotalTime>350</TotalTime>
  <Words>407</Words>
  <Application>Microsoft Office PowerPoint</Application>
  <PresentationFormat>On-screen Show (4:3)</PresentationFormat>
  <Paragraphs>107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بسم الله الرحمن الرحیم</vt:lpstr>
      <vt:lpstr>PowerPoint Presentation</vt:lpstr>
      <vt:lpstr>Mucormycosis Epidemiology</vt:lpstr>
      <vt:lpstr>تعریف</vt:lpstr>
      <vt:lpstr>تاریخچه</vt:lpstr>
      <vt:lpstr>PowerPoint Presentation</vt:lpstr>
      <vt:lpstr>PowerPoint Presentation</vt:lpstr>
      <vt:lpstr>PowerPoint Presentation</vt:lpstr>
      <vt:lpstr>PowerPoint Presentation</vt:lpstr>
      <vt:lpstr>Types  of  Mucormycosis</vt:lpstr>
      <vt:lpstr>PowerPoint Presentation</vt:lpstr>
      <vt:lpstr>Transmission of mucormycosis</vt:lpstr>
      <vt:lpstr>PowerPoint Presentation</vt:lpstr>
      <vt:lpstr>PowerPoint Presentation</vt:lpstr>
      <vt:lpstr>عوامل خطر </vt:lpstr>
      <vt:lpstr>Risk factors</vt:lpstr>
      <vt:lpstr>PowerPoint Presentation</vt:lpstr>
      <vt:lpstr>Mortality rate</vt:lpstr>
      <vt:lpstr>Prognosis</vt:lpstr>
      <vt:lpstr>PowerPoint Presentation</vt:lpstr>
      <vt:lpstr>PowerPoint Presentation</vt:lpstr>
      <vt:lpstr>Covid -19 and Mucormycosis</vt:lpstr>
      <vt:lpstr>PowerPoint Presentation</vt:lpstr>
      <vt:lpstr>PowerPoint Presentation</vt:lpstr>
      <vt:lpstr>PowerPoint Presentation</vt:lpstr>
      <vt:lpstr>PowerPoint Presentation</vt:lpstr>
      <vt:lpstr>Mucormycosis in Covid 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PowerPlugs</dc:title>
  <dc:creator>NSS</dc:creator>
  <cp:lastModifiedBy>NSS</cp:lastModifiedBy>
  <cp:revision>40</cp:revision>
  <dcterms:created xsi:type="dcterms:W3CDTF">2021-11-11T07:37:59Z</dcterms:created>
  <dcterms:modified xsi:type="dcterms:W3CDTF">2021-11-13T16:11:06Z</dcterms:modified>
</cp:coreProperties>
</file>