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p:cViewPr varScale="1">
        <p:scale>
          <a:sx n="105" d="100"/>
          <a:sy n="105" d="100"/>
        </p:scale>
        <p:origin x="72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D4C83-4CBC-B840-AA78-C2571517161D}" type="datetimeFigureOut">
              <a:rPr lang="en-US" smtClean="0"/>
              <a:t>11/13/21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1BD1A-412D-644B-8929-CB9EDB6209C7}" type="slidenum">
              <a:rPr lang="en-US" smtClean="0"/>
              <a:t>‹#›</a:t>
            </a:fld>
            <a:endParaRPr lang="en-US"/>
          </a:p>
        </p:txBody>
      </p:sp>
    </p:spTree>
    <p:extLst>
      <p:ext uri="{BB962C8B-B14F-4D97-AF65-F5344CB8AC3E}">
        <p14:creationId xmlns:p14="http://schemas.microsoft.com/office/powerpoint/2010/main" val="56909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E1BD1A-412D-644B-8929-CB9EDB6209C7}" type="slidenum">
              <a:rPr lang="en-US" smtClean="0"/>
              <a:t>12</a:t>
            </a:fld>
            <a:endParaRPr lang="en-US"/>
          </a:p>
        </p:txBody>
      </p:sp>
    </p:spTree>
    <p:extLst>
      <p:ext uri="{BB962C8B-B14F-4D97-AF65-F5344CB8AC3E}">
        <p14:creationId xmlns:p14="http://schemas.microsoft.com/office/powerpoint/2010/main" val="205310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7709"/>
            <a:ext cx="7772400" cy="1470025"/>
          </a:xfrm>
        </p:spPr>
        <p:txBody>
          <a:bodyPr/>
          <a:lstStyle/>
          <a:p>
            <a:r>
              <a:rPr lang="en-GB" b="1" dirty="0"/>
              <a:t>Mucormycosis</a:t>
            </a:r>
            <a:endParaRPr lang="en-GB" dirty="0"/>
          </a:p>
        </p:txBody>
      </p:sp>
      <p:sp>
        <p:nvSpPr>
          <p:cNvPr id="3" name="Subtitle 2"/>
          <p:cNvSpPr>
            <a:spLocks noGrp="1"/>
          </p:cNvSpPr>
          <p:nvPr>
            <p:ph type="subTitle" idx="1"/>
          </p:nvPr>
        </p:nvSpPr>
        <p:spPr>
          <a:xfrm>
            <a:off x="1371600" y="4876800"/>
            <a:ext cx="6400800" cy="1752600"/>
          </a:xfrm>
        </p:spPr>
        <p:txBody>
          <a:bodyPr>
            <a:normAutofit fontScale="85000" lnSpcReduction="10000"/>
          </a:bodyPr>
          <a:lstStyle/>
          <a:p>
            <a:r>
              <a:rPr lang="en-US" dirty="0" smtClean="0">
                <a:solidFill>
                  <a:schemeClr val="tx1"/>
                </a:solidFill>
              </a:rPr>
              <a:t>Dr. </a:t>
            </a:r>
            <a:r>
              <a:rPr lang="en-US" dirty="0" err="1" smtClean="0">
                <a:solidFill>
                  <a:schemeClr val="tx1"/>
                </a:solidFill>
              </a:rPr>
              <a:t>Farzad</a:t>
            </a:r>
            <a:r>
              <a:rPr lang="en-US" dirty="0" smtClean="0">
                <a:solidFill>
                  <a:schemeClr val="tx1"/>
                </a:solidFill>
              </a:rPr>
              <a:t> </a:t>
            </a:r>
            <a:r>
              <a:rPr lang="en-US" dirty="0" err="1" smtClean="0">
                <a:solidFill>
                  <a:schemeClr val="tx1"/>
                </a:solidFill>
              </a:rPr>
              <a:t>Zamani</a:t>
            </a:r>
            <a:r>
              <a:rPr lang="en-US" dirty="0" smtClean="0">
                <a:solidFill>
                  <a:schemeClr val="tx1"/>
                </a:solidFill>
              </a:rPr>
              <a:t>, M.D.,</a:t>
            </a:r>
          </a:p>
          <a:p>
            <a:r>
              <a:rPr lang="en-US" dirty="0" smtClean="0">
                <a:solidFill>
                  <a:schemeClr val="tx1"/>
                </a:solidFill>
              </a:rPr>
              <a:t>Assistant Professor of Otorhinolaryngology-Head and Neck Surgery</a:t>
            </a:r>
          </a:p>
          <a:p>
            <a:r>
              <a:rPr lang="en-US" dirty="0" smtClean="0">
                <a:solidFill>
                  <a:schemeClr val="tx1"/>
                </a:solidFill>
              </a:rPr>
              <a:t>Arak University of Medical Sciences</a:t>
            </a:r>
            <a:endParaRPr lang="en-GB"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3886200"/>
          </a:xfrm>
          <a:prstGeom prst="ellipse">
            <a:avLst/>
          </a:prstGeom>
          <a:ln>
            <a:noFill/>
          </a:ln>
          <a:effectLst>
            <a:softEdge rad="112500"/>
          </a:effectLst>
        </p:spPr>
      </p:pic>
    </p:spTree>
    <p:extLst>
      <p:ext uri="{BB962C8B-B14F-4D97-AF65-F5344CB8AC3E}">
        <p14:creationId xmlns:p14="http://schemas.microsoft.com/office/powerpoint/2010/main" val="261138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AIFR </a:t>
            </a:r>
            <a:endParaRPr lang="en-GB" dirty="0"/>
          </a:p>
        </p:txBody>
      </p:sp>
      <p:sp>
        <p:nvSpPr>
          <p:cNvPr id="3" name="Content Placeholder 2"/>
          <p:cNvSpPr>
            <a:spLocks noGrp="1"/>
          </p:cNvSpPr>
          <p:nvPr>
            <p:ph idx="1"/>
          </p:nvPr>
        </p:nvSpPr>
        <p:spPr/>
        <p:txBody>
          <a:bodyPr/>
          <a:lstStyle/>
          <a:p>
            <a:r>
              <a:rPr lang="en-US" dirty="0" smtClean="0"/>
              <a:t>Includes </a:t>
            </a:r>
            <a:r>
              <a:rPr lang="en-US" dirty="0"/>
              <a:t>antifungal therapy, surgical resection, and reversal of immunocompromise. </a:t>
            </a:r>
            <a:endParaRPr lang="en-US" dirty="0" smtClean="0"/>
          </a:p>
          <a:p>
            <a:r>
              <a:rPr lang="en-US" dirty="0" smtClean="0"/>
              <a:t>Extent </a:t>
            </a:r>
            <a:r>
              <a:rPr lang="en-US" dirty="0"/>
              <a:t>of surgery is controversial, particularly with regard to the need for </a:t>
            </a:r>
            <a:r>
              <a:rPr lang="en-US" dirty="0" smtClean="0"/>
              <a:t>orbital exenteration!</a:t>
            </a:r>
          </a:p>
          <a:p>
            <a:r>
              <a:rPr lang="en-GB" dirty="0"/>
              <a:t>Current </a:t>
            </a:r>
            <a:r>
              <a:rPr lang="en-GB" dirty="0" smtClean="0"/>
              <a:t>evidence:</a:t>
            </a:r>
          </a:p>
          <a:p>
            <a:pPr marL="0" indent="0">
              <a:buNone/>
            </a:pPr>
            <a:r>
              <a:rPr lang="en-US" sz="3600" b="1" dirty="0" smtClean="0">
                <a:solidFill>
                  <a:schemeClr val="accent6">
                    <a:lumMod val="50000"/>
                  </a:schemeClr>
                </a:solidFill>
              </a:rPr>
              <a:t>There </a:t>
            </a:r>
            <a:r>
              <a:rPr lang="en-US" sz="3600" b="1" dirty="0">
                <a:solidFill>
                  <a:schemeClr val="accent6">
                    <a:lumMod val="50000"/>
                  </a:schemeClr>
                </a:solidFill>
              </a:rPr>
              <a:t>may not be an additional survival benefit provided by orbital </a:t>
            </a:r>
            <a:r>
              <a:rPr lang="en-US" sz="3600" b="1" dirty="0" smtClean="0">
                <a:solidFill>
                  <a:schemeClr val="accent6">
                    <a:lumMod val="50000"/>
                  </a:schemeClr>
                </a:solidFill>
              </a:rPr>
              <a:t>exenteration!</a:t>
            </a:r>
            <a:endParaRPr lang="en-GB" sz="3600" b="1" dirty="0">
              <a:solidFill>
                <a:schemeClr val="accent6">
                  <a:lumMod val="50000"/>
                </a:schemeClr>
              </a:solidFill>
            </a:endParaRPr>
          </a:p>
        </p:txBody>
      </p:sp>
    </p:spTree>
    <p:extLst>
      <p:ext uri="{BB962C8B-B14F-4D97-AF65-F5344CB8AC3E}">
        <p14:creationId xmlns:p14="http://schemas.microsoft.com/office/powerpoint/2010/main" val="695241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096000"/>
          </a:xfrm>
        </p:spPr>
        <p:txBody>
          <a:bodyPr>
            <a:normAutofit lnSpcReduction="10000"/>
          </a:bodyPr>
          <a:lstStyle/>
          <a:p>
            <a:r>
              <a:rPr lang="en-US" dirty="0"/>
              <a:t>In patients with </a:t>
            </a:r>
            <a:r>
              <a:rPr lang="en-US" dirty="0">
                <a:solidFill>
                  <a:schemeClr val="accent6">
                    <a:lumMod val="50000"/>
                  </a:schemeClr>
                </a:solidFill>
              </a:rPr>
              <a:t>neutropenia</a:t>
            </a:r>
            <a:r>
              <a:rPr lang="en-US" dirty="0"/>
              <a:t>, some have suggested a role for </a:t>
            </a:r>
            <a:r>
              <a:rPr lang="en-US" dirty="0">
                <a:solidFill>
                  <a:schemeClr val="accent6">
                    <a:lumMod val="50000"/>
                  </a:schemeClr>
                </a:solidFill>
              </a:rPr>
              <a:t>granulocyte transfusions</a:t>
            </a:r>
            <a:r>
              <a:rPr lang="en-US" dirty="0"/>
              <a:t>, although evidence is limited to small case series</a:t>
            </a:r>
            <a:r>
              <a:rPr lang="en-US" dirty="0" smtClean="0"/>
              <a:t>.</a:t>
            </a:r>
          </a:p>
          <a:p>
            <a:r>
              <a:rPr lang="en-US" dirty="0"/>
              <a:t>A large systematic review revealed that </a:t>
            </a:r>
            <a:r>
              <a:rPr lang="en-US" dirty="0">
                <a:solidFill>
                  <a:schemeClr val="tx2">
                    <a:lumMod val="75000"/>
                  </a:schemeClr>
                </a:solidFill>
              </a:rPr>
              <a:t>surgical resection </a:t>
            </a:r>
            <a:r>
              <a:rPr lang="en-US" dirty="0"/>
              <a:t>and the use of </a:t>
            </a:r>
            <a:r>
              <a:rPr lang="en-US" dirty="0" smtClean="0">
                <a:solidFill>
                  <a:schemeClr val="tx2">
                    <a:lumMod val="75000"/>
                  </a:schemeClr>
                </a:solidFill>
              </a:rPr>
              <a:t>liposomal amphotericin </a:t>
            </a:r>
            <a:r>
              <a:rPr lang="en-US" dirty="0">
                <a:solidFill>
                  <a:schemeClr val="tx2">
                    <a:lumMod val="75000"/>
                  </a:schemeClr>
                </a:solidFill>
              </a:rPr>
              <a:t>B</a:t>
            </a:r>
            <a:r>
              <a:rPr lang="en-US" dirty="0"/>
              <a:t> were associated with improved survival in patients with AIFR</a:t>
            </a:r>
            <a:r>
              <a:rPr lang="en-US" dirty="0" smtClean="0"/>
              <a:t>.</a:t>
            </a:r>
          </a:p>
          <a:p>
            <a:r>
              <a:rPr lang="en-US" dirty="0">
                <a:solidFill>
                  <a:schemeClr val="accent5">
                    <a:lumMod val="75000"/>
                  </a:schemeClr>
                </a:solidFill>
              </a:rPr>
              <a:t>Better overall survival </a:t>
            </a:r>
            <a:r>
              <a:rPr lang="en-US" dirty="0"/>
              <a:t>was also associated with </a:t>
            </a:r>
            <a:r>
              <a:rPr lang="en-US" dirty="0" smtClean="0">
                <a:solidFill>
                  <a:schemeClr val="accent5">
                    <a:lumMod val="75000"/>
                  </a:schemeClr>
                </a:solidFill>
              </a:rPr>
              <a:t>diabetes</a:t>
            </a:r>
            <a:r>
              <a:rPr lang="en-US" dirty="0" smtClean="0"/>
              <a:t>.</a:t>
            </a:r>
          </a:p>
          <a:p>
            <a:r>
              <a:rPr lang="en-US" dirty="0" smtClean="0">
                <a:solidFill>
                  <a:srgbClr val="C00000"/>
                </a:solidFill>
              </a:rPr>
              <a:t>Poorer </a:t>
            </a:r>
            <a:r>
              <a:rPr lang="en-US" dirty="0">
                <a:solidFill>
                  <a:srgbClr val="C00000"/>
                </a:solidFill>
              </a:rPr>
              <a:t>overall survival </a:t>
            </a:r>
            <a:r>
              <a:rPr lang="en-US" dirty="0"/>
              <a:t>was associated with </a:t>
            </a:r>
            <a:r>
              <a:rPr lang="en-US" dirty="0">
                <a:solidFill>
                  <a:srgbClr val="C00000"/>
                </a:solidFill>
              </a:rPr>
              <a:t>intracranial involvement</a:t>
            </a:r>
            <a:r>
              <a:rPr lang="en-US" dirty="0"/>
              <a:t> and </a:t>
            </a:r>
            <a:r>
              <a:rPr lang="en-US" dirty="0">
                <a:solidFill>
                  <a:srgbClr val="C00000"/>
                </a:solidFill>
              </a:rPr>
              <a:t>advanced age</a:t>
            </a:r>
            <a:r>
              <a:rPr lang="en-US" dirty="0"/>
              <a:t>.</a:t>
            </a:r>
            <a:endParaRPr lang="en-GB" dirty="0"/>
          </a:p>
        </p:txBody>
      </p:sp>
    </p:spTree>
    <p:extLst>
      <p:ext uri="{BB962C8B-B14F-4D97-AF65-F5344CB8AC3E}">
        <p14:creationId xmlns:p14="http://schemas.microsoft.com/office/powerpoint/2010/main" val="2324250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approach:</a:t>
            </a:r>
            <a:endParaRPr lang="en-US" dirty="0"/>
          </a:p>
        </p:txBody>
      </p:sp>
      <p:sp>
        <p:nvSpPr>
          <p:cNvPr id="3" name="Content Placeholder 2"/>
          <p:cNvSpPr>
            <a:spLocks noGrp="1"/>
          </p:cNvSpPr>
          <p:nvPr>
            <p:ph idx="1"/>
          </p:nvPr>
        </p:nvSpPr>
        <p:spPr/>
        <p:txBody>
          <a:bodyPr>
            <a:normAutofit lnSpcReduction="10000"/>
          </a:bodyPr>
          <a:lstStyle/>
          <a:p>
            <a:r>
              <a:rPr lang="en-US" dirty="0" smtClean="0"/>
              <a:t>Endoscopic </a:t>
            </a:r>
            <a:r>
              <a:rPr lang="en-US" dirty="0" err="1" smtClean="0"/>
              <a:t>sinonasal</a:t>
            </a:r>
            <a:r>
              <a:rPr lang="en-US" dirty="0" smtClean="0"/>
              <a:t> surgery is the mainstay of treatment.</a:t>
            </a:r>
          </a:p>
          <a:p>
            <a:r>
              <a:rPr lang="en-US" dirty="0" smtClean="0"/>
              <a:t>Initial biopsy is essential</a:t>
            </a:r>
          </a:p>
          <a:p>
            <a:r>
              <a:rPr lang="en-US" dirty="0" smtClean="0"/>
              <a:t>Surgical debridement is commonly included of </a:t>
            </a:r>
            <a:r>
              <a:rPr lang="en-US" dirty="0" err="1"/>
              <a:t>t</a:t>
            </a:r>
            <a:r>
              <a:rPr lang="en-US" dirty="0" err="1" smtClean="0"/>
              <a:t>urbinectomy</a:t>
            </a:r>
            <a:r>
              <a:rPr lang="en-US" dirty="0" smtClean="0"/>
              <a:t> (middle and inferior), </a:t>
            </a:r>
            <a:r>
              <a:rPr lang="en-US" dirty="0" err="1" smtClean="0"/>
              <a:t>ethmoidectomy</a:t>
            </a:r>
            <a:r>
              <a:rPr lang="en-US" dirty="0" smtClean="0"/>
              <a:t>, medial </a:t>
            </a:r>
            <a:r>
              <a:rPr lang="en-US" dirty="0" err="1" smtClean="0"/>
              <a:t>maxillectomy</a:t>
            </a:r>
            <a:r>
              <a:rPr lang="en-US" dirty="0" smtClean="0"/>
              <a:t>, </a:t>
            </a:r>
            <a:r>
              <a:rPr lang="en-US" dirty="0" err="1" smtClean="0"/>
              <a:t>antrostomy</a:t>
            </a:r>
            <a:r>
              <a:rPr lang="en-US" dirty="0" smtClean="0"/>
              <a:t>, </a:t>
            </a:r>
            <a:r>
              <a:rPr lang="en-US" dirty="0" err="1" smtClean="0"/>
              <a:t>draf</a:t>
            </a:r>
            <a:r>
              <a:rPr lang="en-US" dirty="0" smtClean="0"/>
              <a:t> I-III, and removal of all </a:t>
            </a:r>
            <a:r>
              <a:rPr lang="en-US" dirty="0" err="1" smtClean="0"/>
              <a:t>devitilized</a:t>
            </a:r>
            <a:r>
              <a:rPr lang="en-US" dirty="0" smtClean="0"/>
              <a:t> tissue to find bleeding points in the normal vital tissue!</a:t>
            </a:r>
          </a:p>
          <a:p>
            <a:endParaRPr lang="en-US" dirty="0"/>
          </a:p>
        </p:txBody>
      </p:sp>
    </p:spTree>
    <p:extLst>
      <p:ext uri="{BB962C8B-B14F-4D97-AF65-F5344CB8AC3E}">
        <p14:creationId xmlns:p14="http://schemas.microsoft.com/office/powerpoint/2010/main" val="629308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approach</a:t>
            </a:r>
            <a:endParaRPr lang="en-US" dirty="0"/>
          </a:p>
        </p:txBody>
      </p:sp>
      <p:sp>
        <p:nvSpPr>
          <p:cNvPr id="3" name="Content Placeholder 2"/>
          <p:cNvSpPr>
            <a:spLocks noGrp="1"/>
          </p:cNvSpPr>
          <p:nvPr>
            <p:ph idx="1"/>
          </p:nvPr>
        </p:nvSpPr>
        <p:spPr/>
        <p:txBody>
          <a:bodyPr/>
          <a:lstStyle/>
          <a:p>
            <a:r>
              <a:rPr lang="en-US" dirty="0" err="1" smtClean="0"/>
              <a:t>Maxiellectomy</a:t>
            </a:r>
            <a:r>
              <a:rPr lang="en-US" dirty="0" smtClean="0"/>
              <a:t> (partial, subtotal, total, and extended i.e., orbital </a:t>
            </a:r>
            <a:r>
              <a:rPr lang="en-US" dirty="0" err="1" smtClean="0"/>
              <a:t>exenteration</a:t>
            </a:r>
            <a:r>
              <a:rPr lang="en-US" dirty="0" smtClean="0"/>
              <a:t>) and removal of the palate</a:t>
            </a:r>
            <a:endParaRPr lang="en-US" dirty="0"/>
          </a:p>
        </p:txBody>
      </p:sp>
    </p:spTree>
    <p:extLst>
      <p:ext uri="{BB962C8B-B14F-4D97-AF65-F5344CB8AC3E}">
        <p14:creationId xmlns:p14="http://schemas.microsoft.com/office/powerpoint/2010/main" val="732443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55"/>
            <a:ext cx="9144000" cy="684414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55"/>
            <a:ext cx="5638800" cy="1676400"/>
          </a:xfrm>
          <a:prstGeom prst="rect">
            <a:avLst/>
          </a:prstGeom>
        </p:spPr>
      </p:pic>
    </p:spTree>
    <p:extLst>
      <p:ext uri="{BB962C8B-B14F-4D97-AF65-F5344CB8AC3E}">
        <p14:creationId xmlns:p14="http://schemas.microsoft.com/office/powerpoint/2010/main" val="384357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81400"/>
            <a:ext cx="8229600" cy="2895600"/>
          </a:xfrm>
        </p:spPr>
        <p:txBody>
          <a:bodyPr>
            <a:noAutofit/>
          </a:bodyPr>
          <a:lstStyle/>
          <a:p>
            <a:r>
              <a:rPr lang="en-GB" sz="3200" b="1" dirty="0"/>
              <a:t>Acute invasive fungal rhinosinusitis </a:t>
            </a:r>
            <a:r>
              <a:rPr lang="en-GB" sz="3200" dirty="0"/>
              <a:t>(AIFR) is an angioinvasive fungal infection of the nasal cavity and paranasal sinuses that typically develops in </a:t>
            </a:r>
            <a:r>
              <a:rPr lang="en-GB" sz="3200" dirty="0">
                <a:solidFill>
                  <a:srgbClr val="FF0000"/>
                </a:solidFill>
              </a:rPr>
              <a:t>immunocompromised patients</a:t>
            </a:r>
            <a:r>
              <a:rPr lang="en-GB" sz="3200" dirty="0"/>
              <a:t>, such as those with </a:t>
            </a:r>
            <a:r>
              <a:rPr lang="en-GB" sz="3200" dirty="0">
                <a:solidFill>
                  <a:schemeClr val="accent2"/>
                </a:solidFill>
              </a:rPr>
              <a:t>hematologic malignancies</a:t>
            </a:r>
            <a:r>
              <a:rPr lang="en-GB" sz="3200" dirty="0"/>
              <a:t>, </a:t>
            </a:r>
            <a:r>
              <a:rPr lang="en-GB" sz="3200" dirty="0">
                <a:solidFill>
                  <a:schemeClr val="accent2"/>
                </a:solidFill>
              </a:rPr>
              <a:t>acquired immunodeficiency syndrome</a:t>
            </a:r>
            <a:r>
              <a:rPr lang="en-GB" sz="3200" dirty="0"/>
              <a:t>, </a:t>
            </a:r>
            <a:r>
              <a:rPr lang="en-GB" sz="3200" dirty="0">
                <a:solidFill>
                  <a:schemeClr val="accent2"/>
                </a:solidFill>
              </a:rPr>
              <a:t>neutropenia</a:t>
            </a:r>
            <a:r>
              <a:rPr lang="en-GB" sz="3200" dirty="0"/>
              <a:t>, and </a:t>
            </a:r>
            <a:r>
              <a:rPr lang="en-GB" sz="3200" dirty="0">
                <a:solidFill>
                  <a:schemeClr val="accent2"/>
                </a:solidFill>
              </a:rPr>
              <a:t>diabetes</a:t>
            </a:r>
            <a:r>
              <a:rPr lang="en-GB" sz="3200" dirty="0"/>
              <a: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
            <a:ext cx="8382000" cy="2819399"/>
          </a:xfrm>
        </p:spPr>
      </p:pic>
    </p:spTree>
    <p:extLst>
      <p:ext uri="{BB962C8B-B14F-4D97-AF65-F5344CB8AC3E}">
        <p14:creationId xmlns:p14="http://schemas.microsoft.com/office/powerpoint/2010/main" val="8499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0"/>
            <a:ext cx="8534400" cy="2667000"/>
          </a:xfrm>
        </p:spPr>
        <p:txBody>
          <a:bodyPr>
            <a:noAutofit/>
          </a:bodyPr>
          <a:lstStyle/>
          <a:p>
            <a:pPr marL="457200" indent="-457200" algn="l">
              <a:buFont typeface="Arial" panose="020B0604020202020204" pitchFamily="34" charset="0"/>
              <a:buChar char="•"/>
            </a:pPr>
            <a:r>
              <a:rPr lang="en-US" sz="3200" dirty="0"/>
              <a:t>M</a:t>
            </a:r>
            <a:r>
              <a:rPr lang="en-US" sz="3200" dirty="0" smtClean="0"/>
              <a:t>ortality </a:t>
            </a:r>
            <a:r>
              <a:rPr lang="en-US" sz="3200" dirty="0"/>
              <a:t>rates of 40% to 80% in the </a:t>
            </a:r>
            <a:r>
              <a:rPr lang="en-US" sz="3200" dirty="0" smtClean="0"/>
              <a:t>literature.</a:t>
            </a:r>
            <a:br>
              <a:rPr lang="en-US" sz="3200" dirty="0" smtClean="0"/>
            </a:br>
            <a:r>
              <a:rPr lang="en-US" sz="3200" dirty="0" smtClean="0"/>
              <a:t>Patients </a:t>
            </a:r>
            <a:r>
              <a:rPr lang="en-US" sz="3200" dirty="0"/>
              <a:t>with AIFR present with </a:t>
            </a:r>
            <a:r>
              <a:rPr lang="en-US" sz="3200" dirty="0">
                <a:solidFill>
                  <a:schemeClr val="accent2"/>
                </a:solidFill>
              </a:rPr>
              <a:t>fevers</a:t>
            </a:r>
            <a:r>
              <a:rPr lang="en-US" sz="3200" dirty="0"/>
              <a:t> and localizing symptoms, most commonly </a:t>
            </a:r>
            <a:r>
              <a:rPr lang="en-US" sz="3200" dirty="0">
                <a:solidFill>
                  <a:schemeClr val="tx2">
                    <a:lumMod val="75000"/>
                  </a:schemeClr>
                </a:solidFill>
              </a:rPr>
              <a:t>facial swelling</a:t>
            </a:r>
            <a:r>
              <a:rPr lang="en-US" sz="3200" dirty="0"/>
              <a:t>, </a:t>
            </a:r>
            <a:r>
              <a:rPr lang="en-US" sz="3200" dirty="0">
                <a:solidFill>
                  <a:schemeClr val="accent5">
                    <a:lumMod val="75000"/>
                  </a:schemeClr>
                </a:solidFill>
              </a:rPr>
              <a:t>nasal congestion</a:t>
            </a:r>
            <a:r>
              <a:rPr lang="en-US" sz="3200" dirty="0"/>
              <a:t>, </a:t>
            </a:r>
            <a:r>
              <a:rPr lang="en-US" sz="3200" dirty="0" err="1">
                <a:solidFill>
                  <a:schemeClr val="accent6">
                    <a:lumMod val="75000"/>
                  </a:schemeClr>
                </a:solidFill>
              </a:rPr>
              <a:t>ophthalmoplegia</a:t>
            </a:r>
            <a:r>
              <a:rPr lang="en-US" sz="3200" dirty="0"/>
              <a:t>, </a:t>
            </a:r>
            <a:r>
              <a:rPr lang="en-US" sz="3200" dirty="0">
                <a:solidFill>
                  <a:schemeClr val="accent6">
                    <a:lumMod val="75000"/>
                  </a:schemeClr>
                </a:solidFill>
              </a:rPr>
              <a:t>proptosis</a:t>
            </a:r>
            <a:r>
              <a:rPr lang="en-US" sz="3200" dirty="0"/>
              <a:t>, and </a:t>
            </a:r>
            <a:r>
              <a:rPr lang="en-US" sz="3200" dirty="0">
                <a:solidFill>
                  <a:schemeClr val="tx1">
                    <a:lumMod val="75000"/>
                    <a:lumOff val="25000"/>
                  </a:schemeClr>
                </a:solidFill>
              </a:rPr>
              <a:t>vision loss</a:t>
            </a:r>
            <a:r>
              <a:rPr lang="en-US" sz="3200" dirty="0"/>
              <a:t>.</a:t>
            </a:r>
            <a:endParaRPr lang="en-GB"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599"/>
            <a:ext cx="4648200" cy="186266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802" y="1676400"/>
            <a:ext cx="4775198" cy="1877695"/>
          </a:xfrm>
          <a:prstGeom prst="rect">
            <a:avLst/>
          </a:prstGeom>
        </p:spPr>
      </p:pic>
    </p:spTree>
    <p:extLst>
      <p:ext uri="{BB962C8B-B14F-4D97-AF65-F5344CB8AC3E}">
        <p14:creationId xmlns:p14="http://schemas.microsoft.com/office/powerpoint/2010/main" val="423279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8229600" cy="3048000"/>
          </a:xfrm>
        </p:spPr>
        <p:txBody>
          <a:bodyPr>
            <a:noAutofit/>
          </a:bodyPr>
          <a:lstStyle/>
          <a:p>
            <a:pPr algn="l"/>
            <a:r>
              <a:rPr lang="en-GB" sz="3600" dirty="0"/>
              <a:t>The most common </a:t>
            </a:r>
            <a:r>
              <a:rPr lang="en-GB" sz="3600" dirty="0" smtClean="0"/>
              <a:t>organisms: </a:t>
            </a:r>
            <a:br>
              <a:rPr lang="en-GB" sz="3600" dirty="0" smtClean="0"/>
            </a:br>
            <a:r>
              <a:rPr lang="en-GB" sz="3600" dirty="0" smtClean="0"/>
              <a:t>1. Aspergillus </a:t>
            </a:r>
            <a:r>
              <a:rPr lang="en-GB" sz="3600" dirty="0"/>
              <a:t>species (</a:t>
            </a:r>
            <a:r>
              <a:rPr lang="en-GB" sz="3600" dirty="0">
                <a:solidFill>
                  <a:schemeClr val="accent1">
                    <a:lumMod val="75000"/>
                  </a:schemeClr>
                </a:solidFill>
              </a:rPr>
              <a:t>most commonly A. fumigatus or A. flavus</a:t>
            </a:r>
            <a:r>
              <a:rPr lang="en-GB" sz="3600" dirty="0"/>
              <a:t> ) </a:t>
            </a:r>
            <a:br>
              <a:rPr lang="en-GB" sz="3600" dirty="0"/>
            </a:br>
            <a:r>
              <a:rPr lang="en-GB" sz="3600" dirty="0" smtClean="0"/>
              <a:t>2. </a:t>
            </a:r>
            <a:r>
              <a:rPr lang="en-GB" sz="3600" dirty="0"/>
              <a:t>F</a:t>
            </a:r>
            <a:r>
              <a:rPr lang="en-GB" sz="3600" dirty="0" smtClean="0"/>
              <a:t>ungi </a:t>
            </a:r>
            <a:r>
              <a:rPr lang="en-GB" sz="3600" dirty="0"/>
              <a:t>from the Zygomycetes class, which cause </a:t>
            </a:r>
            <a:r>
              <a:rPr lang="en-GB" sz="3600" dirty="0" smtClean="0"/>
              <a:t>mucormycosis(</a:t>
            </a:r>
            <a:r>
              <a:rPr lang="en-GB" sz="3600" dirty="0" err="1" smtClean="0">
                <a:solidFill>
                  <a:schemeClr val="accent1">
                    <a:lumMod val="75000"/>
                  </a:schemeClr>
                </a:solidFill>
              </a:rPr>
              <a:t>Rhizopus</a:t>
            </a:r>
            <a:r>
              <a:rPr lang="en-GB" sz="3600" dirty="0" smtClean="0">
                <a:solidFill>
                  <a:schemeClr val="accent1">
                    <a:lumMod val="75000"/>
                  </a:schemeClr>
                </a:solidFill>
              </a:rPr>
              <a:t> oryzae</a:t>
            </a:r>
            <a:r>
              <a:rPr lang="en-GB" sz="3600" dirty="0" smtClean="0"/>
              <a:t>)</a:t>
            </a:r>
            <a:endParaRPr lang="en-GB"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82" y="0"/>
            <a:ext cx="9123218" cy="2786475"/>
          </a:xfrm>
        </p:spPr>
      </p:pic>
    </p:spTree>
    <p:extLst>
      <p:ext uri="{BB962C8B-B14F-4D97-AF65-F5344CB8AC3E}">
        <p14:creationId xmlns:p14="http://schemas.microsoft.com/office/powerpoint/2010/main" val="286703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229600" cy="2438400"/>
          </a:xfrm>
        </p:spPr>
        <p:txBody>
          <a:bodyPr>
            <a:normAutofit fontScale="90000"/>
          </a:bodyPr>
          <a:lstStyle/>
          <a:p>
            <a:pPr marL="571500" indent="-571500" algn="l">
              <a:buFont typeface="Arial" panose="020B0604020202020204" pitchFamily="34" charset="0"/>
              <a:buChar char="•"/>
            </a:pPr>
            <a:r>
              <a:rPr lang="en-US" dirty="0"/>
              <a:t>All patients with suspected AIFR should undergo prompt nasal endoscopic evaluation with </a:t>
            </a:r>
            <a:r>
              <a:rPr lang="en-US" dirty="0">
                <a:solidFill>
                  <a:srgbClr val="FF0000"/>
                </a:solidFill>
              </a:rPr>
              <a:t>particular attention to nasal </a:t>
            </a:r>
            <a:r>
              <a:rPr lang="en-US" dirty="0" smtClean="0">
                <a:solidFill>
                  <a:srgbClr val="FF0000"/>
                </a:solidFill>
              </a:rPr>
              <a:t>sensation</a:t>
            </a:r>
            <a:r>
              <a:rPr lang="en-US" dirty="0" smtClean="0"/>
              <a: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2667000"/>
          </a:xfrm>
        </p:spPr>
      </p:pic>
    </p:spTree>
    <p:extLst>
      <p:ext uri="{BB962C8B-B14F-4D97-AF65-F5344CB8AC3E}">
        <p14:creationId xmlns:p14="http://schemas.microsoft.com/office/powerpoint/2010/main" val="21852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1400"/>
            <a:ext cx="8229600" cy="2895600"/>
          </a:xfrm>
        </p:spPr>
        <p:txBody>
          <a:bodyPr>
            <a:normAutofit fontScale="90000"/>
          </a:bodyPr>
          <a:lstStyle/>
          <a:p>
            <a:pPr marL="571500" indent="-571500" algn="l">
              <a:buFont typeface="Arial" panose="020B0604020202020204" pitchFamily="34" charset="0"/>
              <a:buChar char="•"/>
            </a:pPr>
            <a:r>
              <a:rPr lang="en-US" dirty="0"/>
              <a:t>Areas of </a:t>
            </a:r>
            <a:r>
              <a:rPr lang="en-US" b="1" dirty="0">
                <a:solidFill>
                  <a:schemeClr val="bg1">
                    <a:lumMod val="65000"/>
                  </a:schemeClr>
                </a:solidFill>
              </a:rPr>
              <a:t>mucosal pallor</a:t>
            </a:r>
            <a:r>
              <a:rPr lang="en-US" dirty="0"/>
              <a:t>, </a:t>
            </a:r>
            <a:r>
              <a:rPr lang="en-US" b="1" dirty="0"/>
              <a:t>crusting</a:t>
            </a:r>
            <a:r>
              <a:rPr lang="en-US" dirty="0"/>
              <a:t>, or </a:t>
            </a:r>
            <a:r>
              <a:rPr lang="en-US" b="1" dirty="0">
                <a:solidFill>
                  <a:srgbClr val="FFC000"/>
                </a:solidFill>
              </a:rPr>
              <a:t>necrosis</a:t>
            </a:r>
            <a:r>
              <a:rPr lang="en-US" dirty="0"/>
              <a:t>, which are most commonly seen on the </a:t>
            </a:r>
            <a:r>
              <a:rPr lang="en-US" dirty="0">
                <a:solidFill>
                  <a:srgbClr val="FF0000"/>
                </a:solidFill>
              </a:rPr>
              <a:t>middle turbinate</a:t>
            </a:r>
            <a:r>
              <a:rPr lang="en-US" dirty="0"/>
              <a:t> should be biopsied and sent for frozen </a:t>
            </a:r>
            <a:r>
              <a:rPr lang="en-US" dirty="0" smtClean="0"/>
              <a:t>section!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5" y="-1"/>
            <a:ext cx="4710545" cy="336632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0"/>
            <a:ext cx="4384964" cy="3366325"/>
          </a:xfrm>
          <a:prstGeom prst="rect">
            <a:avLst/>
          </a:prstGeom>
        </p:spPr>
      </p:pic>
    </p:spTree>
    <p:extLst>
      <p:ext uri="{BB962C8B-B14F-4D97-AF65-F5344CB8AC3E}">
        <p14:creationId xmlns:p14="http://schemas.microsoft.com/office/powerpoint/2010/main" val="5202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a:t>The diagnosis can be made with visualization of </a:t>
            </a:r>
            <a:r>
              <a:rPr lang="en-US" u="sng" dirty="0"/>
              <a:t>necrosis</a:t>
            </a:r>
            <a:r>
              <a:rPr lang="en-US" dirty="0"/>
              <a:t>, </a:t>
            </a:r>
            <a:r>
              <a:rPr lang="en-US" u="sng" dirty="0"/>
              <a:t>fungal forms</a:t>
            </a:r>
            <a:r>
              <a:rPr lang="en-US" dirty="0"/>
              <a:t>, and </a:t>
            </a:r>
            <a:r>
              <a:rPr lang="en-US" u="sng" dirty="0" err="1"/>
              <a:t>angioinvasion</a:t>
            </a:r>
            <a:r>
              <a:rPr lang="en-US" dirty="0"/>
              <a:t> on </a:t>
            </a:r>
            <a:r>
              <a:rPr lang="en-US" u="sng" dirty="0"/>
              <a:t>histopathologic analysis</a:t>
            </a:r>
            <a:r>
              <a:rPr lang="en-US" dirty="0" smtClean="0"/>
              <a:t>.</a:t>
            </a:r>
          </a:p>
          <a:p>
            <a:r>
              <a:rPr lang="en-US" dirty="0" smtClean="0"/>
              <a:t>Aspergillus </a:t>
            </a:r>
            <a:r>
              <a:rPr lang="en-US" dirty="0"/>
              <a:t>species demonstrate </a:t>
            </a:r>
            <a:r>
              <a:rPr lang="en-US" u="sng" dirty="0">
                <a:solidFill>
                  <a:srgbClr val="FF0000"/>
                </a:solidFill>
              </a:rPr>
              <a:t>septate hyphae that branch at acute angles (45 degrees) </a:t>
            </a:r>
            <a:r>
              <a:rPr lang="en-US" dirty="0"/>
              <a:t>and </a:t>
            </a:r>
            <a:r>
              <a:rPr lang="en-US" u="sng" dirty="0">
                <a:solidFill>
                  <a:schemeClr val="accent1">
                    <a:lumMod val="75000"/>
                  </a:schemeClr>
                </a:solidFill>
              </a:rPr>
              <a:t>Zygomycetes display ribbon-like hyphae that are </a:t>
            </a:r>
            <a:r>
              <a:rPr lang="en-US" u="sng" dirty="0" err="1">
                <a:solidFill>
                  <a:schemeClr val="accent1">
                    <a:lumMod val="75000"/>
                  </a:schemeClr>
                </a:solidFill>
              </a:rPr>
              <a:t>nonseptate</a:t>
            </a:r>
            <a:r>
              <a:rPr lang="en-US" u="sng" dirty="0">
                <a:solidFill>
                  <a:schemeClr val="accent1">
                    <a:lumMod val="75000"/>
                  </a:schemeClr>
                </a:solidFill>
              </a:rPr>
              <a:t> and branch irregularly</a:t>
            </a:r>
            <a:r>
              <a:rPr lang="en-US" dirty="0">
                <a:solidFill>
                  <a:schemeClr val="accent1">
                    <a:lumMod val="75000"/>
                  </a:schemeClr>
                </a:solidFill>
              </a:rPr>
              <a:t>. </a:t>
            </a:r>
            <a:endParaRPr lang="en-US" dirty="0" smtClean="0">
              <a:solidFill>
                <a:schemeClr val="accent1">
                  <a:lumMod val="75000"/>
                </a:schemeClr>
              </a:solidFill>
            </a:endParaRPr>
          </a:p>
          <a:p>
            <a:r>
              <a:rPr lang="en-US" b="1" dirty="0" smtClean="0"/>
              <a:t>Fungal </a:t>
            </a:r>
            <a:r>
              <a:rPr lang="en-US" b="1" dirty="0"/>
              <a:t>cultures </a:t>
            </a:r>
            <a:r>
              <a:rPr lang="en-US" dirty="0"/>
              <a:t>such as </a:t>
            </a:r>
            <a:r>
              <a:rPr lang="en-US" dirty="0" err="1">
                <a:effectLst>
                  <a:outerShdw blurRad="38100" dist="38100" dir="2700000" algn="tl">
                    <a:srgbClr val="000000">
                      <a:alpha val="43137"/>
                    </a:srgbClr>
                  </a:outerShdw>
                </a:effectLst>
              </a:rPr>
              <a:t>Calcofluor</a:t>
            </a:r>
            <a:r>
              <a:rPr lang="en-US" dirty="0">
                <a:effectLst>
                  <a:outerShdw blurRad="38100" dist="38100" dir="2700000" algn="tl">
                    <a:srgbClr val="000000">
                      <a:alpha val="43137"/>
                    </a:srgbClr>
                  </a:outerShdw>
                </a:effectLst>
              </a:rPr>
              <a:t>-white</a:t>
            </a:r>
            <a:r>
              <a:rPr lang="en-US" dirty="0"/>
              <a:t> and </a:t>
            </a:r>
            <a:r>
              <a:rPr lang="en-US" dirty="0" err="1">
                <a:effectLst>
                  <a:outerShdw blurRad="38100" dist="38100" dir="2700000" algn="tl">
                    <a:srgbClr val="000000">
                      <a:alpha val="43137"/>
                    </a:srgbClr>
                  </a:outerShdw>
                </a:effectLst>
              </a:rPr>
              <a:t>Grocott</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methenamine</a:t>
            </a:r>
            <a:r>
              <a:rPr lang="en-US" dirty="0">
                <a:effectLst>
                  <a:outerShdw blurRad="38100" dist="38100" dir="2700000" algn="tl">
                    <a:srgbClr val="000000">
                      <a:alpha val="43137"/>
                    </a:srgbClr>
                  </a:outerShdw>
                </a:effectLst>
              </a:rPr>
              <a:t> silver (GMS)</a:t>
            </a:r>
            <a:r>
              <a:rPr lang="en-US" dirty="0"/>
              <a:t>, as well as </a:t>
            </a:r>
            <a:r>
              <a:rPr lang="en-US" dirty="0">
                <a:effectLst>
                  <a:outerShdw blurRad="38100" dist="38100" dir="2700000" algn="tl">
                    <a:srgbClr val="000000">
                      <a:alpha val="43137"/>
                    </a:srgbClr>
                  </a:outerShdw>
                </a:effectLst>
              </a:rPr>
              <a:t>permanent </a:t>
            </a:r>
            <a:r>
              <a:rPr lang="en-US" dirty="0" smtClean="0">
                <a:effectLst>
                  <a:outerShdw blurRad="38100" dist="38100" dir="2700000" algn="tl">
                    <a:srgbClr val="000000">
                      <a:alpha val="43137"/>
                    </a:srgbClr>
                  </a:outerShdw>
                </a:effectLst>
              </a:rPr>
              <a:t>pathology.</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6145" y="15240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145" y="3429000"/>
            <a:ext cx="1524000" cy="1223745"/>
          </a:xfrm>
          <a:prstGeom prst="rect">
            <a:avLst/>
          </a:prstGeom>
        </p:spPr>
      </p:pic>
    </p:spTree>
    <p:extLst>
      <p:ext uri="{BB962C8B-B14F-4D97-AF65-F5344CB8AC3E}">
        <p14:creationId xmlns:p14="http://schemas.microsoft.com/office/powerpoint/2010/main" val="21150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2743200"/>
            <a:ext cx="8229600" cy="4525963"/>
          </a:xfrm>
        </p:spPr>
        <p:txBody>
          <a:bodyPr/>
          <a:lstStyle/>
          <a:p>
            <a:r>
              <a:rPr lang="en-US" dirty="0"/>
              <a:t>Cultures may also reveal less common causative organisms such as Fusarium and </a:t>
            </a:r>
            <a:r>
              <a:rPr lang="en-US" dirty="0" err="1"/>
              <a:t>Alternaria</a:t>
            </a:r>
            <a:r>
              <a:rPr lang="en-US" dirty="0"/>
              <a:t> species.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2"/>
            <a:ext cx="9144000" cy="2286000"/>
          </a:xfrm>
          <a:prstGeom prst="rect">
            <a:avLst/>
          </a:prstGeom>
        </p:spPr>
      </p:pic>
    </p:spTree>
    <p:extLst>
      <p:ext uri="{BB962C8B-B14F-4D97-AF65-F5344CB8AC3E}">
        <p14:creationId xmlns:p14="http://schemas.microsoft.com/office/powerpoint/2010/main" val="3378784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r>
              <a:rPr lang="en-US" dirty="0"/>
              <a:t>Imaging studies should be considered as an </a:t>
            </a:r>
            <a:r>
              <a:rPr lang="en-US" dirty="0">
                <a:solidFill>
                  <a:srgbClr val="FF0000"/>
                </a:solidFill>
              </a:rPr>
              <a:t>adjunct</a:t>
            </a:r>
            <a:r>
              <a:rPr lang="en-US" dirty="0"/>
              <a:t> to assess for extent of disease, </a:t>
            </a:r>
            <a:r>
              <a:rPr lang="en-US" dirty="0">
                <a:solidFill>
                  <a:srgbClr val="FF0000"/>
                </a:solidFill>
              </a:rPr>
              <a:t>but should not substitute for a thorough endoscopic </a:t>
            </a:r>
            <a:r>
              <a:rPr lang="en-US" dirty="0" smtClean="0">
                <a:solidFill>
                  <a:srgbClr val="FF0000"/>
                </a:solidFill>
              </a:rPr>
              <a:t>examination</a:t>
            </a:r>
            <a:r>
              <a:rPr lang="en-US" dirty="0" smtClean="0"/>
              <a:t>!</a:t>
            </a:r>
          </a:p>
          <a:p>
            <a:r>
              <a:rPr lang="en-US" dirty="0" smtClean="0"/>
              <a:t>CT </a:t>
            </a:r>
            <a:r>
              <a:rPr lang="en-US" dirty="0"/>
              <a:t>scans may reveal </a:t>
            </a:r>
            <a:r>
              <a:rPr lang="en-US" dirty="0">
                <a:solidFill>
                  <a:schemeClr val="tx2">
                    <a:lumMod val="60000"/>
                    <a:lumOff val="40000"/>
                  </a:schemeClr>
                </a:solidFill>
              </a:rPr>
              <a:t>nonspecific opacification</a:t>
            </a:r>
            <a:r>
              <a:rPr lang="en-US" dirty="0"/>
              <a:t>, with more worrisome findings such as </a:t>
            </a:r>
            <a:r>
              <a:rPr lang="en-US" dirty="0">
                <a:solidFill>
                  <a:schemeClr val="accent1">
                    <a:lumMod val="75000"/>
                  </a:schemeClr>
                </a:solidFill>
              </a:rPr>
              <a:t>bony erosion typically occurring late in the disease process</a:t>
            </a:r>
            <a:r>
              <a:rPr lang="en-US" dirty="0"/>
              <a:t>. </a:t>
            </a:r>
            <a:endParaRPr lang="en-US" dirty="0" smtClean="0"/>
          </a:p>
          <a:p>
            <a:r>
              <a:rPr lang="en-US" dirty="0" smtClean="0"/>
              <a:t>The </a:t>
            </a:r>
            <a:r>
              <a:rPr lang="en-US" dirty="0"/>
              <a:t>role of MRI has been evaluated more recently; it may be a more accurate test for assessment of disease extent due to the </a:t>
            </a:r>
            <a:r>
              <a:rPr lang="en-US" dirty="0">
                <a:solidFill>
                  <a:schemeClr val="accent6">
                    <a:lumMod val="50000"/>
                  </a:schemeClr>
                </a:solidFill>
              </a:rPr>
              <a:t>loss of contrast enhancement </a:t>
            </a:r>
            <a:r>
              <a:rPr lang="en-US" dirty="0"/>
              <a:t>seen </a:t>
            </a:r>
            <a:r>
              <a:rPr lang="en-US" dirty="0" smtClean="0"/>
              <a:t>in devitalized </a:t>
            </a:r>
            <a:r>
              <a:rPr lang="en-US" dirty="0"/>
              <a:t>mucosa involved by </a:t>
            </a:r>
            <a:r>
              <a:rPr lang="en-US" dirty="0" err="1" smtClean="0"/>
              <a:t>angioinvasion</a:t>
            </a:r>
            <a:r>
              <a:rPr lang="en-US" dirty="0"/>
              <a:t>.</a:t>
            </a:r>
            <a:endParaRPr lang="en-GB" dirty="0"/>
          </a:p>
        </p:txBody>
      </p:sp>
    </p:spTree>
    <p:extLst>
      <p:ext uri="{BB962C8B-B14F-4D97-AF65-F5344CB8AC3E}">
        <p14:creationId xmlns:p14="http://schemas.microsoft.com/office/powerpoint/2010/main" val="2385933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481</Words>
  <Application>Microsoft Macintosh PowerPoint</Application>
  <PresentationFormat>On-screen Show (4:3)</PresentationFormat>
  <Paragraphs>32</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Arial</vt:lpstr>
      <vt:lpstr>Office Theme</vt:lpstr>
      <vt:lpstr>Mucormycosis</vt:lpstr>
      <vt:lpstr>Acute invasive fungal rhinosinusitis (AIFR) is an angioinvasive fungal infection of the nasal cavity and paranasal sinuses that typically develops in immunocompromised patients, such as those with hematologic malignancies, acquired immunodeficiency syndrome, neutropenia, and diabetes.</vt:lpstr>
      <vt:lpstr>Mortality rates of 40% to 80% in the literature. Patients with AIFR present with fevers and localizing symptoms, most commonly facial swelling, nasal congestion, ophthalmoplegia, proptosis, and vision loss.</vt:lpstr>
      <vt:lpstr>The most common organisms:  1. Aspergillus species (most commonly A. fumigatus or A. flavus )  2. Fungi from the Zygomycetes class, which cause mucormycosis(Rhizopus oryzae)</vt:lpstr>
      <vt:lpstr>All patients with suspected AIFR should undergo prompt nasal endoscopic evaluation with particular attention to nasal sensation!</vt:lpstr>
      <vt:lpstr>Areas of mucosal pallor, crusting, or necrosis, which are most commonly seen on the middle turbinate should be biopsied and sent for frozen section!</vt:lpstr>
      <vt:lpstr>PowerPoint Presentation</vt:lpstr>
      <vt:lpstr>PowerPoint Presentation</vt:lpstr>
      <vt:lpstr>PowerPoint Presentation</vt:lpstr>
      <vt:lpstr>Management of AIFR </vt:lpstr>
      <vt:lpstr>PowerPoint Presentation</vt:lpstr>
      <vt:lpstr>Surgical approach:</vt:lpstr>
      <vt:lpstr>Open approach</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Mucormycosis</dc:title>
  <dc:creator>Benyamin Rahmaty</dc:creator>
  <cp:lastModifiedBy>Microsoft Office User</cp:lastModifiedBy>
  <cp:revision>10</cp:revision>
  <dcterms:created xsi:type="dcterms:W3CDTF">2006-08-16T00:00:00Z</dcterms:created>
  <dcterms:modified xsi:type="dcterms:W3CDTF">2021-11-13T19:30:01Z</dcterms:modified>
</cp:coreProperties>
</file>