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305" r:id="rId12"/>
    <p:sldId id="306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01" r:id="rId38"/>
    <p:sldId id="302" r:id="rId39"/>
    <p:sldId id="303" r:id="rId40"/>
    <p:sldId id="304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4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4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2DE3-2BCB-4FDE-A50E-6062C8C15286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CCED-B43B-4B59-85A3-B16EE7BFC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Mucormycosis</a:t>
            </a:r>
          </a:p>
          <a:p>
            <a:r>
              <a:rPr lang="en-US" sz="1800" dirty="0" err="1" smtClean="0"/>
              <a:t>Dr.h.mazaherpour</a:t>
            </a:r>
            <a:endParaRPr lang="en-US" sz="1800" dirty="0" smtClean="0"/>
          </a:p>
          <a:p>
            <a:r>
              <a:rPr lang="en-US" sz="1800" dirty="0" smtClean="0"/>
              <a:t>Assistant professor of infectious disease AUMS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19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9309100" cy="6858000"/>
          </a:xfrm>
        </p:spPr>
      </p:pic>
    </p:spTree>
    <p:extLst>
      <p:ext uri="{BB962C8B-B14F-4D97-AF65-F5344CB8AC3E}">
        <p14:creationId xmlns:p14="http://schemas.microsoft.com/office/powerpoint/2010/main" val="9890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7795053" cy="6858000"/>
          </a:xfrm>
        </p:spPr>
      </p:pic>
    </p:spTree>
    <p:extLst>
      <p:ext uri="{BB962C8B-B14F-4D97-AF65-F5344CB8AC3E}">
        <p14:creationId xmlns:p14="http://schemas.microsoft.com/office/powerpoint/2010/main" val="3068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65" y="624110"/>
            <a:ext cx="4609935" cy="5192490"/>
          </a:xfrm>
        </p:spPr>
      </p:pic>
    </p:spTree>
    <p:extLst>
      <p:ext uri="{BB962C8B-B14F-4D97-AF65-F5344CB8AC3E}">
        <p14:creationId xmlns:p14="http://schemas.microsoft.com/office/powerpoint/2010/main" val="40467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mucormycosis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Agents of mucormycosis are ubiquitous fungi in the environment that</a:t>
            </a:r>
            <a:br>
              <a:rPr lang="en-US" dirty="0"/>
            </a:br>
            <a:r>
              <a:rPr lang="en-US" dirty="0"/>
              <a:t>are commonly found in decaying organic substrates, including bread,</a:t>
            </a:r>
            <a:br>
              <a:rPr lang="en-US" dirty="0"/>
            </a:br>
            <a:r>
              <a:rPr lang="en-US" dirty="0"/>
              <a:t>fruits, vegetable matter, soil, compost piles, and animal excreta. These</a:t>
            </a:r>
            <a:br>
              <a:rPr lang="en-US" dirty="0"/>
            </a:br>
            <a:r>
              <a:rPr lang="en-US" dirty="0"/>
              <a:t>fungi characteristically produce large, ribbon-like hyphae that are</a:t>
            </a:r>
            <a:br>
              <a:rPr lang="en-US" dirty="0"/>
            </a:br>
            <a:r>
              <a:rPr lang="en-US" dirty="0"/>
              <a:t>irregular in diameter with only occasional </a:t>
            </a:r>
            <a:r>
              <a:rPr lang="en-US" dirty="0" err="1"/>
              <a:t>septae</a:t>
            </a:r>
            <a:r>
              <a:rPr lang="en-US" dirty="0"/>
              <a:t>, hence the characterization of these organisms as </a:t>
            </a:r>
            <a:r>
              <a:rPr lang="en-US" dirty="0" err="1"/>
              <a:t>aseptate</a:t>
            </a:r>
            <a:r>
              <a:rPr lang="en-US" dirty="0"/>
              <a:t> fungi.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Spores ranging from 3 to 11 µm in diameter </a:t>
            </a:r>
            <a:r>
              <a:rPr lang="en-US" dirty="0" smtClean="0"/>
              <a:t>are easily </a:t>
            </a:r>
            <a:r>
              <a:rPr lang="en-US" dirty="0"/>
              <a:t>aerosolized and dispersed and cause infections in humans </a:t>
            </a:r>
            <a:r>
              <a:rPr lang="en-US" dirty="0" smtClean="0"/>
              <a:t>when inhaled </a:t>
            </a:r>
            <a:r>
              <a:rPr lang="en-US" dirty="0"/>
              <a:t>or introduced through a cutaneous or percutaneous route. </a:t>
            </a:r>
            <a:endParaRPr lang="en-US" dirty="0" smtClean="0"/>
          </a:p>
          <a:p>
            <a:r>
              <a:rPr lang="en-US" b="1" dirty="0"/>
              <a:t>Acquisition of Infection</a:t>
            </a:r>
            <a:br>
              <a:rPr lang="en-US" b="1" dirty="0"/>
            </a:br>
            <a:r>
              <a:rPr lang="en-US" dirty="0"/>
              <a:t>The primary mode of acquisition of mucormycosis is inhalation of</a:t>
            </a:r>
            <a:br>
              <a:rPr lang="en-US" dirty="0"/>
            </a:br>
            <a:r>
              <a:rPr lang="en-US" dirty="0"/>
              <a:t>spores from environmental </a:t>
            </a:r>
            <a:r>
              <a:rPr lang="en-US" dirty="0" smtClean="0"/>
              <a:t>sources. </a:t>
            </a:r>
            <a:r>
              <a:rPr lang="en-US" dirty="0"/>
              <a:t>Trauma, penetrating wounds,</a:t>
            </a:r>
            <a:br>
              <a:rPr lang="en-US" dirty="0"/>
            </a:br>
            <a:r>
              <a:rPr lang="en-US" dirty="0"/>
              <a:t>burns, and direct injection of </a:t>
            </a:r>
            <a:r>
              <a:rPr lang="en-US" dirty="0" err="1"/>
              <a:t>sporangiospores</a:t>
            </a:r>
            <a:r>
              <a:rPr lang="en-US" dirty="0"/>
              <a:t> can cause infection </a:t>
            </a:r>
            <a:r>
              <a:rPr lang="en-US" dirty="0" smtClean="0"/>
              <a:t>through a </a:t>
            </a:r>
            <a:r>
              <a:rPr lang="en-US" dirty="0"/>
              <a:t>cutaneous or percutaneous route.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Patient Populations at Risk</a:t>
            </a:r>
            <a:r>
              <a:rPr lang="en-US" dirty="0"/>
              <a:t> The populations most commonly at risk for mucormycosis </a:t>
            </a:r>
            <a:r>
              <a:rPr lang="en-US" dirty="0" smtClean="0"/>
              <a:t>include patients </a:t>
            </a:r>
            <a:r>
              <a:rPr lang="en-US" dirty="0"/>
              <a:t>with poorly controlled diabetes mellitus, prolonged </a:t>
            </a:r>
            <a:r>
              <a:rPr lang="en-US" dirty="0" smtClean="0"/>
              <a:t>neutropenia, high-dose </a:t>
            </a:r>
            <a:r>
              <a:rPr lang="en-US" dirty="0"/>
              <a:t>corticosteroid </a:t>
            </a:r>
            <a:r>
              <a:rPr lang="en-US" dirty="0" smtClean="0"/>
              <a:t>treatment, </a:t>
            </a:r>
            <a:r>
              <a:rPr lang="en-US" dirty="0"/>
              <a:t>or immunosuppressive </a:t>
            </a:r>
            <a:r>
              <a:rPr lang="en-US" dirty="0" smtClean="0"/>
              <a:t>therapy associated </a:t>
            </a:r>
            <a:r>
              <a:rPr lang="en-US" dirty="0"/>
              <a:t>with transplantation, and/or elevated levels of free iron, </a:t>
            </a:r>
            <a:r>
              <a:rPr lang="en-US" dirty="0" smtClean="0"/>
              <a:t>which enhances </a:t>
            </a:r>
            <a:r>
              <a:rPr lang="en-US" dirty="0"/>
              <a:t>fungal growth </a:t>
            </a:r>
            <a:endParaRPr lang="en-US" dirty="0" smtClean="0"/>
          </a:p>
          <a:p>
            <a:r>
              <a:rPr lang="en-US" dirty="0"/>
              <a:t>Patients who develop mucormycosis in the absence of underlying</a:t>
            </a:r>
            <a:br>
              <a:rPr lang="en-US" dirty="0"/>
            </a:br>
            <a:r>
              <a:rPr lang="en-US" dirty="0"/>
              <a:t>disease or immunosuppression at the time of infection frequently </a:t>
            </a:r>
            <a:r>
              <a:rPr lang="en-US" dirty="0" smtClean="0"/>
              <a:t>have histories </a:t>
            </a:r>
            <a:r>
              <a:rPr lang="en-US" dirty="0"/>
              <a:t>of penetrating trauma, burns, surgery, or illicit IV drug </a:t>
            </a:r>
            <a:r>
              <a:rPr lang="en-US" dirty="0" smtClean="0"/>
              <a:t>use before </a:t>
            </a:r>
            <a:r>
              <a:rPr lang="en-US" dirty="0"/>
              <a:t>the infection. </a:t>
            </a:r>
          </a:p>
        </p:txBody>
      </p:sp>
    </p:spTree>
    <p:extLst>
      <p:ext uri="{BB962C8B-B14F-4D97-AF65-F5344CB8AC3E}">
        <p14:creationId xmlns:p14="http://schemas.microsoft.com/office/powerpoint/2010/main" val="42502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Rhinocerebral</a:t>
            </a:r>
            <a:r>
              <a:rPr lang="en-US" b="1" dirty="0"/>
              <a:t> Infections</a:t>
            </a:r>
            <a:br>
              <a:rPr lang="en-US" b="1" dirty="0"/>
            </a:br>
            <a:r>
              <a:rPr lang="en-US" dirty="0"/>
              <a:t>Rhinosinusitis, rhino-orbital, and </a:t>
            </a:r>
            <a:r>
              <a:rPr lang="en-US" dirty="0" err="1"/>
              <a:t>rhinocerebral</a:t>
            </a:r>
            <a:r>
              <a:rPr lang="en-US" dirty="0"/>
              <a:t> infections are classic</a:t>
            </a:r>
            <a:br>
              <a:rPr lang="en-US" dirty="0"/>
            </a:br>
            <a:r>
              <a:rPr lang="en-US" dirty="0"/>
              <a:t>manifestations of human mucormycosis. Infection is initially localized</a:t>
            </a:r>
            <a:br>
              <a:rPr lang="en-US" dirty="0"/>
            </a:br>
            <a:r>
              <a:rPr lang="en-US" dirty="0"/>
              <a:t>to the nasal </a:t>
            </a:r>
            <a:r>
              <a:rPr lang="en-US" dirty="0" err="1"/>
              <a:t>turbinates</a:t>
            </a:r>
            <a:r>
              <a:rPr lang="en-US" dirty="0"/>
              <a:t> and paranasal sinuses after inhalation of </a:t>
            </a:r>
            <a:r>
              <a:rPr lang="en-US" dirty="0" smtClean="0"/>
              <a:t>spores but </a:t>
            </a:r>
            <a:r>
              <a:rPr lang="en-US" dirty="0"/>
              <a:t>can rapidly progress to the orbit (</a:t>
            </a:r>
            <a:r>
              <a:rPr lang="en-US" dirty="0" err="1"/>
              <a:t>sino</a:t>
            </a:r>
            <a:r>
              <a:rPr lang="en-US" dirty="0"/>
              <a:t>-orbital) or brain (</a:t>
            </a:r>
            <a:r>
              <a:rPr lang="en-US" dirty="0" err="1"/>
              <a:t>rhinocerebral</a:t>
            </a:r>
            <a:r>
              <a:rPr lang="en-US" dirty="0"/>
              <a:t>), particularly in patients with diabetic ketoacidosis or </a:t>
            </a:r>
            <a:r>
              <a:rPr lang="en-US" dirty="0" smtClean="0"/>
              <a:t>profound neutropenia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Presentation</a:t>
            </a:r>
            <a:r>
              <a:rPr lang="en-US" dirty="0"/>
              <a:t> Initial symptoms of sinus invasion by mucormycosis are </a:t>
            </a:r>
            <a:r>
              <a:rPr lang="en-US" dirty="0" smtClean="0"/>
              <a:t>indistinguishable from </a:t>
            </a:r>
            <a:r>
              <a:rPr lang="en-US" dirty="0"/>
              <a:t>other more common causes of sinusitis. Sinus pain, </a:t>
            </a:r>
            <a:r>
              <a:rPr lang="en-US" dirty="0" smtClean="0"/>
              <a:t>congestion, headache</a:t>
            </a:r>
            <a:r>
              <a:rPr lang="en-US" dirty="0"/>
              <a:t>, mouth or facial pain, </a:t>
            </a:r>
            <a:r>
              <a:rPr lang="en-US" dirty="0" err="1"/>
              <a:t>otologic</a:t>
            </a:r>
            <a:r>
              <a:rPr lang="en-US" dirty="0"/>
              <a:t> symptoms, and </a:t>
            </a:r>
            <a:r>
              <a:rPr lang="en-US" dirty="0" err="1"/>
              <a:t>hyposmia</a:t>
            </a:r>
            <a:r>
              <a:rPr lang="en-US" dirty="0"/>
              <a:t> </a:t>
            </a:r>
            <a:r>
              <a:rPr lang="en-US" dirty="0" smtClean="0"/>
              <a:t>or anosmia </a:t>
            </a:r>
            <a:r>
              <a:rPr lang="en-US" dirty="0"/>
              <a:t>are common </a:t>
            </a:r>
            <a:endParaRPr lang="en-US" dirty="0" smtClean="0"/>
          </a:p>
          <a:p>
            <a:r>
              <a:rPr lang="en-US" dirty="0"/>
              <a:t>Involved tissues become red, then violaceous, </a:t>
            </a:r>
            <a:r>
              <a:rPr lang="en-US" dirty="0" smtClean="0"/>
              <a:t>and finally </a:t>
            </a:r>
            <a:r>
              <a:rPr lang="en-US" dirty="0"/>
              <a:t>black with thrombosis and tissue necrosis. Necrotic eschars </a:t>
            </a:r>
            <a:r>
              <a:rPr lang="en-US" dirty="0" smtClean="0"/>
              <a:t>of the </a:t>
            </a:r>
            <a:r>
              <a:rPr lang="en-US" dirty="0"/>
              <a:t>nasal cavity and </a:t>
            </a:r>
            <a:r>
              <a:rPr lang="en-US" dirty="0" err="1"/>
              <a:t>turbinates</a:t>
            </a:r>
            <a:r>
              <a:rPr lang="en-US" dirty="0"/>
              <a:t>, facial lesions around the nose, </a:t>
            </a:r>
            <a:r>
              <a:rPr lang="en-US" dirty="0" smtClean="0"/>
              <a:t>and </a:t>
            </a:r>
            <a:r>
              <a:rPr lang="en-US" dirty="0" err="1" smtClean="0"/>
              <a:t>exophytic</a:t>
            </a:r>
            <a:r>
              <a:rPr lang="en-US" dirty="0" smtClean="0"/>
              <a:t> </a:t>
            </a:r>
            <a:r>
              <a:rPr lang="en-US" dirty="0"/>
              <a:t>or necrotic lesions of the hard palate extending from </a:t>
            </a:r>
            <a:r>
              <a:rPr lang="en-US" dirty="0" smtClean="0"/>
              <a:t>the maxillary </a:t>
            </a:r>
            <a:r>
              <a:rPr lang="en-US" dirty="0"/>
              <a:t>sinus are signs of rapidly progressing infection. </a:t>
            </a:r>
          </a:p>
        </p:txBody>
      </p:sp>
    </p:spTree>
    <p:extLst>
      <p:ext uri="{BB962C8B-B14F-4D97-AF65-F5344CB8AC3E}">
        <p14:creationId xmlns:p14="http://schemas.microsoft.com/office/powerpoint/2010/main" val="24712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of sinus disease is primarily into contiguous structures.</a:t>
            </a:r>
            <a:br>
              <a:rPr lang="en-US" dirty="0"/>
            </a:br>
            <a:r>
              <a:rPr lang="en-US" dirty="0"/>
              <a:t>Maxillary sinus infection extends into the hard palate, nasal cavity, </a:t>
            </a:r>
            <a:r>
              <a:rPr lang="en-US" dirty="0" smtClean="0"/>
              <a:t>and ethmoid </a:t>
            </a:r>
            <a:r>
              <a:rPr lang="en-US" dirty="0"/>
              <a:t>sinus. Sphenoid disease invades the cavernous sinus, </a:t>
            </a:r>
            <a:r>
              <a:rPr lang="en-US" dirty="0" smtClean="0"/>
              <a:t>contiguous temporal </a:t>
            </a:r>
            <a:r>
              <a:rPr lang="en-US" dirty="0"/>
              <a:t>lobe, and internal carotid artery in the siphon. Septic </a:t>
            </a:r>
            <a:r>
              <a:rPr lang="en-US" dirty="0" smtClean="0"/>
              <a:t>emboli from </a:t>
            </a:r>
            <a:r>
              <a:rPr lang="en-US" dirty="0"/>
              <a:t>the carotid artery into the frontal and parietal lobes can occur. </a:t>
            </a:r>
            <a:endParaRPr lang="en-US" dirty="0" smtClean="0"/>
          </a:p>
          <a:p>
            <a:r>
              <a:rPr lang="en-US" dirty="0"/>
              <a:t>Ethmoid sinus disease may invade the face or frontal lobe but easily</a:t>
            </a:r>
            <a:br>
              <a:rPr lang="en-US" dirty="0"/>
            </a:br>
            <a:r>
              <a:rPr lang="en-US" dirty="0"/>
              <a:t>crosses the lamina </a:t>
            </a:r>
            <a:r>
              <a:rPr lang="en-US" dirty="0" err="1"/>
              <a:t>papyracea</a:t>
            </a:r>
            <a:r>
              <a:rPr lang="en-US" dirty="0"/>
              <a:t> into the orbit.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Periorbital edema, ptosis, proptosis, </a:t>
            </a:r>
            <a:r>
              <a:rPr lang="en-US" dirty="0" err="1"/>
              <a:t>chemosis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/>
              <a:t>and orbital edema are early signs of orbital extension. </a:t>
            </a:r>
            <a:r>
              <a:rPr lang="en-US" dirty="0" smtClean="0"/>
              <a:t>Pain and </a:t>
            </a:r>
            <a:r>
              <a:rPr lang="en-US" dirty="0"/>
              <a:t>blurring or loss of vision often indicate invasion of the globe </a:t>
            </a:r>
            <a:r>
              <a:rPr lang="en-US" dirty="0" smtClean="0"/>
              <a:t>or optic </a:t>
            </a:r>
            <a:r>
              <a:rPr lang="en-US" dirty="0"/>
              <a:t>nerve. </a:t>
            </a:r>
            <a:endParaRPr lang="en-US" dirty="0" smtClean="0"/>
          </a:p>
          <a:p>
            <a:r>
              <a:rPr lang="en-US" dirty="0"/>
              <a:t>Patients with extensive </a:t>
            </a:r>
            <a:r>
              <a:rPr lang="en-US" dirty="0" smtClean="0"/>
              <a:t>rhino-orbital or </a:t>
            </a:r>
            <a:r>
              <a:rPr lang="en-US" dirty="0" err="1"/>
              <a:t>rhinocerebral</a:t>
            </a:r>
            <a:r>
              <a:rPr lang="en-US" dirty="0"/>
              <a:t> disease may present with trigeminal and ocular </a:t>
            </a:r>
            <a:r>
              <a:rPr lang="en-US" dirty="0" smtClean="0"/>
              <a:t>motor nerve </a:t>
            </a:r>
            <a:r>
              <a:rPr lang="en-US" dirty="0"/>
              <a:t>palsy after cavernous sinus invasion </a:t>
            </a:r>
            <a:endParaRPr lang="en-US" dirty="0" smtClean="0"/>
          </a:p>
          <a:p>
            <a:r>
              <a:rPr lang="en-US" dirty="0"/>
              <a:t>A bloody </a:t>
            </a:r>
            <a:r>
              <a:rPr lang="en-US" dirty="0" smtClean="0"/>
              <a:t>nasal discharge </a:t>
            </a:r>
            <a:r>
              <a:rPr lang="en-US" dirty="0"/>
              <a:t>may be an early sign of nasal mucosal invasion. </a:t>
            </a:r>
          </a:p>
        </p:txBody>
      </p:sp>
    </p:spTree>
    <p:extLst>
      <p:ext uri="{BB962C8B-B14F-4D97-AF65-F5344CB8AC3E}">
        <p14:creationId xmlns:p14="http://schemas.microsoft.com/office/powerpoint/2010/main" val="31586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38-year-old male was admitted to our Hospital, a tertiary care</a:t>
            </a:r>
            <a:br>
              <a:rPr lang="en-US" dirty="0"/>
            </a:br>
            <a:r>
              <a:rPr lang="en-US" dirty="0"/>
              <a:t>center with a history of fever for 4 </a:t>
            </a:r>
            <a:r>
              <a:rPr lang="en-US" dirty="0" smtClean="0"/>
              <a:t>days. He presented </a:t>
            </a:r>
            <a:r>
              <a:rPr lang="en-US" dirty="0"/>
              <a:t>with a high grade fever, body ache, cough and shortness </a:t>
            </a:r>
            <a:r>
              <a:rPr lang="en-US" dirty="0" smtClean="0"/>
              <a:t>of breath</a:t>
            </a:r>
            <a:r>
              <a:rPr lang="en-US" dirty="0"/>
              <a:t>. Nasopharyngeal swab was sent for RT-PCR which came </a:t>
            </a:r>
            <a:r>
              <a:rPr lang="en-US" dirty="0" smtClean="0"/>
              <a:t>positive and </a:t>
            </a:r>
            <a:r>
              <a:rPr lang="en-US" dirty="0"/>
              <a:t>a diagnosis of COVID-19 was confirmed. </a:t>
            </a:r>
            <a:endParaRPr lang="en-US" dirty="0" smtClean="0"/>
          </a:p>
          <a:p>
            <a:r>
              <a:rPr lang="en-US" dirty="0"/>
              <a:t>The patient had no </a:t>
            </a:r>
            <a:r>
              <a:rPr lang="en-US" dirty="0" smtClean="0"/>
              <a:t>history of </a:t>
            </a:r>
            <a:r>
              <a:rPr lang="en-US" dirty="0"/>
              <a:t>diabetes or any other debilitating conditions and no relevant </a:t>
            </a:r>
            <a:r>
              <a:rPr lang="en-US" dirty="0" smtClean="0"/>
              <a:t>family history</a:t>
            </a:r>
            <a:r>
              <a:rPr lang="en-US" dirty="0"/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Radiology</a:t>
            </a:r>
            <a:br>
              <a:rPr lang="en-US" b="1" dirty="0"/>
            </a:br>
            <a:r>
              <a:rPr lang="en-US" dirty="0"/>
              <a:t>Radiographic imaging is often suggestive of severe sinusitis but lacks</a:t>
            </a:r>
            <a:br>
              <a:rPr lang="en-US" dirty="0"/>
            </a:br>
            <a:r>
              <a:rPr lang="en-US" dirty="0"/>
              <a:t>the specificity to diagnose </a:t>
            </a:r>
            <a:r>
              <a:rPr lang="en-US" dirty="0" err="1"/>
              <a:t>rhinocerebral</a:t>
            </a:r>
            <a:r>
              <a:rPr lang="en-US" dirty="0"/>
              <a:t> mucormycosis. Computed tomography (CT) of the </a:t>
            </a:r>
            <a:r>
              <a:rPr lang="en-US" dirty="0" smtClean="0"/>
              <a:t>sinuses typically </a:t>
            </a:r>
            <a:r>
              <a:rPr lang="en-US" dirty="0"/>
              <a:t>reveals mucosal thickening, air-fluid levels, and bony erosion </a:t>
            </a:r>
            <a:endParaRPr lang="en-US" dirty="0" smtClean="0"/>
          </a:p>
          <a:p>
            <a:r>
              <a:rPr lang="en-US" dirty="0" err="1"/>
              <a:t>Extraorbital</a:t>
            </a:r>
            <a:r>
              <a:rPr lang="en-US" dirty="0"/>
              <a:t> muscle thickening is often the first sign on CT or MRI of</a:t>
            </a:r>
            <a:br>
              <a:rPr lang="en-US" dirty="0"/>
            </a:br>
            <a:r>
              <a:rPr lang="en-US" dirty="0"/>
              <a:t>orbital involvement and should prompt empirical antifungal therapy</a:t>
            </a:r>
            <a:br>
              <a:rPr lang="en-US" dirty="0"/>
            </a:br>
            <a:r>
              <a:rPr lang="en-US" dirty="0"/>
              <a:t>until surgical exploration or biopsy of the sinus and orbits can be performed, which should be done as soon as possible.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treatment of mucormycosis relies on timely diagnosis, </a:t>
            </a:r>
            <a:r>
              <a:rPr lang="en-US" dirty="0" smtClean="0"/>
              <a:t>reversal of </a:t>
            </a:r>
            <a:r>
              <a:rPr lang="en-US" dirty="0"/>
              <a:t>underlying predisposing factors, early surgical </a:t>
            </a:r>
            <a:r>
              <a:rPr lang="en-US" dirty="0" err="1"/>
              <a:t>débridement</a:t>
            </a:r>
            <a:r>
              <a:rPr lang="en-US" dirty="0"/>
              <a:t> of </a:t>
            </a:r>
            <a:r>
              <a:rPr lang="en-US" dirty="0" smtClean="0"/>
              <a:t>infected tissue</a:t>
            </a:r>
            <a:r>
              <a:rPr lang="en-US" dirty="0"/>
              <a:t>, and rapid initiation of effective high-dose systemic </a:t>
            </a:r>
            <a:r>
              <a:rPr lang="en-US" dirty="0" smtClean="0"/>
              <a:t>antifungal therapy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Early diagnosis is critical to the outcome of mucormycosis</a:t>
            </a:r>
            <a:br>
              <a:rPr lang="en-US" dirty="0"/>
            </a:br>
            <a:r>
              <a:rPr lang="en-US" dirty="0"/>
              <a:t>because small focal lesions can be surgically resected before the </a:t>
            </a:r>
            <a:r>
              <a:rPr lang="en-US" dirty="0" smtClean="0"/>
              <a:t>lesions progress </a:t>
            </a:r>
            <a:r>
              <a:rPr lang="en-US" dirty="0"/>
              <a:t>to involve critical structures or distal organs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suspected </a:t>
            </a:r>
            <a:r>
              <a:rPr lang="en-US" dirty="0" err="1"/>
              <a:t>rhinocerebral</a:t>
            </a:r>
            <a:r>
              <a:rPr lang="en-US" dirty="0"/>
              <a:t> mucormycosis should undergo</a:t>
            </a:r>
            <a:br>
              <a:rPr lang="en-US" dirty="0"/>
            </a:br>
            <a:r>
              <a:rPr lang="en-US" dirty="0"/>
              <a:t>a thorough examination and “staging” of their disease, including CT</a:t>
            </a:r>
            <a:br>
              <a:rPr lang="en-US" dirty="0"/>
            </a:br>
            <a:r>
              <a:rPr lang="en-US" dirty="0"/>
              <a:t>of the paranasal sinuses and lungs as well as endoscopic examination</a:t>
            </a:r>
            <a:br>
              <a:rPr lang="en-US" dirty="0"/>
            </a:br>
            <a:r>
              <a:rPr lang="en-US" dirty="0"/>
              <a:t>of nasal </a:t>
            </a:r>
            <a:r>
              <a:rPr lang="en-US" dirty="0" err="1"/>
              <a:t>turbinates</a:t>
            </a:r>
            <a:r>
              <a:rPr lang="en-US" dirty="0"/>
              <a:t> with biopsy of any suspicious lesions or necrotic</a:t>
            </a:r>
            <a:br>
              <a:rPr lang="en-US" dirty="0"/>
            </a:br>
            <a:r>
              <a:rPr lang="en-US" dirty="0"/>
              <a:t>eschars.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correction </a:t>
            </a:r>
            <a:r>
              <a:rPr lang="en-US" dirty="0" smtClean="0"/>
              <a:t>of predisposing </a:t>
            </a:r>
            <a:r>
              <a:rPr lang="en-US" dirty="0"/>
              <a:t>conditions, such as control of hyperglycemia, reversal </a:t>
            </a:r>
            <a:r>
              <a:rPr lang="en-US" dirty="0" smtClean="0"/>
              <a:t>of ketoacidosis</a:t>
            </a:r>
            <a:r>
              <a:rPr lang="en-US" dirty="0"/>
              <a:t>, and rapid tapering of glucocorticoid therapy, are </a:t>
            </a:r>
            <a:r>
              <a:rPr lang="en-US" dirty="0" smtClean="0"/>
              <a:t>critical for </a:t>
            </a:r>
            <a:r>
              <a:rPr lang="en-US" dirty="0"/>
              <a:t>reversing conditions that favor fungal virulence and dissemination.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Antifungal Therapy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Historically, the drug of choice for the treatment of mucormycosis</a:t>
            </a:r>
            <a:br>
              <a:rPr lang="en-US" dirty="0"/>
            </a:br>
            <a:r>
              <a:rPr lang="en-US" dirty="0"/>
              <a:t>was conventional amphotericin B </a:t>
            </a:r>
            <a:r>
              <a:rPr lang="en-US" dirty="0" err="1"/>
              <a:t>deoxycholate</a:t>
            </a:r>
            <a:r>
              <a:rPr lang="en-US" dirty="0"/>
              <a:t> (ABD), administered at the maximal tolerated doses of 1 to 1.5 mg/kg/day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Unfortunately, high </a:t>
            </a:r>
            <a:r>
              <a:rPr lang="en-US" dirty="0"/>
              <a:t>doses of conventional amphotericin B are usually not tolerated </a:t>
            </a:r>
            <a:r>
              <a:rPr lang="en-US" dirty="0" smtClean="0"/>
              <a:t>for more </a:t>
            </a:r>
            <a:r>
              <a:rPr lang="en-US" dirty="0"/>
              <a:t>than several days before renal function deteriorates, especially </a:t>
            </a:r>
            <a:r>
              <a:rPr lang="en-US" dirty="0" smtClean="0"/>
              <a:t>in patients </a:t>
            </a:r>
            <a:r>
              <a:rPr lang="en-US" dirty="0"/>
              <a:t>with diabetes or receiving concomitant nephrotoxic therapies.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Lipid Amphotericin B Formulations</a:t>
            </a:r>
            <a:r>
              <a:rPr lang="en-US" dirty="0"/>
              <a:t> Lipid formulations of amphotericin B are safer than ABD for </a:t>
            </a:r>
            <a:r>
              <a:rPr lang="en-US" dirty="0" smtClean="0"/>
              <a:t>long-term administration </a:t>
            </a:r>
            <a:r>
              <a:rPr lang="en-US" dirty="0"/>
              <a:t>and, in our opinion, are the preferred first-line </a:t>
            </a:r>
            <a:r>
              <a:rPr lang="en-US" dirty="0" smtClean="0"/>
              <a:t>treatment for </a:t>
            </a:r>
            <a:r>
              <a:rPr lang="en-US" dirty="0"/>
              <a:t>severe mucormycosis. </a:t>
            </a:r>
            <a:endParaRPr lang="en-US" dirty="0" smtClean="0"/>
          </a:p>
          <a:p>
            <a:r>
              <a:rPr lang="en-US" dirty="0"/>
              <a:t>In one of the few published case series, 24 patients with </a:t>
            </a:r>
            <a:r>
              <a:rPr lang="en-US" dirty="0" smtClean="0"/>
              <a:t>mucormycosis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diabetes as the predominant underlying risk factors were </a:t>
            </a:r>
            <a:r>
              <a:rPr lang="en-US" dirty="0" smtClean="0"/>
              <a:t>treated with </a:t>
            </a:r>
            <a:r>
              <a:rPr lang="en-US" dirty="0"/>
              <a:t>ABLC after failure or intolerance of the conventional ABD formulation </a:t>
            </a:r>
          </a:p>
        </p:txBody>
      </p:sp>
    </p:spTree>
    <p:extLst>
      <p:ext uri="{BB962C8B-B14F-4D97-AF65-F5344CB8AC3E}">
        <p14:creationId xmlns:p14="http://schemas.microsoft.com/office/powerpoint/2010/main" val="26198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overall response rate (improvement or cure of infection)</a:t>
            </a:r>
            <a:br>
              <a:rPr lang="en-US" dirty="0"/>
            </a:br>
            <a:r>
              <a:rPr lang="en-US" dirty="0"/>
              <a:t>was 71</a:t>
            </a:r>
            <a:r>
              <a:rPr lang="en-US" dirty="0" smtClean="0"/>
              <a:t>% , </a:t>
            </a:r>
            <a:r>
              <a:rPr lang="en-US" dirty="0"/>
              <a:t>with few reported toxic effects, even in </a:t>
            </a:r>
            <a:r>
              <a:rPr lang="en-US" dirty="0" smtClean="0"/>
              <a:t>patients with </a:t>
            </a:r>
            <a:r>
              <a:rPr lang="en-US" dirty="0"/>
              <a:t>preexisting renal dysfunction. </a:t>
            </a:r>
            <a:endParaRPr lang="en-US" dirty="0" smtClean="0"/>
          </a:p>
          <a:p>
            <a:r>
              <a:rPr lang="en-US" dirty="0"/>
              <a:t>Several case series have </a:t>
            </a:r>
            <a:r>
              <a:rPr lang="en-US" dirty="0" smtClean="0"/>
              <a:t>reported the </a:t>
            </a:r>
            <a:r>
              <a:rPr lang="en-US" dirty="0"/>
              <a:t>successful treatment of mucormycosis with the liposomal </a:t>
            </a:r>
            <a:r>
              <a:rPr lang="en-US" dirty="0" smtClean="0"/>
              <a:t>formulation of </a:t>
            </a:r>
            <a:r>
              <a:rPr lang="en-US" dirty="0"/>
              <a:t>amphotericin B, sometimes administered at high doses (i.e., 10 </a:t>
            </a:r>
            <a:r>
              <a:rPr lang="en-US" dirty="0" smtClean="0"/>
              <a:t>mg/kg/day</a:t>
            </a:r>
            <a:r>
              <a:rPr lang="en-US" dirty="0"/>
              <a:t>) for prolonged treatment courses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optimal dosing approach for L-AMB in patients with mucormycosis is frequently debated. </a:t>
            </a:r>
            <a:r>
              <a:rPr lang="en-US" dirty="0" smtClean="0"/>
              <a:t>Preclinical pharmacokinetics/ pharmacodynamics</a:t>
            </a:r>
            <a:r>
              <a:rPr lang="en-US" dirty="0"/>
              <a:t> </a:t>
            </a:r>
            <a:r>
              <a:rPr lang="en-US" dirty="0" smtClean="0"/>
              <a:t>studies </a:t>
            </a:r>
            <a:r>
              <a:rPr lang="en-US" dirty="0"/>
              <a:t>in murine models of pulmonary mucormycosis that </a:t>
            </a:r>
            <a:r>
              <a:rPr lang="en-US" dirty="0" smtClean="0"/>
              <a:t>simulated human </a:t>
            </a:r>
            <a:r>
              <a:rPr lang="en-US" dirty="0"/>
              <a:t>dosing have suggested that ABLC at 5 mg/kg/day or </a:t>
            </a:r>
            <a:r>
              <a:rPr lang="en-US" dirty="0" smtClean="0"/>
              <a:t>L-AMB at </a:t>
            </a:r>
            <a:r>
              <a:rPr lang="en-US" dirty="0"/>
              <a:t>10 mg/kg/day results in rapid antifungal accumulation in the </a:t>
            </a:r>
            <a:r>
              <a:rPr lang="en-US" dirty="0" smtClean="0"/>
              <a:t>lung, reduced </a:t>
            </a:r>
            <a:r>
              <a:rPr lang="en-US" dirty="0"/>
              <a:t>fungal burden, and improved survival.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of the few randomized trials that compared standard doses</a:t>
            </a:r>
            <a:br>
              <a:rPr lang="en-US" dirty="0"/>
            </a:br>
            <a:r>
              <a:rPr lang="en-US" dirty="0"/>
              <a:t>of L-AMB (3 mg/kg/day) to a higher dose-regimen (10 mg/kg/day for</a:t>
            </a:r>
            <a:br>
              <a:rPr lang="en-US" dirty="0"/>
            </a:br>
            <a:r>
              <a:rPr lang="en-US" dirty="0"/>
              <a:t>14 days, then 3 mg/kg/day) for invasive aspergillosis, patients </a:t>
            </a:r>
            <a:r>
              <a:rPr lang="en-US" dirty="0" smtClean="0"/>
              <a:t>randomized to </a:t>
            </a:r>
            <a:r>
              <a:rPr lang="en-US" dirty="0"/>
              <a:t>the higher-dosed L-AMB regimen failed to achieve higher </a:t>
            </a:r>
            <a:r>
              <a:rPr lang="en-US" dirty="0" smtClean="0"/>
              <a:t>response rates </a:t>
            </a:r>
            <a:r>
              <a:rPr lang="en-US" dirty="0"/>
              <a:t>but experienced significantly higher rates of nephrotoxicity </a:t>
            </a:r>
            <a:r>
              <a:rPr lang="en-US" dirty="0" smtClean="0"/>
              <a:t>and severe </a:t>
            </a:r>
            <a:r>
              <a:rPr lang="en-US" dirty="0"/>
              <a:t>hypokalemia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feasibility of high-dose (10 mg/kg/day) L-AMB treatment for</a:t>
            </a:r>
            <a:br>
              <a:rPr lang="en-US" dirty="0"/>
            </a:br>
            <a:r>
              <a:rPr lang="en-US" dirty="0"/>
              <a:t>the initial treatment of mucormycosis was explored in a </a:t>
            </a:r>
            <a:r>
              <a:rPr lang="en-US" dirty="0" err="1"/>
              <a:t>multicentric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prospective French study of 40 patients with invasive mucormycosis</a:t>
            </a:r>
            <a:r>
              <a:rPr lang="en-US" dirty="0" smtClean="0"/>
              <a:t>.</a:t>
            </a:r>
            <a:r>
              <a:rPr lang="en-US" dirty="0"/>
              <a:t> The planned treatment of 10 mg/kg/day was administered as an </a:t>
            </a:r>
            <a:r>
              <a:rPr lang="en-US" dirty="0" smtClean="0"/>
              <a:t>infusion of </a:t>
            </a:r>
            <a:r>
              <a:rPr lang="en-US" dirty="0"/>
              <a:t>at least 2 hours for 4 weeks.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admission, the </a:t>
            </a:r>
            <a:r>
              <a:rPr lang="en-US" dirty="0" smtClean="0"/>
              <a:t>deranged </a:t>
            </a:r>
            <a:r>
              <a:rPr lang="en-US" dirty="0"/>
              <a:t>investigations were: Neutrophil</a:t>
            </a:r>
            <a:br>
              <a:rPr lang="en-US" dirty="0"/>
            </a:br>
            <a:r>
              <a:rPr lang="en-US" dirty="0"/>
              <a:t>count 83.1% (35–66%), Lymphocyte count 9.5% (24–44%), Fasting</a:t>
            </a:r>
            <a:br>
              <a:rPr lang="en-US" dirty="0"/>
            </a:br>
            <a:r>
              <a:rPr lang="en-US" dirty="0"/>
              <a:t>blood sugar (FBS) 98 mg/</a:t>
            </a:r>
            <a:r>
              <a:rPr lang="en-US" dirty="0" err="1"/>
              <a:t>dL</a:t>
            </a:r>
            <a:r>
              <a:rPr lang="en-US" dirty="0"/>
              <a:t> (70-110 mg/</a:t>
            </a:r>
            <a:r>
              <a:rPr lang="en-US" dirty="0" err="1"/>
              <a:t>dL</a:t>
            </a:r>
            <a:r>
              <a:rPr lang="en-US" dirty="0"/>
              <a:t>), Post-prandial blood </a:t>
            </a:r>
            <a:r>
              <a:rPr lang="en-US" dirty="0" smtClean="0"/>
              <a:t>sugar (PPBS</a:t>
            </a:r>
            <a:r>
              <a:rPr lang="en-US" dirty="0"/>
              <a:t>) 146 mg/</a:t>
            </a:r>
            <a:r>
              <a:rPr lang="en-US" dirty="0" err="1"/>
              <a:t>dL</a:t>
            </a:r>
            <a:r>
              <a:rPr lang="en-US" dirty="0"/>
              <a:t> (110-140 mg/</a:t>
            </a:r>
            <a:r>
              <a:rPr lang="en-US" dirty="0" err="1"/>
              <a:t>dL</a:t>
            </a:r>
            <a:r>
              <a:rPr lang="en-US" dirty="0"/>
              <a:t>), HbA1c 6.3% (</a:t>
            </a:r>
            <a:r>
              <a:rPr lang="en-US" i="1" dirty="0"/>
              <a:t>&lt;</a:t>
            </a:r>
            <a:r>
              <a:rPr lang="en-US" dirty="0"/>
              <a:t>6%), Serum</a:t>
            </a:r>
            <a:br>
              <a:rPr lang="en-US" dirty="0"/>
            </a:br>
            <a:r>
              <a:rPr lang="en-US" dirty="0"/>
              <a:t>Interleukin-6 37.93 </a:t>
            </a:r>
            <a:r>
              <a:rPr lang="en-US" dirty="0" err="1"/>
              <a:t>pg</a:t>
            </a:r>
            <a:r>
              <a:rPr lang="en-US" dirty="0"/>
              <a:t>/mL (</a:t>
            </a:r>
            <a:r>
              <a:rPr lang="en-US" i="1" dirty="0"/>
              <a:t>&lt;</a:t>
            </a:r>
            <a:r>
              <a:rPr lang="en-US" dirty="0"/>
              <a:t>6.4 </a:t>
            </a:r>
            <a:r>
              <a:rPr lang="en-US" dirty="0" err="1"/>
              <a:t>pg</a:t>
            </a:r>
            <a:r>
              <a:rPr lang="en-US" dirty="0"/>
              <a:t>/mL), CRP 17.84 mg/L (0–6 mg/L),</a:t>
            </a:r>
            <a:br>
              <a:rPr lang="en-US" dirty="0"/>
            </a:br>
            <a:r>
              <a:rPr lang="en-US" dirty="0"/>
              <a:t>D-Dimer 460 ng/mL (0–500 ng/mL).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importance, although 4 weeks of high-dose L-AMB was planned,</a:t>
            </a:r>
            <a:br>
              <a:rPr lang="en-US" dirty="0"/>
            </a:br>
            <a:r>
              <a:rPr lang="en-US" dirty="0"/>
              <a:t>the average treatment duration at this dose was 13.5 days (range, 0–28</a:t>
            </a:r>
            <a:r>
              <a:rPr lang="en-US" dirty="0" smtClean="0"/>
              <a:t>), with </a:t>
            </a:r>
            <a:r>
              <a:rPr lang="en-US" dirty="0"/>
              <a:t>40% of patients experiencing a doubling in the baseline </a:t>
            </a:r>
            <a:r>
              <a:rPr lang="en-US" dirty="0" smtClean="0"/>
              <a:t>serum creatinine </a:t>
            </a:r>
            <a:r>
              <a:rPr lang="en-US" dirty="0"/>
              <a:t>and severe hypokalemia (serum potassium &lt;3 </a:t>
            </a:r>
            <a:r>
              <a:rPr lang="en-US" dirty="0" err="1"/>
              <a:t>mmol</a:t>
            </a:r>
            <a:r>
              <a:rPr lang="en-US" dirty="0"/>
              <a:t>/L). </a:t>
            </a:r>
            <a:endParaRPr lang="en-US" dirty="0" smtClean="0"/>
          </a:p>
          <a:p>
            <a:r>
              <a:rPr lang="en-US" dirty="0"/>
              <a:t>Therefore considerations for using doses of L-AMB higher than 5 mg/</a:t>
            </a:r>
            <a:br>
              <a:rPr lang="en-US" dirty="0"/>
            </a:br>
            <a:r>
              <a:rPr lang="en-US" dirty="0"/>
              <a:t>kg/day should take into account that a sizable proportion of patients</a:t>
            </a:r>
            <a:br>
              <a:rPr lang="en-US" dirty="0"/>
            </a:br>
            <a:r>
              <a:rPr lang="en-US" dirty="0"/>
              <a:t>will develop renal injury requiring dosage reduction or possibly a </a:t>
            </a:r>
            <a:r>
              <a:rPr lang="en-US" dirty="0" smtClean="0"/>
              <a:t>switch to </a:t>
            </a:r>
            <a:r>
              <a:rPr lang="en-US" dirty="0" err="1"/>
              <a:t>triazole</a:t>
            </a:r>
            <a:r>
              <a:rPr lang="en-US" dirty="0"/>
              <a:t> therapy after the first 1 to 2 weeks of therapy. </a:t>
            </a:r>
          </a:p>
        </p:txBody>
      </p:sp>
    </p:spTree>
    <p:extLst>
      <p:ext uri="{BB962C8B-B14F-4D97-AF65-F5344CB8AC3E}">
        <p14:creationId xmlns:p14="http://schemas.microsoft.com/office/powerpoint/2010/main" val="40082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Triazoles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prospects for using </a:t>
            </a:r>
            <a:r>
              <a:rPr lang="en-US" dirty="0" err="1"/>
              <a:t>posaconazole</a:t>
            </a:r>
            <a:r>
              <a:rPr lang="en-US" dirty="0"/>
              <a:t> in the treatment of </a:t>
            </a:r>
            <a:r>
              <a:rPr lang="en-US" dirty="0" smtClean="0"/>
              <a:t>mucormycosis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improved with the introduction of an extended-release tablet formulation with improved bioavailability compared with the older </a:t>
            </a:r>
            <a:r>
              <a:rPr lang="en-US" dirty="0" smtClean="0"/>
              <a:t>suspension, and </a:t>
            </a:r>
            <a:r>
              <a:rPr lang="en-US" dirty="0"/>
              <a:t>an IV formulation solubilized in </a:t>
            </a:r>
            <a:r>
              <a:rPr lang="en-US" dirty="0" err="1"/>
              <a:t>sulfobutyl</a:t>
            </a:r>
            <a:r>
              <a:rPr lang="en-US" dirty="0"/>
              <a:t> ether β-</a:t>
            </a:r>
            <a:r>
              <a:rPr lang="en-US" dirty="0" err="1"/>
              <a:t>cyclodextrin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In an open-label </a:t>
            </a:r>
            <a:r>
              <a:rPr lang="en-US" dirty="0" smtClean="0"/>
              <a:t>study evaluating </a:t>
            </a:r>
            <a:r>
              <a:rPr lang="en-US" dirty="0" err="1"/>
              <a:t>posaconazole</a:t>
            </a:r>
            <a:r>
              <a:rPr lang="en-US" dirty="0"/>
              <a:t> as salvage therapy (not initial therapy), </a:t>
            </a:r>
            <a:r>
              <a:rPr lang="en-US" dirty="0" smtClean="0"/>
              <a:t>the overall </a:t>
            </a:r>
            <a:r>
              <a:rPr lang="en-US" dirty="0"/>
              <a:t>success rate of </a:t>
            </a:r>
            <a:r>
              <a:rPr lang="en-US" dirty="0" err="1"/>
              <a:t>posaconazole</a:t>
            </a:r>
            <a:r>
              <a:rPr lang="en-US" dirty="0"/>
              <a:t> (800 mg/day) was 70% in 24 </a:t>
            </a:r>
            <a:r>
              <a:rPr lang="en-US" dirty="0" smtClean="0"/>
              <a:t>patients, and </a:t>
            </a:r>
            <a:r>
              <a:rPr lang="en-US" dirty="0"/>
              <a:t>it was well tolerated with only minimal GI side effects. </a:t>
            </a:r>
          </a:p>
        </p:txBody>
      </p:sp>
    </p:spTree>
    <p:extLst>
      <p:ext uri="{BB962C8B-B14F-4D97-AF65-F5344CB8AC3E}">
        <p14:creationId xmlns:p14="http://schemas.microsoft.com/office/powerpoint/2010/main" val="31039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dirty="0" smtClean="0"/>
              <a:t>present the </a:t>
            </a:r>
            <a:r>
              <a:rPr lang="en-US" dirty="0"/>
              <a:t>US Food and Drug Administration (FDA) has not </a:t>
            </a:r>
            <a:r>
              <a:rPr lang="en-US" dirty="0" smtClean="0"/>
              <a:t>approved </a:t>
            </a:r>
            <a:r>
              <a:rPr lang="en-US" dirty="0" err="1" smtClean="0"/>
              <a:t>posaconazole</a:t>
            </a:r>
            <a:r>
              <a:rPr lang="en-US" dirty="0" smtClean="0"/>
              <a:t> </a:t>
            </a:r>
            <a:r>
              <a:rPr lang="en-US" dirty="0"/>
              <a:t>for primary or salvage therapy of mucormycosis, </a:t>
            </a:r>
            <a:r>
              <a:rPr lang="en-US" dirty="0" smtClean="0"/>
              <a:t>indicating the </a:t>
            </a:r>
            <a:r>
              <a:rPr lang="en-US" dirty="0"/>
              <a:t>need for further studies. </a:t>
            </a:r>
            <a:endParaRPr lang="en-US" dirty="0" smtClean="0"/>
          </a:p>
          <a:p>
            <a:r>
              <a:rPr lang="en-US" dirty="0"/>
              <a:t>The extended-release tablet formulation of </a:t>
            </a:r>
            <a:r>
              <a:rPr lang="en-US" dirty="0" err="1"/>
              <a:t>posaconazole</a:t>
            </a:r>
            <a:r>
              <a:rPr lang="en-US" dirty="0"/>
              <a:t> is administered at a dose of 300 mg (three 100-mg delayed-release tablets) </a:t>
            </a:r>
            <a:r>
              <a:rPr lang="en-US" dirty="0" smtClean="0"/>
              <a:t>twice a </a:t>
            </a:r>
            <a:r>
              <a:rPr lang="en-US" dirty="0"/>
              <a:t>day on the first day, then 300 mg daily.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absorption </a:t>
            </a:r>
            <a:r>
              <a:rPr lang="en-US" dirty="0" smtClean="0"/>
              <a:t>of the </a:t>
            </a:r>
            <a:r>
              <a:rPr lang="en-US" dirty="0"/>
              <a:t>tablets is improved with food, the tablets have adequate </a:t>
            </a:r>
            <a:r>
              <a:rPr lang="en-US" dirty="0" smtClean="0"/>
              <a:t>bioavailability even </a:t>
            </a:r>
            <a:r>
              <a:rPr lang="en-US" dirty="0"/>
              <a:t>in patients with poor dietary intake or receiving </a:t>
            </a:r>
            <a:r>
              <a:rPr lang="en-US" dirty="0" smtClean="0"/>
              <a:t>acid-suppression therapy</a:t>
            </a:r>
            <a:r>
              <a:rPr lang="en-US" dirty="0"/>
              <a:t>, such as a proton pump inhibitor. </a:t>
            </a:r>
            <a:endParaRPr lang="en-US" dirty="0" smtClean="0"/>
          </a:p>
          <a:p>
            <a:r>
              <a:rPr lang="en-US" dirty="0"/>
              <a:t>The IV formulation </a:t>
            </a:r>
            <a:r>
              <a:rPr lang="en-US" dirty="0" smtClean="0"/>
              <a:t>of </a:t>
            </a:r>
            <a:r>
              <a:rPr lang="en-US" dirty="0" err="1" smtClean="0"/>
              <a:t>posaconazole</a:t>
            </a:r>
            <a:r>
              <a:rPr lang="en-US" dirty="0" smtClean="0"/>
              <a:t> </a:t>
            </a:r>
            <a:r>
              <a:rPr lang="en-US" dirty="0"/>
              <a:t>is dosed at 300 mg IV twice daily on day 1, followed </a:t>
            </a:r>
            <a:r>
              <a:rPr lang="en-US" dirty="0" smtClean="0"/>
              <a:t>by 300 </a:t>
            </a:r>
            <a:r>
              <a:rPr lang="en-US" dirty="0"/>
              <a:t>mg daily thereafter,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therapeutic drug monitoring has been recommended for</a:t>
            </a:r>
            <a:br>
              <a:rPr lang="en-US" dirty="0"/>
            </a:br>
            <a:r>
              <a:rPr lang="en-US" dirty="0" err="1"/>
              <a:t>posaconazole</a:t>
            </a:r>
            <a:r>
              <a:rPr lang="en-US" dirty="0"/>
              <a:t> in </a:t>
            </a:r>
            <a:r>
              <a:rPr lang="en-US" i="1" dirty="0"/>
              <a:t>Aspergillus </a:t>
            </a:r>
            <a:r>
              <a:rPr lang="en-US" dirty="0"/>
              <a:t>treatment guidelines to ensure serum </a:t>
            </a:r>
            <a:r>
              <a:rPr lang="en-US" dirty="0" smtClean="0"/>
              <a:t>trough levels </a:t>
            </a:r>
            <a:r>
              <a:rPr lang="en-US" dirty="0"/>
              <a:t>greater than 1.5 mg/L during the treatment of </a:t>
            </a:r>
            <a:r>
              <a:rPr lang="en-US" dirty="0" smtClean="0"/>
              <a:t>infection, a similar </a:t>
            </a:r>
            <a:r>
              <a:rPr lang="en-US" dirty="0"/>
              <a:t>relationship between serum trough levels of </a:t>
            </a:r>
            <a:r>
              <a:rPr lang="en-US" dirty="0" err="1"/>
              <a:t>posaconazole</a:t>
            </a:r>
            <a:r>
              <a:rPr lang="en-US" dirty="0"/>
              <a:t> </a:t>
            </a:r>
            <a:r>
              <a:rPr lang="en-US" dirty="0" smtClean="0"/>
              <a:t>and outcome </a:t>
            </a:r>
            <a:r>
              <a:rPr lang="en-US" dirty="0"/>
              <a:t>of mucormycosis has not been reported. </a:t>
            </a:r>
            <a:endParaRPr lang="en-US" dirty="0" smtClean="0"/>
          </a:p>
          <a:p>
            <a:r>
              <a:rPr lang="en-US" dirty="0"/>
              <a:t>In 2015 the FDA approved </a:t>
            </a:r>
            <a:r>
              <a:rPr lang="en-US" dirty="0" err="1"/>
              <a:t>isavuconazole</a:t>
            </a:r>
            <a:r>
              <a:rPr lang="en-US" dirty="0"/>
              <a:t> for treatment of invasive</a:t>
            </a:r>
            <a:br>
              <a:rPr lang="en-US" dirty="0"/>
            </a:br>
            <a:r>
              <a:rPr lang="en-US" dirty="0"/>
              <a:t>mucormycosis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Isavuconazole may be a </a:t>
            </a:r>
            <a:r>
              <a:rPr lang="en-US" dirty="0" smtClean="0"/>
              <a:t>possible alternative </a:t>
            </a:r>
            <a:r>
              <a:rPr lang="en-US" dirty="0"/>
              <a:t>to </a:t>
            </a:r>
            <a:r>
              <a:rPr lang="en-US" dirty="0" err="1"/>
              <a:t>posaconazole</a:t>
            </a:r>
            <a:r>
              <a:rPr lang="en-US" dirty="0"/>
              <a:t> or L-AMB, particularly for </a:t>
            </a:r>
            <a:r>
              <a:rPr lang="en-US" dirty="0" smtClean="0"/>
              <a:t>longer-term therapy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An advantage of </a:t>
            </a:r>
            <a:r>
              <a:rPr lang="en-US" dirty="0" err="1"/>
              <a:t>isavuconazole</a:t>
            </a:r>
            <a:r>
              <a:rPr lang="en-US" dirty="0"/>
              <a:t> is that it is administered as a</a:t>
            </a:r>
            <a:br>
              <a:rPr lang="en-US" dirty="0"/>
            </a:br>
            <a:r>
              <a:rPr lang="en-US" dirty="0"/>
              <a:t>prodrug formulation (</a:t>
            </a:r>
            <a:r>
              <a:rPr lang="en-US" dirty="0" err="1"/>
              <a:t>isavuconazonium</a:t>
            </a:r>
            <a:r>
              <a:rPr lang="en-US" dirty="0"/>
              <a:t>) in either an IV and oral formulation with excellent bioavailability that is not affected by dietary </a:t>
            </a:r>
            <a:r>
              <a:rPr lang="en-US" dirty="0" smtClean="0"/>
              <a:t>intake or </a:t>
            </a:r>
            <a:r>
              <a:rPr lang="en-US" dirty="0"/>
              <a:t>acid-suppression therapy.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Isavuconazole is dosed with a </a:t>
            </a:r>
            <a:r>
              <a:rPr lang="en-US" dirty="0" smtClean="0"/>
              <a:t>372-mg loading </a:t>
            </a:r>
            <a:r>
              <a:rPr lang="en-US" dirty="0"/>
              <a:t>dose administered every 8 hours for 6 doses (48 hours), </a:t>
            </a:r>
            <a:r>
              <a:rPr lang="en-US" dirty="0" smtClean="0"/>
              <a:t>then a </a:t>
            </a:r>
            <a:r>
              <a:rPr lang="en-US" dirty="0"/>
              <a:t>372-mg maintenance dose daily. </a:t>
            </a:r>
            <a:endParaRPr lang="en-US" dirty="0" smtClean="0"/>
          </a:p>
          <a:p>
            <a:r>
              <a:rPr lang="en-US" dirty="0"/>
              <a:t>Isavuconazole is generally well tolerated, making it a possible alternative for patients who are </a:t>
            </a:r>
            <a:r>
              <a:rPr lang="en-US" dirty="0" smtClean="0"/>
              <a:t>clinically stable </a:t>
            </a:r>
            <a:r>
              <a:rPr lang="en-US" dirty="0"/>
              <a:t>and have limiting drug interactions with </a:t>
            </a:r>
            <a:r>
              <a:rPr lang="en-US" dirty="0" err="1"/>
              <a:t>posaconazole</a:t>
            </a:r>
            <a:r>
              <a:rPr lang="en-US" dirty="0"/>
              <a:t> or </a:t>
            </a:r>
            <a:r>
              <a:rPr lang="en-US" dirty="0" smtClean="0"/>
              <a:t>cannot tolerate </a:t>
            </a:r>
            <a:r>
              <a:rPr lang="en-US" dirty="0"/>
              <a:t>the nephrotoxic effects of L-AMB.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Isavuconazole</a:t>
            </a:r>
            <a:r>
              <a:rPr lang="en-US" dirty="0" smtClean="0"/>
              <a:t> </a:t>
            </a:r>
            <a:r>
              <a:rPr lang="en-US" dirty="0"/>
              <a:t>is available in oral and IV formulations </a:t>
            </a:r>
            <a:r>
              <a:rPr lang="en-US" dirty="0" smtClean="0"/>
              <a:t> and </a:t>
            </a:r>
            <a:r>
              <a:rPr lang="en-US" dirty="0"/>
              <a:t>presents some </a:t>
            </a:r>
            <a:r>
              <a:rPr lang="en-US" dirty="0" smtClean="0"/>
              <a:t>advantages:</a:t>
            </a:r>
            <a:r>
              <a:rPr lang="en-US" dirty="0"/>
              <a:t> </a:t>
            </a:r>
            <a:r>
              <a:rPr lang="en-US" dirty="0" smtClean="0"/>
              <a:t>linear </a:t>
            </a:r>
            <a:r>
              <a:rPr lang="en-US" dirty="0"/>
              <a:t>pharmacokinetics, few interactions with cytochrome P450 isoenzymes leading to few </a:t>
            </a:r>
            <a:r>
              <a:rPr lang="en-US" dirty="0" smtClean="0"/>
              <a:t>drug– drug </a:t>
            </a:r>
            <a:r>
              <a:rPr lang="en-US" dirty="0"/>
              <a:t>interactions, QT decrease, no nephrotoxic </a:t>
            </a:r>
            <a:r>
              <a:rPr lang="en-US" dirty="0" err="1"/>
              <a:t>cyclodextrin</a:t>
            </a:r>
            <a:r>
              <a:rPr lang="en-US" dirty="0"/>
              <a:t> in the IV formulation (different </a:t>
            </a:r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err="1" smtClean="0"/>
              <a:t>posaconazole</a:t>
            </a:r>
            <a:r>
              <a:rPr lang="en-US" dirty="0" smtClean="0"/>
              <a:t> </a:t>
            </a:r>
            <a:r>
              <a:rPr lang="en-US" dirty="0"/>
              <a:t>IV form), no need for dose adjustment in kidney or liver failure and in obesity,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excellent </a:t>
            </a:r>
            <a:r>
              <a:rPr lang="en-US" dirty="0"/>
              <a:t>oral bioavailability with no food requirements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Concentration of ISZ </a:t>
            </a:r>
            <a:r>
              <a:rPr lang="en-US" dirty="0" smtClean="0"/>
              <a:t>in </a:t>
            </a:r>
            <a:r>
              <a:rPr lang="en-US" dirty="0"/>
              <a:t>the necrotic center of brain abscess has been shown low, but concentration in inflammatory </a:t>
            </a:r>
            <a:r>
              <a:rPr lang="en-US" dirty="0" smtClean="0"/>
              <a:t>brain</a:t>
            </a:r>
            <a:r>
              <a:rPr lang="en-US" dirty="0"/>
              <a:t> </a:t>
            </a:r>
            <a:r>
              <a:rPr lang="en-US" dirty="0" smtClean="0"/>
              <a:t>tissue </a:t>
            </a:r>
            <a:r>
              <a:rPr lang="en-US" dirty="0"/>
              <a:t>surrounding the abscess was adequate, equivalent to predicted plasma concentration </a:t>
            </a:r>
            <a:endParaRPr lang="en-US" dirty="0" smtClean="0"/>
          </a:p>
          <a:p>
            <a:r>
              <a:rPr lang="en-US" dirty="0"/>
              <a:t>Routine therapeutic drug monitoring (TDM) is strongly recommended for patients treated </a:t>
            </a:r>
            <a:r>
              <a:rPr lang="en-US" dirty="0" smtClean="0"/>
              <a:t>by </a:t>
            </a:r>
            <a:r>
              <a:rPr lang="en-US" dirty="0"/>
              <a:t>PSZ </a:t>
            </a:r>
            <a:r>
              <a:rPr lang="en-US" dirty="0" smtClean="0"/>
              <a:t>. </a:t>
            </a:r>
            <a:r>
              <a:rPr lang="en-US" dirty="0"/>
              <a:t>Serum trough PSZ concentrations of </a:t>
            </a:r>
            <a:r>
              <a:rPr lang="en-US" dirty="0" smtClean="0"/>
              <a:t>1.5 </a:t>
            </a:r>
            <a:r>
              <a:rPr lang="en-US" dirty="0"/>
              <a:t>mg/L or higher are recommended. However, there </a:t>
            </a:r>
            <a:r>
              <a:rPr lang="en-US" dirty="0" smtClean="0"/>
              <a:t>is </a:t>
            </a:r>
            <a:r>
              <a:rPr lang="en-US" dirty="0"/>
              <a:t>currently no conclusive evidence for routine TDM with ISZ.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antifungal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new antifungal drugs are under clinical evaluation include </a:t>
            </a:r>
            <a:r>
              <a:rPr lang="en-US" dirty="0" err="1"/>
              <a:t>Rezafungin</a:t>
            </a:r>
            <a:r>
              <a:rPr lang="en-US" dirty="0"/>
              <a:t>, SCY-078</a:t>
            </a:r>
            <a:r>
              <a:rPr lang="en-US" dirty="0" smtClean="0"/>
              <a:t>, </a:t>
            </a:r>
            <a:r>
              <a:rPr lang="en-US" dirty="0" err="1"/>
              <a:t>orolofim</a:t>
            </a:r>
            <a:r>
              <a:rPr lang="en-US" dirty="0"/>
              <a:t>, and </a:t>
            </a:r>
            <a:r>
              <a:rPr lang="en-US" dirty="0" err="1"/>
              <a:t>encochleated</a:t>
            </a:r>
            <a:r>
              <a:rPr lang="en-US" dirty="0"/>
              <a:t> amphotericin B </a:t>
            </a:r>
            <a:r>
              <a:rPr lang="en-US" dirty="0" smtClean="0"/>
              <a:t>. </a:t>
            </a:r>
            <a:r>
              <a:rPr lang="en-US" dirty="0" err="1"/>
              <a:t>Rezafungin</a:t>
            </a:r>
            <a:r>
              <a:rPr lang="en-US" dirty="0"/>
              <a:t>, a new </a:t>
            </a:r>
            <a:r>
              <a:rPr lang="en-US" dirty="0" err="1"/>
              <a:t>echinocandin</a:t>
            </a:r>
            <a:r>
              <a:rPr lang="en-US" dirty="0"/>
              <a:t> has not </a:t>
            </a:r>
            <a:r>
              <a:rPr lang="en-US" dirty="0" smtClean="0"/>
              <a:t>been </a:t>
            </a:r>
            <a:r>
              <a:rPr lang="en-US" dirty="0"/>
              <a:t>tested against </a:t>
            </a:r>
            <a:r>
              <a:rPr lang="en-US" i="1" dirty="0" err="1"/>
              <a:t>Mucorales</a:t>
            </a:r>
            <a:r>
              <a:rPr lang="en-US" dirty="0"/>
              <a:t>. SCY-078, member of a new glucan synthase inhibitor subclass is </a:t>
            </a:r>
            <a:r>
              <a:rPr lang="en-US" dirty="0" smtClean="0"/>
              <a:t>poorly or </a:t>
            </a:r>
            <a:r>
              <a:rPr lang="en-US" dirty="0"/>
              <a:t>not active against </a:t>
            </a:r>
            <a:r>
              <a:rPr lang="en-US" i="1" dirty="0" err="1" smtClean="0"/>
              <a:t>Mucorales</a:t>
            </a:r>
            <a:r>
              <a:rPr lang="en-US" dirty="0" smtClean="0"/>
              <a:t>. </a:t>
            </a:r>
            <a:r>
              <a:rPr lang="en-US" dirty="0" err="1"/>
              <a:t>Olorofim</a:t>
            </a:r>
            <a:r>
              <a:rPr lang="en-US" dirty="0"/>
              <a:t> is a member of the </a:t>
            </a:r>
            <a:r>
              <a:rPr lang="en-US" dirty="0" err="1"/>
              <a:t>orotomides</a:t>
            </a:r>
            <a:r>
              <a:rPr lang="en-US" dirty="0"/>
              <a:t>, a new </a:t>
            </a:r>
            <a:r>
              <a:rPr lang="en-US" dirty="0" smtClean="0"/>
              <a:t>antifungal</a:t>
            </a:r>
            <a:r>
              <a:rPr lang="en-US" dirty="0"/>
              <a:t> </a:t>
            </a:r>
            <a:r>
              <a:rPr lang="en-US" dirty="0" smtClean="0"/>
              <a:t>class </a:t>
            </a:r>
            <a:r>
              <a:rPr lang="en-US" dirty="0"/>
              <a:t>inhibiting dihydroorotate dehydrogenase (DHODH), a key enzyme in </a:t>
            </a:r>
            <a:r>
              <a:rPr lang="en-US" dirty="0" smtClean="0"/>
              <a:t>pyrimidine </a:t>
            </a:r>
            <a:r>
              <a:rPr lang="en-US" dirty="0"/>
              <a:t>biosynthesis. It is also poorly active against </a:t>
            </a:r>
            <a:r>
              <a:rPr lang="en-US" i="1" dirty="0" err="1" smtClean="0"/>
              <a:t>Mucorales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monitored in the Intensive Care Unit for 5 days and was</a:t>
            </a:r>
            <a:br>
              <a:rPr lang="en-US" dirty="0"/>
            </a:br>
            <a:r>
              <a:rPr lang="en-US" dirty="0"/>
              <a:t>started on Inj.Remdesivir IV with a loading dose of 200 mg, followed </a:t>
            </a:r>
            <a:r>
              <a:rPr lang="en-US" dirty="0" smtClean="0"/>
              <a:t>by 100 </a:t>
            </a:r>
            <a:r>
              <a:rPr lang="en-US" dirty="0"/>
              <a:t>mg daily for 11 days. Methylprednisolone was given by IV </a:t>
            </a:r>
            <a:r>
              <a:rPr lang="en-US" dirty="0" smtClean="0"/>
              <a:t>infusion, 80 </a:t>
            </a:r>
            <a:r>
              <a:rPr lang="en-US" dirty="0"/>
              <a:t>mg/day in 240 mL saline at 10 mL/h for 18 days. Also </a:t>
            </a:r>
            <a:r>
              <a:rPr lang="en-US" dirty="0" err="1"/>
              <a:t>Inj.Dexamethasone</a:t>
            </a:r>
            <a:r>
              <a:rPr lang="en-US" dirty="0"/>
              <a:t> 4 mg twice daily was given for 12 days as a part of </a:t>
            </a:r>
            <a:r>
              <a:rPr lang="en-US" dirty="0" smtClean="0"/>
              <a:t>COVID-19 management</a:t>
            </a:r>
            <a:r>
              <a:rPr lang="en-US" dirty="0"/>
              <a:t>. Post-treatment FBS 125 mg/</a:t>
            </a:r>
            <a:r>
              <a:rPr lang="en-US" dirty="0" err="1"/>
              <a:t>dL</a:t>
            </a:r>
            <a:r>
              <a:rPr lang="en-US" dirty="0"/>
              <a:t>, PPBS 352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and HbA1c </a:t>
            </a:r>
            <a:r>
              <a:rPr lang="en-US" dirty="0"/>
              <a:t>12.3%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Encochleated amphotericin B is a new oral formulation of amphotericin </a:t>
            </a:r>
            <a:r>
              <a:rPr lang="en-US" dirty="0" smtClean="0"/>
              <a:t>B. </a:t>
            </a:r>
            <a:r>
              <a:rPr lang="en-US" dirty="0"/>
              <a:t>It has been shown to be well-tolerated, and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currently </a:t>
            </a:r>
            <a:r>
              <a:rPr lang="en-US" dirty="0"/>
              <a:t>tested for </a:t>
            </a:r>
            <a:r>
              <a:rPr lang="en-US" dirty="0" err="1"/>
              <a:t>cryptococcosis</a:t>
            </a:r>
            <a:r>
              <a:rPr lang="en-US" dirty="0"/>
              <a:t> treatment in developing countries (clinical </a:t>
            </a:r>
            <a:r>
              <a:rPr lang="en-US" dirty="0" smtClean="0"/>
              <a:t>trial 161 </a:t>
            </a:r>
            <a:r>
              <a:rPr lang="en-US" dirty="0"/>
              <a:t>NCT04031833). No studies on </a:t>
            </a:r>
            <a:r>
              <a:rPr lang="en-US" i="1" dirty="0" err="1"/>
              <a:t>Mucorales</a:t>
            </a:r>
            <a:r>
              <a:rPr lang="en-US" i="1" dirty="0"/>
              <a:t> </a:t>
            </a:r>
            <a:r>
              <a:rPr lang="en-US" dirty="0"/>
              <a:t>efficacy are available.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Combination Therapy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Successful treatment of mucormycosis with combinations of </a:t>
            </a:r>
            <a:r>
              <a:rPr lang="en-US" dirty="0" smtClean="0"/>
              <a:t>amphotericin B</a:t>
            </a:r>
            <a:r>
              <a:rPr lang="en-US" dirty="0"/>
              <a:t>, terbinafine, rifampicin, L-AMB, </a:t>
            </a:r>
            <a:r>
              <a:rPr lang="en-US" dirty="0" err="1"/>
              <a:t>posaconazole</a:t>
            </a:r>
            <a:r>
              <a:rPr lang="en-US" dirty="0"/>
              <a:t>, and </a:t>
            </a:r>
            <a:r>
              <a:rPr lang="en-US" dirty="0" err="1" smtClean="0"/>
              <a:t>echinocandins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also been described in small case series and case reports. </a:t>
            </a:r>
            <a:endParaRPr lang="en-US" dirty="0" smtClean="0"/>
          </a:p>
          <a:p>
            <a:r>
              <a:rPr lang="en-US" dirty="0"/>
              <a:t>One of the largest case-control studies evaluating </a:t>
            </a:r>
            <a:r>
              <a:rPr lang="en-US" dirty="0" smtClean="0"/>
              <a:t>the possible </a:t>
            </a:r>
            <a:r>
              <a:rPr lang="en-US" dirty="0"/>
              <a:t>benefits of combination therapy for invasive mucormycosis</a:t>
            </a:r>
            <a:br>
              <a:rPr lang="en-US" dirty="0"/>
            </a:br>
            <a:r>
              <a:rPr lang="en-US" dirty="0"/>
              <a:t>was performed at MD Anderson Cancer </a:t>
            </a:r>
            <a:r>
              <a:rPr lang="en-US" dirty="0" smtClean="0"/>
              <a:t>Center, </a:t>
            </a:r>
            <a:r>
              <a:rPr lang="en-US" dirty="0"/>
              <a:t>which identified </a:t>
            </a:r>
            <a:r>
              <a:rPr lang="en-US" dirty="0" smtClean="0"/>
              <a:t>47 patients </a:t>
            </a:r>
            <a:r>
              <a:rPr lang="en-US" dirty="0"/>
              <a:t>who received early L-AMB monotherapy and 59 patients </a:t>
            </a:r>
            <a:r>
              <a:rPr lang="en-US" dirty="0" smtClean="0"/>
              <a:t>who received </a:t>
            </a:r>
            <a:r>
              <a:rPr lang="en-US" dirty="0"/>
              <a:t>combination treatment</a:t>
            </a:r>
            <a:r>
              <a:rPr lang="en-US" dirty="0" smtClean="0"/>
              <a:t>. There was no difference in mortality between 2 groups of combination and monotherapy.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</a:t>
            </a:r>
            <a:r>
              <a:rPr lang="en-US" dirty="0" smtClean="0"/>
              <a:t>combination regimens </a:t>
            </a:r>
            <a:r>
              <a:rPr lang="en-US" dirty="0"/>
              <a:t>were L-AMB plus an </a:t>
            </a:r>
            <a:r>
              <a:rPr lang="en-US" dirty="0" err="1"/>
              <a:t>echinocandin</a:t>
            </a:r>
            <a:r>
              <a:rPr lang="en-US" dirty="0"/>
              <a:t> (46%), L-AMB </a:t>
            </a:r>
            <a:r>
              <a:rPr lang="en-US" dirty="0" smtClean="0"/>
              <a:t>plus </a:t>
            </a:r>
            <a:r>
              <a:rPr lang="en-US" dirty="0" err="1"/>
              <a:t>posaconazole</a:t>
            </a:r>
            <a:r>
              <a:rPr lang="en-US" dirty="0"/>
              <a:t> (27%), or triple combination therapy (27%). </a:t>
            </a:r>
            <a:endParaRPr lang="en-US" dirty="0" smtClean="0"/>
          </a:p>
          <a:p>
            <a:r>
              <a:rPr lang="en-US" dirty="0"/>
              <a:t>The investigators could not identify any survival benefit for</a:t>
            </a:r>
            <a:br>
              <a:rPr lang="en-US" dirty="0"/>
            </a:br>
            <a:r>
              <a:rPr lang="en-US" dirty="0"/>
              <a:t>combination therapy over timely administration of L-AMB, even after</a:t>
            </a:r>
            <a:br>
              <a:rPr lang="en-US" dirty="0"/>
            </a:br>
            <a:r>
              <a:rPr lang="en-US" dirty="0"/>
              <a:t>propensity score adjustment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Duration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duration of treatment required for mucormycosis is highly individualized to the patient. Near normalization of radiographic </a:t>
            </a:r>
            <a:r>
              <a:rPr lang="en-US" dirty="0" smtClean="0"/>
              <a:t>imaging, negative </a:t>
            </a:r>
            <a:r>
              <a:rPr lang="en-US" dirty="0"/>
              <a:t>biopsy specimens, and cultures from the affected site </a:t>
            </a:r>
            <a:r>
              <a:rPr lang="en-US" dirty="0" smtClean="0"/>
              <a:t>and recovery </a:t>
            </a:r>
            <a:r>
              <a:rPr lang="en-US" dirty="0"/>
              <a:t>from immunosuppression are indicators that a patient is </a:t>
            </a:r>
            <a:r>
              <a:rPr lang="en-US" dirty="0" smtClean="0"/>
              <a:t>a candidate </a:t>
            </a:r>
            <a:r>
              <a:rPr lang="en-US" dirty="0"/>
              <a:t>for stopping antifungal therapy </a:t>
            </a:r>
            <a:endParaRPr lang="en-US" dirty="0" smtClean="0"/>
          </a:p>
          <a:p>
            <a:r>
              <a:rPr lang="en-US" dirty="0"/>
              <a:t>Late relapses of mucormycosis after successful treatment have been reported several years </a:t>
            </a:r>
            <a:r>
              <a:rPr lang="en-US" dirty="0" smtClean="0"/>
              <a:t>after discontinuation </a:t>
            </a:r>
            <a:r>
              <a:rPr lang="en-US" dirty="0"/>
              <a:t>of secondary </a:t>
            </a:r>
            <a:r>
              <a:rPr lang="en-US" dirty="0" err="1"/>
              <a:t>posaconazole</a:t>
            </a:r>
            <a:r>
              <a:rPr lang="en-US" dirty="0"/>
              <a:t> prophylaxis or onset of </a:t>
            </a:r>
            <a:r>
              <a:rPr lang="en-US" dirty="0" smtClean="0"/>
              <a:t>new immunosuppression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 continued </a:t>
            </a:r>
            <a:r>
              <a:rPr lang="en-US" dirty="0" smtClean="0"/>
              <a:t>follow-up of </a:t>
            </a:r>
            <a:r>
              <a:rPr lang="en-US" dirty="0"/>
              <a:t>patients is critical in any patient who discontinues treatment </a:t>
            </a:r>
            <a:r>
              <a:rPr lang="en-US" dirty="0" smtClean="0"/>
              <a:t>for mucormycosis.</a:t>
            </a:r>
          </a:p>
          <a:p>
            <a:r>
              <a:rPr lang="en-US" dirty="0" smtClean="0"/>
              <a:t> </a:t>
            </a:r>
            <a:r>
              <a:rPr lang="en-US" b="1" dirty="0"/>
              <a:t>Prophylaxis</a:t>
            </a:r>
            <a:r>
              <a:rPr lang="en-US" dirty="0"/>
              <a:t> Because mucormycosis is a relatively rare infection, primary </a:t>
            </a:r>
            <a:r>
              <a:rPr lang="en-US" dirty="0" smtClean="0"/>
              <a:t>prophylaxis is </a:t>
            </a:r>
            <a:r>
              <a:rPr lang="en-US" dirty="0"/>
              <a:t>generally not recommended. Secondary prophylaxis is often </a:t>
            </a:r>
            <a:r>
              <a:rPr lang="en-US" dirty="0" smtClean="0"/>
              <a:t>desired in </a:t>
            </a:r>
            <a:r>
              <a:rPr lang="en-US" dirty="0"/>
              <a:t>patients requiring further immunosuppression after treatment </a:t>
            </a:r>
            <a:r>
              <a:rPr lang="en-US" dirty="0" smtClean="0"/>
              <a:t>for mucormycosis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Posaconazole</a:t>
            </a:r>
            <a:r>
              <a:rPr lang="en-US" dirty="0"/>
              <a:t>, and possibly </a:t>
            </a:r>
            <a:r>
              <a:rPr lang="en-US" dirty="0" err="1"/>
              <a:t>isavuconazole</a:t>
            </a:r>
            <a:r>
              <a:rPr lang="en-US" dirty="0"/>
              <a:t>, appears </a:t>
            </a:r>
            <a:r>
              <a:rPr lang="en-US" dirty="0" smtClean="0"/>
              <a:t>to be </a:t>
            </a:r>
            <a:r>
              <a:rPr lang="en-US" dirty="0"/>
              <a:t>a safe option for patients who require continuous, oral </a:t>
            </a:r>
            <a:r>
              <a:rPr lang="en-US" dirty="0" smtClean="0"/>
              <a:t>long-term antifungal </a:t>
            </a:r>
            <a:r>
              <a:rPr lang="en-US" dirty="0"/>
              <a:t>therapy because they remain at high risk for </a:t>
            </a:r>
            <a:r>
              <a:rPr lang="en-US" dirty="0" smtClean="0"/>
              <a:t>relapsing infection </a:t>
            </a:r>
          </a:p>
          <a:p>
            <a:r>
              <a:rPr lang="en-US" b="1" dirty="0"/>
              <a:t>Adjunctive Therapies</a:t>
            </a:r>
            <a:r>
              <a:rPr lang="en-US" dirty="0"/>
              <a:t> Patients with profound neutropenia and progressive </a:t>
            </a:r>
            <a:r>
              <a:rPr lang="en-US" dirty="0" smtClean="0"/>
              <a:t>mucormycosis</a:t>
            </a:r>
            <a:r>
              <a:rPr lang="en-US" dirty="0"/>
              <a:t> </a:t>
            </a:r>
            <a:r>
              <a:rPr lang="en-US" dirty="0" smtClean="0"/>
              <a:t>despite </a:t>
            </a:r>
            <a:r>
              <a:rPr lang="en-US" dirty="0"/>
              <a:t>optimal therapy may be candidates for neutrophil transfusion. With currently available techniques, more than </a:t>
            </a:r>
            <a:r>
              <a:rPr lang="en-US" dirty="0" smtClean="0"/>
              <a:t>10¹⁰ </a:t>
            </a:r>
            <a:r>
              <a:rPr lang="en-US" dirty="0"/>
              <a:t>granulocytes </a:t>
            </a:r>
            <a:r>
              <a:rPr lang="en-US" dirty="0" smtClean="0"/>
              <a:t>can be </a:t>
            </a:r>
            <a:r>
              <a:rPr lang="en-US" dirty="0"/>
              <a:t>infused, resulting in an immediate </a:t>
            </a:r>
            <a:r>
              <a:rPr lang="en-US" dirty="0" err="1"/>
              <a:t>postinfusion</a:t>
            </a:r>
            <a:r>
              <a:rPr lang="en-US" dirty="0"/>
              <a:t> absolute </a:t>
            </a:r>
            <a:r>
              <a:rPr lang="en-US" dirty="0" smtClean="0"/>
              <a:t>neutrophil count </a:t>
            </a:r>
            <a:r>
              <a:rPr lang="en-US" dirty="0"/>
              <a:t>usually exceeding 1000/µL. </a:t>
            </a:r>
          </a:p>
        </p:txBody>
      </p:sp>
    </p:spTree>
    <p:extLst>
      <p:ext uri="{BB962C8B-B14F-4D97-AF65-F5344CB8AC3E}">
        <p14:creationId xmlns:p14="http://schemas.microsoft.com/office/powerpoint/2010/main" val="4666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Hyperbaric oxygen therapy was reported to be a </a:t>
            </a:r>
            <a:r>
              <a:rPr lang="en-US" dirty="0" smtClean="0"/>
              <a:t>beneficial adjunct </a:t>
            </a:r>
            <a:r>
              <a:rPr lang="en-US" dirty="0"/>
              <a:t>to standard surgical and antifungal therapy for </a:t>
            </a:r>
            <a:r>
              <a:rPr lang="en-US" dirty="0" smtClean="0"/>
              <a:t>mucormycosis, particularly </a:t>
            </a:r>
            <a:r>
              <a:rPr lang="en-US" dirty="0"/>
              <a:t>for diabetic patients with </a:t>
            </a:r>
            <a:r>
              <a:rPr lang="en-US" dirty="0" err="1"/>
              <a:t>rhinocerebral</a:t>
            </a:r>
            <a:r>
              <a:rPr lang="en-US" dirty="0"/>
              <a:t> disease. </a:t>
            </a:r>
            <a:endParaRPr lang="en-US" dirty="0" smtClean="0"/>
          </a:p>
          <a:p>
            <a:r>
              <a:rPr lang="en-US" dirty="0"/>
              <a:t>Although this is not one of the approved uses of hyperbaric </a:t>
            </a:r>
            <a:r>
              <a:rPr lang="en-US" dirty="0" smtClean="0"/>
              <a:t>oxygen, </a:t>
            </a:r>
            <a:r>
              <a:rPr lang="en-US" dirty="0"/>
              <a:t>the increased oxygen pressure achieved with </a:t>
            </a:r>
            <a:r>
              <a:rPr lang="en-US" dirty="0" smtClean="0"/>
              <a:t>hyperbaric oxygen </a:t>
            </a:r>
            <a:r>
              <a:rPr lang="en-US" dirty="0"/>
              <a:t>may improve neutrophil activity and the putative oxidative killing</a:t>
            </a:r>
            <a:br>
              <a:rPr lang="en-US" dirty="0"/>
            </a:br>
            <a:r>
              <a:rPr lang="en-US" dirty="0"/>
              <a:t>effects of polyene antifungals.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immune-augmentation strategies have been proposed for</a:t>
            </a:r>
            <a:br>
              <a:rPr lang="en-US" dirty="0"/>
            </a:br>
            <a:r>
              <a:rPr lang="en-US" dirty="0"/>
              <a:t>mucormycosis, including administration of cytokines that enhance</a:t>
            </a:r>
            <a:br>
              <a:rPr lang="en-US" dirty="0"/>
            </a:br>
            <a:r>
              <a:rPr lang="en-US" dirty="0"/>
              <a:t>phagocytic activity, such as granulocyte colony-stimulating factor,</a:t>
            </a:r>
            <a:br>
              <a:rPr lang="en-US" dirty="0"/>
            </a:br>
            <a:r>
              <a:rPr lang="en-US" dirty="0"/>
              <a:t>granulocyte-macrophage colony-stimulating factor, or IFN-</a:t>
            </a:r>
            <a:r>
              <a:rPr lang="el-GR" dirty="0"/>
              <a:t>γ </a:t>
            </a:r>
            <a:r>
              <a:rPr lang="en-US" dirty="0"/>
              <a:t>alone or</a:t>
            </a:r>
            <a:br>
              <a:rPr lang="en-US" dirty="0"/>
            </a:br>
            <a:r>
              <a:rPr lang="en-US" dirty="0"/>
              <a:t>in combination with granulocyte transfusions.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Prognosis</a:t>
            </a:r>
            <a:r>
              <a:rPr lang="en-US" dirty="0"/>
              <a:t> The site of infection and underlying host factors are the key </a:t>
            </a:r>
            <a:r>
              <a:rPr lang="en-US" dirty="0" smtClean="0"/>
              <a:t>prognostic determinants </a:t>
            </a:r>
            <a:r>
              <a:rPr lang="en-US" dirty="0"/>
              <a:t>of mucormycosis outcome. Active hematologic </a:t>
            </a:r>
            <a:r>
              <a:rPr lang="en-US" dirty="0" smtClean="0"/>
              <a:t>malignancy, allogeneic </a:t>
            </a:r>
            <a:r>
              <a:rPr lang="en-US" dirty="0"/>
              <a:t>HSCT, and disseminated infection are associated with </a:t>
            </a:r>
            <a:r>
              <a:rPr lang="en-US" dirty="0" smtClean="0"/>
              <a:t>poor outcome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However, earlier diagnosis of the disease and aggressive treatment </a:t>
            </a:r>
            <a:r>
              <a:rPr lang="en-US" dirty="0" smtClean="0"/>
              <a:t>have been </a:t>
            </a:r>
            <a:r>
              <a:rPr lang="en-US" dirty="0"/>
              <a:t>associated with improved survival rates in recent series.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Correction of underlying immune impairment (e.g., rapid tapering of</a:t>
            </a:r>
            <a:br>
              <a:rPr lang="en-US" dirty="0"/>
            </a:br>
            <a:r>
              <a:rPr lang="en-US" dirty="0"/>
              <a:t>glucocorticoids), combined with aggressive multimodality treatment</a:t>
            </a:r>
            <a:br>
              <a:rPr lang="en-US" dirty="0"/>
            </a:br>
            <a:r>
              <a:rPr lang="en-US" dirty="0"/>
              <a:t>approaches, offer the best chance for patient survival.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18 days, the patient complaint of swelling and pain in the left</a:t>
            </a:r>
            <a:br>
              <a:rPr lang="en-US" dirty="0"/>
            </a:br>
            <a:r>
              <a:rPr lang="en-US" dirty="0"/>
              <a:t>eye. He was referred to the Department of Head and Neck Oncology </a:t>
            </a:r>
            <a:r>
              <a:rPr lang="en-US" dirty="0" smtClean="0"/>
              <a:t>for the </a:t>
            </a:r>
            <a:r>
              <a:rPr lang="en-US" dirty="0"/>
              <a:t>same. On clinically examination, there was malaise, proptosis,</a:t>
            </a:r>
            <a:br>
              <a:rPr lang="en-US" dirty="0"/>
            </a:br>
            <a:r>
              <a:rPr lang="en-US" dirty="0" err="1"/>
              <a:t>chemosis</a:t>
            </a:r>
            <a:r>
              <a:rPr lang="en-US" dirty="0"/>
              <a:t>, periorbital cellulitis and restricted medial gaze. Visual </a:t>
            </a:r>
            <a:r>
              <a:rPr lang="en-US" dirty="0" smtClean="0"/>
              <a:t>acuity was </a:t>
            </a:r>
            <a:r>
              <a:rPr lang="en-US" dirty="0"/>
              <a:t>6/6 with partial </a:t>
            </a:r>
            <a:r>
              <a:rPr lang="en-US" dirty="0" err="1"/>
              <a:t>opthalmoplegia</a:t>
            </a:r>
            <a:r>
              <a:rPr lang="en-US" dirty="0"/>
              <a:t> and no nasal discharge was seen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89000"/>
            <a:ext cx="11595100" cy="5384799"/>
          </a:xfrm>
        </p:spPr>
      </p:pic>
    </p:spTree>
    <p:extLst>
      <p:ext uri="{BB962C8B-B14F-4D97-AF65-F5344CB8AC3E}">
        <p14:creationId xmlns:p14="http://schemas.microsoft.com/office/powerpoint/2010/main" val="1465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MRI brain &amp; orbit was done showing an ill-defined </a:t>
            </a:r>
            <a:r>
              <a:rPr lang="en-US" dirty="0" err="1"/>
              <a:t>heterogenous</a:t>
            </a:r>
            <a:r>
              <a:rPr lang="en-US" dirty="0"/>
              <a:t> soft</a:t>
            </a:r>
            <a:br>
              <a:rPr lang="en-US" dirty="0"/>
            </a:br>
            <a:r>
              <a:rPr lang="en-US" dirty="0"/>
              <a:t>tissue signal intensity (</a:t>
            </a:r>
            <a:r>
              <a:rPr lang="en-US" dirty="0" err="1"/>
              <a:t>hypointense</a:t>
            </a:r>
            <a:r>
              <a:rPr lang="en-US" dirty="0"/>
              <a:t> on T1W-imaging), </a:t>
            </a:r>
            <a:r>
              <a:rPr lang="en-US" dirty="0" err="1"/>
              <a:t>polyploidal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mucosal thickening involving left maxillary and ethmoid sinuses was</a:t>
            </a:r>
            <a:br>
              <a:rPr lang="en-US" dirty="0"/>
            </a:br>
            <a:r>
              <a:rPr lang="en-US" dirty="0"/>
              <a:t>seen. There was displacement of </a:t>
            </a:r>
            <a:r>
              <a:rPr lang="en-US" dirty="0" smtClean="0"/>
              <a:t>adjacent medial </a:t>
            </a:r>
            <a:r>
              <a:rPr lang="en-US" dirty="0"/>
              <a:t>and inferior rectus. </a:t>
            </a:r>
            <a:r>
              <a:rPr lang="en-US" dirty="0" err="1"/>
              <a:t>Retrobulbar</a:t>
            </a:r>
            <a:r>
              <a:rPr lang="en-US" dirty="0"/>
              <a:t> soft tissue fat stranding </a:t>
            </a:r>
            <a:r>
              <a:rPr lang="en-US" dirty="0" smtClean="0"/>
              <a:t>and edema </a:t>
            </a:r>
            <a:r>
              <a:rPr lang="en-US" dirty="0"/>
              <a:t>with resultant displacement of left eye ball anteriorly leading </a:t>
            </a:r>
            <a:r>
              <a:rPr lang="en-US" dirty="0" smtClean="0"/>
              <a:t>to proptosis </a:t>
            </a:r>
            <a:r>
              <a:rPr lang="en-US" dirty="0"/>
              <a:t>was seen. It was also found to be closely abutting the left </a:t>
            </a:r>
            <a:r>
              <a:rPr lang="en-US" dirty="0" smtClean="0"/>
              <a:t>optic nerve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92000" cy="4762500"/>
          </a:xfrm>
        </p:spPr>
      </p:pic>
    </p:spTree>
    <p:extLst>
      <p:ext uri="{BB962C8B-B14F-4D97-AF65-F5344CB8AC3E}">
        <p14:creationId xmlns:p14="http://schemas.microsoft.com/office/powerpoint/2010/main" val="22226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Crusting </a:t>
            </a:r>
            <a:r>
              <a:rPr lang="en-US" dirty="0"/>
              <a:t>was noted over posterior aspect of inferior turbinate, </a:t>
            </a:r>
            <a:r>
              <a:rPr lang="en-US" dirty="0" smtClean="0"/>
              <a:t>septum and </a:t>
            </a:r>
            <a:r>
              <a:rPr lang="en-US" dirty="0"/>
              <a:t>conchae. The sinuses were debrided and the specimen obtained </a:t>
            </a:r>
            <a:r>
              <a:rPr lang="en-US" dirty="0" smtClean="0"/>
              <a:t>was sent </a:t>
            </a:r>
            <a:r>
              <a:rPr lang="en-US" dirty="0"/>
              <a:t>for culture sensitivity and histopathology.</a:t>
            </a:r>
            <a:r>
              <a:rPr lang="en-US" dirty="0" smtClean="0"/>
              <a:t> </a:t>
            </a:r>
          </a:p>
          <a:p>
            <a:r>
              <a:rPr lang="en-US" dirty="0"/>
              <a:t>On histopathology </a:t>
            </a:r>
            <a:r>
              <a:rPr lang="en-US" dirty="0" smtClean="0"/>
              <a:t>examination, </a:t>
            </a:r>
            <a:r>
              <a:rPr lang="en-US" dirty="0" err="1" smtClean="0"/>
              <a:t>aseptate</a:t>
            </a:r>
            <a:r>
              <a:rPr lang="en-US" dirty="0" smtClean="0"/>
              <a:t> </a:t>
            </a:r>
            <a:r>
              <a:rPr lang="en-US" dirty="0"/>
              <a:t>broad based hyphae and gram positive bacilli were seen and</a:t>
            </a:r>
            <a:r>
              <a:rPr lang="en-US" dirty="0" smtClean="0"/>
              <a:t> </a:t>
            </a:r>
            <a:r>
              <a:rPr lang="en-US" dirty="0"/>
              <a:t>hence Mucormycosis suspected. </a:t>
            </a:r>
            <a:endParaRPr lang="en-US" dirty="0" smtClean="0"/>
          </a:p>
          <a:p>
            <a:r>
              <a:rPr lang="en-US" dirty="0"/>
              <a:t>The medical regime changed to </a:t>
            </a:r>
            <a:r>
              <a:rPr lang="en-US" dirty="0" smtClean="0"/>
              <a:t>Inj. Amphotericin </a:t>
            </a:r>
            <a:r>
              <a:rPr lang="en-US" dirty="0"/>
              <a:t>B 300 mg/day, </a:t>
            </a:r>
            <a:r>
              <a:rPr lang="en-US" dirty="0" err="1"/>
              <a:t>eyedrops</a:t>
            </a:r>
            <a:r>
              <a:rPr lang="en-US" dirty="0"/>
              <a:t> Tobramycin BD </a:t>
            </a:r>
          </a:p>
        </p:txBody>
      </p:sp>
    </p:spTree>
    <p:extLst>
      <p:ext uri="{BB962C8B-B14F-4D97-AF65-F5344CB8AC3E}">
        <p14:creationId xmlns:p14="http://schemas.microsoft.com/office/powerpoint/2010/main" val="42902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1663</Words>
  <Application>Microsoft Office PowerPoint</Application>
  <PresentationFormat>Widescreen</PresentationFormat>
  <Paragraphs>84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In the name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mucormycosis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Antifungal Therapy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Triazoles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antifungal drugs</vt:lpstr>
      <vt:lpstr>PowerPoint Presentation</vt:lpstr>
      <vt:lpstr>Combination Therapy </vt:lpstr>
      <vt:lpstr>PowerPoint Presentation</vt:lpstr>
      <vt:lpstr>Treatment Duration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hossein</dc:creator>
  <cp:lastModifiedBy>hossein</cp:lastModifiedBy>
  <cp:revision>28</cp:revision>
  <dcterms:created xsi:type="dcterms:W3CDTF">2007-12-31T23:36:04Z</dcterms:created>
  <dcterms:modified xsi:type="dcterms:W3CDTF">2007-12-31T22:28:59Z</dcterms:modified>
</cp:coreProperties>
</file>