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6"/>
  </p:notesMasterIdLst>
  <p:sldIdLst>
    <p:sldId id="304" r:id="rId2"/>
    <p:sldId id="370" r:id="rId3"/>
    <p:sldId id="329" r:id="rId4"/>
    <p:sldId id="371" r:id="rId5"/>
    <p:sldId id="379" r:id="rId6"/>
    <p:sldId id="423" r:id="rId7"/>
    <p:sldId id="418" r:id="rId8"/>
    <p:sldId id="419" r:id="rId9"/>
    <p:sldId id="420" r:id="rId10"/>
    <p:sldId id="421" r:id="rId11"/>
    <p:sldId id="422" r:id="rId12"/>
    <p:sldId id="430" r:id="rId13"/>
    <p:sldId id="425" r:id="rId14"/>
    <p:sldId id="426" r:id="rId15"/>
    <p:sldId id="427" r:id="rId16"/>
    <p:sldId id="380" r:id="rId17"/>
    <p:sldId id="417" r:id="rId18"/>
    <p:sldId id="383" r:id="rId19"/>
    <p:sldId id="416" r:id="rId20"/>
    <p:sldId id="385" r:id="rId21"/>
    <p:sldId id="428" r:id="rId22"/>
    <p:sldId id="433" r:id="rId23"/>
    <p:sldId id="429" r:id="rId24"/>
    <p:sldId id="351" r:id="rId25"/>
  </p:sldIdLst>
  <p:sldSz cx="9144000" cy="5143500" type="screen16x9"/>
  <p:notesSz cx="6858000" cy="9144000"/>
  <p:embeddedFontLst>
    <p:embeddedFont>
      <p:font typeface="Nunito" charset="0"/>
      <p:regular r:id="rId27"/>
      <p:bold r:id="rId28"/>
      <p:italic r:id="rId29"/>
      <p:boldItalic r:id="rId30"/>
    </p:embeddedFont>
    <p:embeddedFont>
      <p:font typeface="Calibri" pitchFamily="34" charset="0"/>
      <p:regular r:id="rId31"/>
      <p:bold r:id="rId32"/>
      <p:italic r:id="rId33"/>
      <p:boldItalic r:id="rId34"/>
    </p:embeddedFont>
    <p:embeddedFont>
      <p:font typeface="Amatic SC" charset="-79"/>
      <p:regular r:id="rId35"/>
      <p:bold r:id="rId36"/>
    </p:embeddedFont>
    <p:embeddedFont>
      <p:font typeface="Tahoma"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5EAAC33-794D-4ED7-8730-546966D8D98C}">
  <a:tblStyle styleId="{95EAAC33-794D-4ED7-8730-546966D8D9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5332" autoAdjust="0"/>
  </p:normalViewPr>
  <p:slideViewPr>
    <p:cSldViewPr snapToGrid="0">
      <p:cViewPr>
        <p:scale>
          <a:sx n="109" d="100"/>
          <a:sy n="109" d="100"/>
        </p:scale>
        <p:origin x="-49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52578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89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327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17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862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5414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2472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letely Blank">
  <p:cSld name="CUSTOM_4">
    <p:spTree>
      <p:nvGrpSpPr>
        <p:cNvPr id="1" name="Shape 177"/>
        <p:cNvGrpSpPr/>
        <p:nvPr/>
      </p:nvGrpSpPr>
      <p:grpSpPr>
        <a:xfrm>
          <a:off x="0" y="0"/>
          <a:ext cx="0" cy="0"/>
          <a:chOff x="0" y="0"/>
          <a:chExt cx="0" cy="0"/>
        </a:xfrm>
      </p:grpSpPr>
      <p:sp>
        <p:nvSpPr>
          <p:cNvPr id="178" name="Google Shape;178;p1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7" r:id="rId4"/>
    <p:sldLayoutId id="2147483658" r:id="rId5"/>
    <p:sldLayoutId id="2147483660" r:id="rId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4209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6015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934353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7170" name="Picture 2" descr="C:\Users\appuser\Desktop\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93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2050" name="Picture 2" descr="C:\Users\appuser\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9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008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3074" name="Picture 2" descr="C:\Users\appuser\Desktop\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91" y="226422"/>
            <a:ext cx="8673738" cy="468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375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4098" name="Picture 2" descr="C:\Users\appuser\Deskto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297"/>
            <a:ext cx="9144000" cy="485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6227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22"/>
          <p:cNvSpPr txBox="1">
            <a:spLocks noGrp="1"/>
          </p:cNvSpPr>
          <p:nvPr>
            <p:ph type="title"/>
          </p:nvPr>
        </p:nvSpPr>
        <p:spPr>
          <a:xfrm>
            <a:off x="959706" y="539430"/>
            <a:ext cx="6426300" cy="737828"/>
          </a:xfrm>
          <a:prstGeom prst="rect">
            <a:avLst/>
          </a:prstGeom>
        </p:spPr>
        <p:txBody>
          <a:bodyPr spcFirstLastPara="1" wrap="square" lIns="0" tIns="0" rIns="0" bIns="0" anchor="ctr" anchorCtr="0">
            <a:noAutofit/>
          </a:bodyPr>
          <a:lstStyle/>
          <a:p>
            <a:pPr algn="ctr"/>
            <a:r>
              <a:rPr lang="en-US" sz="2800" kern="1200"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Culture </a:t>
            </a:r>
            <a:br>
              <a:rPr lang="en-US" sz="2800" kern="1200"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br>
            <a:endParaRPr sz="28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 name="Text Placeholder 1"/>
          <p:cNvSpPr>
            <a:spLocks noGrp="1"/>
          </p:cNvSpPr>
          <p:nvPr>
            <p:ph type="body" idx="1"/>
          </p:nvPr>
        </p:nvSpPr>
        <p:spPr>
          <a:xfrm>
            <a:off x="3262895" y="1532663"/>
            <a:ext cx="4210187" cy="2762100"/>
          </a:xfrm>
        </p:spPr>
        <p:txBody>
          <a:bodyPr/>
          <a:lstStyle/>
          <a:p>
            <a:pPr algn="just">
              <a:lnSpc>
                <a:spcPct val="150000"/>
              </a:lnSpc>
            </a:pPr>
            <a:r>
              <a:rPr lang="en-US" sz="1600" dirty="0">
                <a:latin typeface="Times New Roman" panose="02020603050405020304" pitchFamily="18" charset="0"/>
                <a:cs typeface="Times New Roman" panose="02020603050405020304" pitchFamily="18" charset="0"/>
              </a:rPr>
              <a:t>The high number of culture-negative find­ings and, yet, microscopically positive findings may reflect the friability of hyphae and the fragile nonseptated growth of these fungi, thus becoming mechanically damageable during tissue excessive grinding (excessive tissue homogenization should be avoided)</a:t>
            </a:r>
            <a:endParaRPr lang="fa-IR"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22" y="1687294"/>
            <a:ext cx="2690573" cy="2733401"/>
          </a:xfrm>
          <a:prstGeom prst="rect">
            <a:avLst/>
          </a:prstGeom>
        </p:spPr>
      </p:pic>
      <p:sp>
        <p:nvSpPr>
          <p:cNvPr id="6" name="Slide Number Placeholder 5"/>
          <p:cNvSpPr>
            <a:spLocks noGrp="1"/>
          </p:cNvSpPr>
          <p:nvPr>
            <p:ph type="sldNum" idx="12"/>
          </p:nvPr>
        </p:nvSpPr>
        <p:spPr>
          <a:xfrm>
            <a:off x="7819311" y="4693376"/>
            <a:ext cx="712896" cy="300300"/>
          </a:xfrm>
        </p:spPr>
        <p:txBody>
          <a:bodyPr/>
          <a:lstStyle/>
          <a:p>
            <a:pPr marL="0" lvl="0" indent="0" algn="r" rtl="0">
              <a:spcBef>
                <a:spcPts val="0"/>
              </a:spcBef>
              <a:spcAft>
                <a:spcPts val="0"/>
              </a:spcAft>
              <a:buNone/>
            </a:pPr>
            <a:fld id="{00000000-1234-1234-1234-123412341234}" type="slidenum">
              <a:rPr lang="en" sz="1600" smtClean="0">
                <a:solidFill>
                  <a:schemeClr val="tx1"/>
                </a:solidFill>
                <a:latin typeface="Times New Roman" panose="02020603050405020304" pitchFamily="18" charset="0"/>
                <a:cs typeface="Times New Roman" panose="02020603050405020304" pitchFamily="18" charset="0"/>
              </a:rPr>
              <a:t>16</a:t>
            </a:fld>
            <a:endParaRPr lang="en"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9266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Culture</a:t>
            </a:r>
            <a:endParaRPr lang="en-US" dirty="0"/>
          </a:p>
        </p:txBody>
      </p:sp>
      <p:sp>
        <p:nvSpPr>
          <p:cNvPr id="3" name="Text Placeholder 2"/>
          <p:cNvSpPr>
            <a:spLocks noGrp="1"/>
          </p:cNvSpPr>
          <p:nvPr>
            <p:ph type="body" idx="1"/>
          </p:nvPr>
        </p:nvSpPr>
        <p:spPr>
          <a:xfrm>
            <a:off x="1188174" y="1506350"/>
            <a:ext cx="6449367" cy="2762100"/>
          </a:xfrm>
        </p:spPr>
        <p:txBody>
          <a:bodyPr/>
          <a:lstStyle/>
          <a:p>
            <a:pPr marL="285750" indent="-28575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species-level identification of the causative agent from cultures on the basis of its morphological char­acteristics is </a:t>
            </a:r>
            <a:r>
              <a:rPr lang="en-US" dirty="0" smtClean="0">
                <a:latin typeface="Times New Roman" panose="02020603050405020304" pitchFamily="18" charset="0"/>
                <a:cs typeface="Times New Roman" panose="02020603050405020304" pitchFamily="18" charset="0"/>
              </a:rPr>
              <a:t>challenging.</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Furthermore, requires expertise and proper sampling and the collected strains from patients who receive antifungals, which sometimes show morphological abnormalities making it difficult to perform a cor­rect </a:t>
            </a:r>
            <a:r>
              <a:rPr lang="en-US" dirty="0" smtClean="0">
                <a:latin typeface="Times New Roman" panose="02020603050405020304" pitchFamily="18" charset="0"/>
                <a:cs typeface="Times New Roman" panose="02020603050405020304" pitchFamily="18" charset="0"/>
              </a:rPr>
              <a:t>identification. </a:t>
            </a:r>
            <a:endParaRPr 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idx="12"/>
          </p:nvPr>
        </p:nvSpPr>
        <p:spPr>
          <a:xfrm>
            <a:off x="8078296" y="3611551"/>
            <a:ext cx="539431" cy="901243"/>
          </a:xfrm>
        </p:spPr>
        <p:txBody>
          <a:bodyPr/>
          <a:lstStyle/>
          <a:p>
            <a:pPr marL="0" lvl="0" indent="0" algn="r" rtl="0">
              <a:spcBef>
                <a:spcPts val="0"/>
              </a:spcBef>
              <a:spcAft>
                <a:spcPts val="0"/>
              </a:spcAft>
              <a:buNone/>
            </a:pPr>
            <a:fld id="{00000000-1234-1234-1234-123412341234}" type="slidenum">
              <a:rPr lang="en" sz="1600" smtClean="0">
                <a:solidFill>
                  <a:schemeClr val="tx1"/>
                </a:solidFill>
                <a:latin typeface="Times New Roman" panose="02020603050405020304" pitchFamily="18" charset="0"/>
                <a:cs typeface="Times New Roman" panose="02020603050405020304" pitchFamily="18" charset="0"/>
              </a:rPr>
              <a:t>17</a:t>
            </a:fld>
            <a:endParaRPr lang="en"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8702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22"/>
          <p:cNvSpPr txBox="1">
            <a:spLocks noGrp="1"/>
          </p:cNvSpPr>
          <p:nvPr>
            <p:ph type="title"/>
          </p:nvPr>
        </p:nvSpPr>
        <p:spPr>
          <a:xfrm>
            <a:off x="959706" y="539430"/>
            <a:ext cx="6426300" cy="737828"/>
          </a:xfrm>
          <a:prstGeom prst="rect">
            <a:avLst/>
          </a:prstGeom>
        </p:spPr>
        <p:txBody>
          <a:bodyPr spcFirstLastPara="1" wrap="square" lIns="0" tIns="0" rIns="0" bIns="0" anchor="ctr" anchorCtr="0">
            <a:noAutofit/>
          </a:bodyPr>
          <a:lstStyle/>
          <a:p>
            <a:pPr algn="ctr"/>
            <a:r>
              <a:rPr lang="en-US" sz="2800" kern="1200"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Molecular </a:t>
            </a:r>
            <a:r>
              <a:rPr lang="en-US" sz="28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methods </a:t>
            </a:r>
            <a:endParaRPr sz="28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 name="Text Placeholder 1"/>
          <p:cNvSpPr>
            <a:spLocks noGrp="1"/>
          </p:cNvSpPr>
          <p:nvPr>
            <p:ph type="body" idx="1"/>
          </p:nvPr>
        </p:nvSpPr>
        <p:spPr>
          <a:xfrm>
            <a:off x="3874688" y="1532663"/>
            <a:ext cx="4012834" cy="2762100"/>
          </a:xfrm>
        </p:spPr>
        <p:txBody>
          <a:bodyPr/>
          <a:lstStyle/>
          <a:p>
            <a:pPr algn="just">
              <a:lnSpc>
                <a:spcPct val="150000"/>
              </a:lnSpc>
            </a:pPr>
            <a:r>
              <a:rPr lang="en-US" sz="1600" dirty="0" smtClean="0">
                <a:solidFill>
                  <a:srgbClr val="000000"/>
                </a:solidFill>
                <a:latin typeface="Times New Roman" panose="02020603050405020304" pitchFamily="18" charset="0"/>
                <a:ea typeface="Arial"/>
                <a:cs typeface="Times New Roman" panose="02020603050405020304" pitchFamily="18" charset="0"/>
                <a:sym typeface="Arial"/>
              </a:rPr>
              <a:t>Th</a:t>
            </a:r>
            <a:r>
              <a:rPr lang="en-US" sz="1600" dirty="0">
                <a:solidFill>
                  <a:srgbClr val="000000"/>
                </a:solidFill>
                <a:latin typeface="Times New Roman" panose="02020603050405020304" pitchFamily="18" charset="0"/>
                <a:ea typeface="Arial"/>
                <a:cs typeface="Times New Roman" panose="02020603050405020304" pitchFamily="18" charset="0"/>
                <a:sym typeface="Arial"/>
              </a:rPr>
              <a:t>e use of molecular-based assays can help to detect different </a:t>
            </a:r>
            <a:r>
              <a:rPr lang="en-US" sz="1600" i="1" dirty="0">
                <a:solidFill>
                  <a:srgbClr val="000000"/>
                </a:solidFill>
                <a:latin typeface="Times New Roman" panose="02020603050405020304" pitchFamily="18" charset="0"/>
                <a:ea typeface="Arial"/>
                <a:cs typeface="Times New Roman" panose="02020603050405020304" pitchFamily="18" charset="0"/>
                <a:sym typeface="Arial"/>
              </a:rPr>
              <a:t>Mucor</a:t>
            </a:r>
            <a:r>
              <a:rPr lang="en-US" sz="1600" dirty="0">
                <a:solidFill>
                  <a:srgbClr val="000000"/>
                </a:solidFill>
                <a:latin typeface="Times New Roman" panose="02020603050405020304" pitchFamily="18" charset="0"/>
                <a:ea typeface="Arial"/>
                <a:cs typeface="Times New Roman" panose="02020603050405020304" pitchFamily="18" charset="0"/>
                <a:sym typeface="Arial"/>
              </a:rPr>
              <a:t> species and it can be recommended as a valuable add on tool that complements conventional diagnostic </a:t>
            </a:r>
            <a:r>
              <a:rPr lang="en-US" sz="1600" dirty="0" smtClean="0">
                <a:solidFill>
                  <a:srgbClr val="000000"/>
                </a:solidFill>
                <a:latin typeface="Times New Roman" panose="02020603050405020304" pitchFamily="18" charset="0"/>
                <a:ea typeface="Arial"/>
                <a:cs typeface="Times New Roman" panose="02020603050405020304" pitchFamily="18" charset="0"/>
                <a:sym typeface="Arial"/>
              </a:rPr>
              <a:t>procedures. </a:t>
            </a:r>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410" y="1578819"/>
            <a:ext cx="2849483" cy="2715943"/>
          </a:xfrm>
          <a:prstGeom prst="rect">
            <a:avLst/>
          </a:prstGeom>
        </p:spPr>
      </p:pic>
      <p:sp>
        <p:nvSpPr>
          <p:cNvPr id="6" name="Slide Number Placeholder 5"/>
          <p:cNvSpPr>
            <a:spLocks noGrp="1"/>
          </p:cNvSpPr>
          <p:nvPr>
            <p:ph type="sldNum" idx="12"/>
          </p:nvPr>
        </p:nvSpPr>
        <p:spPr>
          <a:xfrm>
            <a:off x="8084875" y="4693376"/>
            <a:ext cx="434175" cy="300300"/>
          </a:xfrm>
        </p:spPr>
        <p:txBody>
          <a:bodyPr/>
          <a:lstStyle/>
          <a:p>
            <a:pPr marL="0" lvl="0" indent="0" algn="r" rtl="0">
              <a:spcBef>
                <a:spcPts val="0"/>
              </a:spcBef>
              <a:spcAft>
                <a:spcPts val="0"/>
              </a:spcAft>
              <a:buNone/>
            </a:pPr>
            <a:fld id="{00000000-1234-1234-1234-123412341234}" type="slidenum">
              <a:rPr lang="en" sz="1600" smtClean="0">
                <a:solidFill>
                  <a:schemeClr val="tx1"/>
                </a:solidFill>
                <a:latin typeface="Times New Roman" panose="02020603050405020304" pitchFamily="18" charset="0"/>
                <a:cs typeface="Times New Roman" panose="02020603050405020304" pitchFamily="18" charset="0"/>
              </a:rPr>
              <a:t>18</a:t>
            </a:fld>
            <a:endParaRPr lang="en"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366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Molecular methods </a:t>
            </a:r>
            <a:endParaRPr lang="en-US" sz="3200" dirty="0"/>
          </a:p>
        </p:txBody>
      </p:sp>
      <p:sp>
        <p:nvSpPr>
          <p:cNvPr id="3" name="Text Placeholder 2"/>
          <p:cNvSpPr>
            <a:spLocks noGrp="1"/>
          </p:cNvSpPr>
          <p:nvPr>
            <p:ph type="body" idx="1"/>
          </p:nvPr>
        </p:nvSpPr>
        <p:spPr>
          <a:xfrm>
            <a:off x="703892" y="1335419"/>
            <a:ext cx="7045484" cy="2933031"/>
          </a:xfrm>
        </p:spPr>
        <p:txBody>
          <a:bodyPr/>
          <a:lstStyle/>
          <a:p>
            <a:pPr marL="285750" indent="-285750" algn="just">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marL="285750" indent="-285750" algn="just">
              <a:lnSpc>
                <a:spcPct val="150000"/>
              </a:lnSpc>
              <a:buClr>
                <a:srgbClr val="92D050"/>
              </a:buClr>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Semi-nested qPCR</a:t>
            </a:r>
          </a:p>
          <a:p>
            <a:pPr marL="285750" indent="-285750" algn="just">
              <a:lnSpc>
                <a:spcPct val="150000"/>
              </a:lnSpc>
              <a:buClr>
                <a:srgbClr val="92D050"/>
              </a:buClr>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HRM</a:t>
            </a:r>
          </a:p>
          <a:p>
            <a:pPr marL="285750" indent="-285750" algn="just">
              <a:lnSpc>
                <a:spcPct val="150000"/>
              </a:lnSpc>
              <a:buClr>
                <a:srgbClr val="92D050"/>
              </a:buClr>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Internal transcribed spacer (ITS) sequencing </a:t>
            </a:r>
            <a:endParaRPr lang="fa-IR"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However, the efficiency of molecular-based diagnosis requires a thorough clinical evaluation and has not been widely confirmed; therefore, it cannot be recommended as a standalone, single approach to clinical routine diagnostics.  </a:t>
            </a:r>
          </a:p>
          <a:p>
            <a:endParaRPr lang="en-US" sz="1800" dirty="0"/>
          </a:p>
        </p:txBody>
      </p:sp>
      <p:sp>
        <p:nvSpPr>
          <p:cNvPr id="5" name="Slide Number Placeholder 4"/>
          <p:cNvSpPr>
            <a:spLocks noGrp="1"/>
          </p:cNvSpPr>
          <p:nvPr>
            <p:ph type="sldNum" idx="12"/>
          </p:nvPr>
        </p:nvSpPr>
        <p:spPr>
          <a:xfrm>
            <a:off x="8117767" y="3907580"/>
            <a:ext cx="506538" cy="440754"/>
          </a:xfrm>
        </p:spPr>
        <p:txBody>
          <a:bodyPr/>
          <a:lstStyle/>
          <a:p>
            <a:pPr marL="0" lvl="0" indent="0" algn="r" rtl="0">
              <a:spcBef>
                <a:spcPts val="0"/>
              </a:spcBef>
              <a:spcAft>
                <a:spcPts val="0"/>
              </a:spcAft>
              <a:buNone/>
            </a:pPr>
            <a:fld id="{00000000-1234-1234-1234-123412341234}" type="slidenum">
              <a:rPr lang="en" sz="1600" smtClean="0">
                <a:solidFill>
                  <a:schemeClr val="tx1"/>
                </a:solidFill>
                <a:latin typeface="Times New Roman" panose="02020603050405020304" pitchFamily="18" charset="0"/>
                <a:cs typeface="Times New Roman" panose="02020603050405020304" pitchFamily="18" charset="0"/>
              </a:rPr>
              <a:t>19</a:t>
            </a:fld>
            <a:endParaRPr lang="en"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961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92" y="565743"/>
            <a:ext cx="7729641" cy="3953630"/>
          </a:xfrm>
          <a:prstGeom prst="rect">
            <a:avLst/>
          </a:prstGeom>
        </p:spPr>
      </p:pic>
      <p:sp>
        <p:nvSpPr>
          <p:cNvPr id="3" name="Slide Number Placeholder 2"/>
          <p:cNvSpPr>
            <a:spLocks noGrp="1"/>
          </p:cNvSpPr>
          <p:nvPr>
            <p:ph type="sldNum" idx="12"/>
          </p:nvPr>
        </p:nvSpPr>
        <p:spPr>
          <a:xfrm>
            <a:off x="8067083" y="4673640"/>
            <a:ext cx="548700" cy="300300"/>
          </a:xfrm>
        </p:spPr>
        <p:txBody>
          <a:bodyPr/>
          <a:lstStyle/>
          <a:p>
            <a:pPr marL="0" lvl="0" indent="0" algn="r" rtl="0">
              <a:spcBef>
                <a:spcPts val="0"/>
              </a:spcBef>
              <a:spcAft>
                <a:spcPts val="0"/>
              </a:spcAft>
              <a:buNone/>
            </a:pPr>
            <a:fld id="{00000000-1234-1234-1234-123412341234}" type="slidenum">
              <a:rPr lang="en" sz="1600" smtClean="0">
                <a:solidFill>
                  <a:schemeClr val="tx1"/>
                </a:solidFill>
                <a:latin typeface="Times New Roman" panose="02020603050405020304" pitchFamily="18" charset="0"/>
                <a:cs typeface="Times New Roman" panose="02020603050405020304" pitchFamily="18" charset="0"/>
              </a:rPr>
              <a:t>2</a:t>
            </a:fld>
            <a:endParaRPr lang="en"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1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22"/>
          <p:cNvSpPr txBox="1">
            <a:spLocks noGrp="1"/>
          </p:cNvSpPr>
          <p:nvPr>
            <p:ph type="title"/>
          </p:nvPr>
        </p:nvSpPr>
        <p:spPr>
          <a:xfrm>
            <a:off x="959706" y="539430"/>
            <a:ext cx="6426300" cy="737828"/>
          </a:xfrm>
          <a:prstGeom prst="rect">
            <a:avLst/>
          </a:prstGeom>
        </p:spPr>
        <p:txBody>
          <a:bodyPr spcFirstLastPara="1" wrap="square" lIns="0" tIns="0" rIns="0" bIns="0" anchor="ctr" anchorCtr="0">
            <a:noAutofit/>
          </a:bodyPr>
          <a:lstStyle/>
          <a:p>
            <a:pPr algn="ctr"/>
            <a:r>
              <a:rPr lang="en-US" sz="2400" dirty="0" smtClean="0">
                <a:latin typeface="Times New Roman" panose="02020603050405020304" pitchFamily="18" charset="0"/>
                <a:cs typeface="Times New Roman" panose="02020603050405020304" pitchFamily="18" charset="0"/>
              </a:rPr>
              <a:t>Histopathological </a:t>
            </a:r>
            <a:r>
              <a:rPr lang="en-US" sz="2400" dirty="0">
                <a:latin typeface="Times New Roman" panose="02020603050405020304" pitchFamily="18" charset="0"/>
                <a:cs typeface="Times New Roman" panose="02020603050405020304" pitchFamily="18" charset="0"/>
              </a:rPr>
              <a:t>findings </a:t>
            </a:r>
            <a:endParaRPr sz="18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 name="Text Placeholder 1"/>
          <p:cNvSpPr>
            <a:spLocks noGrp="1"/>
          </p:cNvSpPr>
          <p:nvPr>
            <p:ph type="body" idx="1"/>
          </p:nvPr>
        </p:nvSpPr>
        <p:spPr>
          <a:xfrm>
            <a:off x="3874688" y="1532662"/>
            <a:ext cx="4012834" cy="3064869"/>
          </a:xfrm>
        </p:spPr>
        <p:txBody>
          <a:bodyPr/>
          <a:lstStyle/>
          <a:p>
            <a:pPr algn="just">
              <a:lnSpc>
                <a:spcPct val="150000"/>
              </a:lnSpc>
            </a:pPr>
            <a:r>
              <a:rPr lang="en-US" sz="1600" dirty="0" smtClean="0">
                <a:solidFill>
                  <a:srgbClr val="000000"/>
                </a:solidFill>
                <a:latin typeface="Times New Roman" panose="02020603050405020304" pitchFamily="18" charset="0"/>
                <a:ea typeface="Arial"/>
                <a:cs typeface="Times New Roman" panose="02020603050405020304" pitchFamily="18" charset="0"/>
              </a:rPr>
              <a:t>Histop</a:t>
            </a:r>
            <a:r>
              <a:rPr lang="en-US" sz="1600" dirty="0" smtClean="0">
                <a:solidFill>
                  <a:srgbClr val="000000"/>
                </a:solidFill>
                <a:latin typeface="Times New Roman" panose="02020603050405020304" pitchFamily="18" charset="0"/>
                <a:ea typeface="Arial"/>
                <a:cs typeface="Times New Roman" panose="02020603050405020304" pitchFamily="18" charset="0"/>
                <a:sym typeface="Arial"/>
              </a:rPr>
              <a:t>athological </a:t>
            </a:r>
            <a:r>
              <a:rPr lang="en-US" sz="1600" dirty="0">
                <a:solidFill>
                  <a:srgbClr val="000000"/>
                </a:solidFill>
                <a:latin typeface="Times New Roman" panose="02020603050405020304" pitchFamily="18" charset="0"/>
                <a:ea typeface="Arial"/>
                <a:cs typeface="Times New Roman" panose="02020603050405020304" pitchFamily="18" charset="0"/>
                <a:sym typeface="Arial"/>
              </a:rPr>
              <a:t>findings can be very helpful in </a:t>
            </a:r>
            <a:r>
              <a:rPr lang="en-US" sz="1600" dirty="0" smtClean="0">
                <a:solidFill>
                  <a:srgbClr val="000000"/>
                </a:solidFill>
                <a:latin typeface="Times New Roman" panose="02020603050405020304" pitchFamily="18" charset="0"/>
                <a:ea typeface="Arial"/>
                <a:cs typeface="Times New Roman" panose="02020603050405020304" pitchFamily="18" charset="0"/>
                <a:sym typeface="Arial"/>
              </a:rPr>
              <a:t>diagnosis. </a:t>
            </a:r>
          </a:p>
          <a:p>
            <a:pPr algn="just">
              <a:lnSpc>
                <a:spcPct val="150000"/>
              </a:lnSpc>
            </a:pPr>
            <a:r>
              <a:rPr lang="en-US" sz="1600" dirty="0" smtClean="0">
                <a:solidFill>
                  <a:srgbClr val="000000"/>
                </a:solidFill>
                <a:latin typeface="Times New Roman" panose="02020603050405020304" pitchFamily="18" charset="0"/>
                <a:ea typeface="Arial"/>
                <a:cs typeface="Times New Roman" panose="02020603050405020304" pitchFamily="18" charset="0"/>
              </a:rPr>
              <a:t>Obtaining </a:t>
            </a:r>
            <a:r>
              <a:rPr lang="en-US" sz="1600" dirty="0">
                <a:solidFill>
                  <a:srgbClr val="000000"/>
                </a:solidFill>
                <a:latin typeface="Times New Roman" panose="02020603050405020304" pitchFamily="18" charset="0"/>
                <a:ea typeface="Arial"/>
                <a:cs typeface="Times New Roman" panose="02020603050405020304" pitchFamily="18" charset="0"/>
              </a:rPr>
              <a:t>a diagnosis of mucormycosis on histomorphological basis is challenging, and the most common cause for incorrect morphological diagnosis is the misidentification of Mucorales as </a:t>
            </a:r>
            <a:r>
              <a:rPr lang="en-US" sz="1600" i="1" dirty="0">
                <a:solidFill>
                  <a:srgbClr val="000000"/>
                </a:solidFill>
                <a:latin typeface="Times New Roman" panose="02020603050405020304" pitchFamily="18" charset="0"/>
                <a:ea typeface="Arial"/>
                <a:cs typeface="Times New Roman" panose="02020603050405020304" pitchFamily="18" charset="0"/>
              </a:rPr>
              <a:t>Aspergillus</a:t>
            </a:r>
            <a:r>
              <a:rPr lang="en-US" sz="1600" dirty="0">
                <a:solidFill>
                  <a:srgbClr val="000000"/>
                </a:solidFill>
                <a:latin typeface="Times New Roman" panose="02020603050405020304" pitchFamily="18" charset="0"/>
                <a:ea typeface="Arial"/>
                <a:cs typeface="Times New Roman" panose="02020603050405020304" pitchFamily="18" charset="0"/>
              </a:rPr>
              <a:t> </a:t>
            </a:r>
            <a:r>
              <a:rPr lang="en-US" sz="1600" dirty="0" smtClean="0">
                <a:solidFill>
                  <a:srgbClr val="000000"/>
                </a:solidFill>
                <a:latin typeface="Times New Roman" panose="02020603050405020304" pitchFamily="18" charset="0"/>
                <a:ea typeface="Arial"/>
                <a:cs typeface="Times New Roman" panose="02020603050405020304" pitchFamily="18" charset="0"/>
              </a:rPr>
              <a:t>spp. </a:t>
            </a:r>
            <a:endParaRPr lang="fa-IR" sz="1600" dirty="0">
              <a:solidFill>
                <a:srgbClr val="000000"/>
              </a:solidFill>
              <a:latin typeface="Times New Roman" panose="02020603050405020304" pitchFamily="18" charset="0"/>
              <a:ea typeface="Arial"/>
              <a:cs typeface="Times New Roman" panose="02020603050405020304" pitchFamily="18" charset="0"/>
              <a:sym typeface="Arial"/>
            </a:endParaRPr>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82" y="1532664"/>
            <a:ext cx="2986601" cy="2894612"/>
          </a:xfrm>
          <a:prstGeom prst="rect">
            <a:avLst/>
          </a:prstGeom>
        </p:spPr>
      </p:pic>
      <p:sp>
        <p:nvSpPr>
          <p:cNvPr id="6" name="Slide Number Placeholder 5"/>
          <p:cNvSpPr>
            <a:spLocks noGrp="1"/>
          </p:cNvSpPr>
          <p:nvPr>
            <p:ph type="sldNum" idx="12"/>
          </p:nvPr>
        </p:nvSpPr>
        <p:spPr>
          <a:xfrm>
            <a:off x="8091453" y="4693376"/>
            <a:ext cx="401284" cy="300300"/>
          </a:xfrm>
        </p:spPr>
        <p:txBody>
          <a:bodyPr/>
          <a:lstStyle/>
          <a:p>
            <a:pPr marL="0" lvl="0" indent="0" algn="r" rtl="0">
              <a:spcBef>
                <a:spcPts val="0"/>
              </a:spcBef>
              <a:spcAft>
                <a:spcPts val="0"/>
              </a:spcAft>
              <a:buNone/>
            </a:pPr>
            <a:fld id="{00000000-1234-1234-1234-123412341234}" type="slidenum">
              <a:rPr lang="en" sz="1600" smtClean="0">
                <a:solidFill>
                  <a:schemeClr val="tx1"/>
                </a:solidFill>
                <a:latin typeface="Times New Roman" panose="02020603050405020304" pitchFamily="18" charset="0"/>
                <a:cs typeface="Times New Roman" panose="02020603050405020304" pitchFamily="18" charset="0"/>
              </a:rPr>
              <a:t>20</a:t>
            </a:fld>
            <a:endParaRPr lang="en"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066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5122" name="Picture 2" descr="C:\Users\appuser\Desktop\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2549"/>
            <a:ext cx="9144000" cy="4667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471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1026" name="Picture 2" descr="C:\Users\DR-javaheri\Desktop\سمینار تشخیص و درمان موکورومایکوزی در بیماران کووید اراک\PHOTO-2021-10-01-13-2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669"/>
            <a:ext cx="9144000"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535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6146" name="Picture 2" descr="C:\Users\appuser\Desktop\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62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4224710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77372" y="288337"/>
            <a:ext cx="8352971" cy="2539157"/>
          </a:xfrm>
          <a:prstGeom prst="rect">
            <a:avLst/>
          </a:prstGeom>
        </p:spPr>
        <p:txBody>
          <a:bodyPr wrap="square">
            <a:spAutoFit/>
          </a:bodyPr>
          <a:lstStyle/>
          <a:p>
            <a:pPr algn="ctr">
              <a:lnSpc>
                <a:spcPct val="150000"/>
              </a:lnSpc>
            </a:pPr>
            <a:r>
              <a:rPr lang="en-US" sz="2000" b="1" kern="1200" dirty="0" smtClean="0">
                <a:solidFill>
                  <a:schemeClr val="bg1"/>
                </a:solidFill>
                <a:latin typeface="Times New Roman" panose="02020603050405020304" pitchFamily="18" charset="0"/>
                <a:ea typeface="+mn-ea"/>
                <a:cs typeface="Times New Roman" panose="02020603050405020304" pitchFamily="18" charset="0"/>
                <a:sym typeface="Amatic SC"/>
              </a:rPr>
              <a:t>Diagnosis of </a:t>
            </a:r>
            <a:r>
              <a:rPr lang="en-US" sz="2000" b="1" kern="1200" dirty="0" err="1" smtClean="0">
                <a:solidFill>
                  <a:schemeClr val="bg1"/>
                </a:solidFill>
                <a:latin typeface="Times New Roman" panose="02020603050405020304" pitchFamily="18" charset="0"/>
                <a:ea typeface="+mn-ea"/>
                <a:cs typeface="Times New Roman" panose="02020603050405020304" pitchFamily="18" charset="0"/>
                <a:sym typeface="Amatic SC"/>
              </a:rPr>
              <a:t>mucoromycosis</a:t>
            </a:r>
            <a:r>
              <a:rPr lang="en-US" sz="2000" b="1" kern="1200" dirty="0" smtClean="0">
                <a:solidFill>
                  <a:schemeClr val="bg1"/>
                </a:solidFill>
                <a:latin typeface="Times New Roman" panose="02020603050405020304" pitchFamily="18" charset="0"/>
                <a:ea typeface="+mn-ea"/>
                <a:cs typeface="Times New Roman" panose="02020603050405020304" pitchFamily="18" charset="0"/>
                <a:sym typeface="Amatic SC"/>
              </a:rPr>
              <a:t> </a:t>
            </a:r>
            <a:r>
              <a:rPr lang="en-US" sz="2000" b="1" kern="1200" dirty="0" smtClean="0">
                <a:solidFill>
                  <a:schemeClr val="bg1"/>
                </a:solidFill>
                <a:latin typeface="Times New Roman" panose="02020603050405020304" pitchFamily="18" charset="0"/>
                <a:ea typeface="+mn-ea"/>
                <a:cs typeface="Times New Roman" panose="02020603050405020304" pitchFamily="18" charset="0"/>
                <a:sym typeface="Amatic SC"/>
              </a:rPr>
              <a:t>in patients with COVID-19</a:t>
            </a:r>
            <a:r>
              <a:rPr lang="en-US" sz="2000" b="1" kern="1200" dirty="0">
                <a:solidFill>
                  <a:schemeClr val="bg1"/>
                </a:solidFill>
                <a:latin typeface="Times New Roman" panose="02020603050405020304" pitchFamily="18" charset="0"/>
                <a:ea typeface="+mn-ea"/>
                <a:cs typeface="Times New Roman" panose="02020603050405020304" pitchFamily="18" charset="0"/>
                <a:sym typeface="Amatic SC"/>
              </a:rPr>
              <a:t/>
            </a:r>
            <a:br>
              <a:rPr lang="en-US" sz="2000" b="1" kern="1200" dirty="0">
                <a:solidFill>
                  <a:schemeClr val="bg1"/>
                </a:solidFill>
                <a:latin typeface="Times New Roman" panose="02020603050405020304" pitchFamily="18" charset="0"/>
                <a:ea typeface="+mn-ea"/>
                <a:cs typeface="Times New Roman" panose="02020603050405020304" pitchFamily="18" charset="0"/>
                <a:sym typeface="Amatic SC"/>
              </a:rPr>
            </a:br>
            <a:r>
              <a:rPr lang="en-US" sz="20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matic SC"/>
              </a:rPr>
              <a:t>Present by : </a:t>
            </a:r>
            <a:endParaRPr lang="en-US" sz="20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matic SC"/>
            </a:endParaRPr>
          </a:p>
          <a:p>
            <a:pPr algn="ctr">
              <a:lnSpc>
                <a:spcPct val="150000"/>
              </a:lnSpc>
            </a:pPr>
            <a:r>
              <a:rPr lang="en-US" sz="2000" b="1" kern="1200" dirty="0" smtClean="0">
                <a:solidFill>
                  <a:schemeClr val="bg1"/>
                </a:solidFill>
                <a:latin typeface="Times New Roman" panose="02020603050405020304" pitchFamily="18" charset="0"/>
                <a:ea typeface="+mn-ea"/>
                <a:cs typeface="Times New Roman" panose="02020603050405020304" pitchFamily="18" charset="0"/>
                <a:sym typeface="Amatic SC"/>
              </a:rPr>
              <a:t>Dr. Mojtaba Didehdar</a:t>
            </a:r>
            <a:r>
              <a:rPr lang="en-US" sz="16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matic SC"/>
              </a:rPr>
              <a:t/>
            </a:r>
            <a:br>
              <a:rPr lang="en-US" sz="16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matic SC"/>
              </a:rPr>
            </a:br>
            <a:r>
              <a:rPr lang="fa-IR" sz="16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matic SC"/>
              </a:rPr>
              <a:t/>
            </a:r>
            <a:br>
              <a:rPr lang="fa-IR" sz="16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matic SC"/>
              </a:rPr>
            </a:br>
            <a:r>
              <a:rPr lang="en-US" sz="16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matic SC"/>
              </a:rPr>
              <a:t/>
            </a:r>
            <a:br>
              <a:rPr lang="en-US" sz="16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Amatic SC"/>
              </a:rPr>
            </a:br>
            <a:endParaRPr lang="en-US" b="1"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72" y="1763015"/>
            <a:ext cx="3979943" cy="238806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797" y="1763015"/>
            <a:ext cx="4014979" cy="2447265"/>
          </a:xfrm>
          <a:prstGeom prst="rect">
            <a:avLst/>
          </a:prstGeom>
        </p:spPr>
      </p:pic>
    </p:spTree>
    <p:extLst>
      <p:ext uri="{BB962C8B-B14F-4D97-AF65-F5344CB8AC3E}">
        <p14:creationId xmlns:p14="http://schemas.microsoft.com/office/powerpoint/2010/main" val="1838148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3646" y="559165"/>
            <a:ext cx="8117767" cy="4150982"/>
          </a:xfrm>
          <a:prstGeom prst="rect">
            <a:avLst/>
          </a:prstGeom>
        </p:spPr>
      </p:pic>
      <p:sp>
        <p:nvSpPr>
          <p:cNvPr id="3" name="Slide Number Placeholder 2"/>
          <p:cNvSpPr>
            <a:spLocks noGrp="1"/>
          </p:cNvSpPr>
          <p:nvPr>
            <p:ph type="sldNum" idx="12"/>
          </p:nvPr>
        </p:nvSpPr>
        <p:spPr>
          <a:xfrm>
            <a:off x="8071719" y="4693376"/>
            <a:ext cx="624950" cy="300300"/>
          </a:xfrm>
        </p:spPr>
        <p:txBody>
          <a:bodyPr/>
          <a:lstStyle/>
          <a:p>
            <a:pPr marL="0" lvl="0" indent="0" algn="r" rtl="0">
              <a:spcBef>
                <a:spcPts val="0"/>
              </a:spcBef>
              <a:spcAft>
                <a:spcPts val="0"/>
              </a:spcAft>
              <a:buNone/>
            </a:pPr>
            <a:fld id="{00000000-1234-1234-1234-123412341234}" type="slidenum">
              <a:rPr lang="en" sz="1600" smtClean="0">
                <a:solidFill>
                  <a:schemeClr val="tx1"/>
                </a:solidFill>
                <a:latin typeface="Times New Roman" panose="02020603050405020304" pitchFamily="18" charset="0"/>
                <a:cs typeface="Times New Roman" panose="02020603050405020304" pitchFamily="18" charset="0"/>
              </a:rPr>
              <a:t>4</a:t>
            </a:fld>
            <a:endParaRPr lang="en"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876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22"/>
          <p:cNvSpPr txBox="1">
            <a:spLocks noGrp="1"/>
          </p:cNvSpPr>
          <p:nvPr>
            <p:ph type="title"/>
          </p:nvPr>
        </p:nvSpPr>
        <p:spPr>
          <a:xfrm>
            <a:off x="959706" y="539430"/>
            <a:ext cx="6426300" cy="737828"/>
          </a:xfrm>
          <a:prstGeom prst="rect">
            <a:avLst/>
          </a:prstGeom>
        </p:spPr>
        <p:txBody>
          <a:bodyPr spcFirstLastPara="1" wrap="square" lIns="0" tIns="0" rIns="0" bIns="0" anchor="ctr" anchorCtr="0">
            <a:noAutofit/>
          </a:bodyPr>
          <a:lstStyle/>
          <a:p>
            <a:pPr algn="ctr"/>
            <a:r>
              <a:rPr lang="en-US" sz="2800" kern="1200"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Mucormycosis </a:t>
            </a:r>
            <a:r>
              <a:rPr lang="en-US" b="0" dirty="0" smtClean="0"/>
              <a:t> </a:t>
            </a:r>
            <a:endParaRPr sz="28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 name="Text Placeholder 1"/>
          <p:cNvSpPr>
            <a:spLocks noGrp="1"/>
          </p:cNvSpPr>
          <p:nvPr>
            <p:ph type="body" idx="1"/>
          </p:nvPr>
        </p:nvSpPr>
        <p:spPr>
          <a:xfrm>
            <a:off x="631528" y="1506350"/>
            <a:ext cx="7187784" cy="2762100"/>
          </a:xfrm>
        </p:spPr>
        <p:txBody>
          <a:bodyPr/>
          <a:lstStyle/>
          <a:p>
            <a:pPr algn="just"/>
            <a:r>
              <a:rPr lang="en-US" sz="1800" dirty="0">
                <a:latin typeface="Times New Roman" pitchFamily="18" charset="0"/>
                <a:cs typeface="Times New Roman" pitchFamily="18" charset="0"/>
              </a:rPr>
              <a:t>Mucormycosis (sometimes called Systemic </a:t>
            </a:r>
            <a:r>
              <a:rPr lang="en-US" sz="1800" dirty="0" err="1">
                <a:latin typeface="Times New Roman" pitchFamily="18" charset="0"/>
                <a:cs typeface="Times New Roman" pitchFamily="18" charset="0"/>
              </a:rPr>
              <a:t>zygomycosis</a:t>
            </a:r>
            <a:r>
              <a:rPr lang="en-US" sz="1800" dirty="0">
                <a:latin typeface="Times New Roman" pitchFamily="18" charset="0"/>
                <a:cs typeface="Times New Roman" pitchFamily="18" charset="0"/>
              </a:rPr>
              <a:t>) is a serious but rare fungal infection caused by a group of molds called </a:t>
            </a:r>
            <a:r>
              <a:rPr lang="en-US" sz="1800" dirty="0" err="1">
                <a:latin typeface="Times New Roman" pitchFamily="18" charset="0"/>
                <a:cs typeface="Times New Roman" pitchFamily="18" charset="0"/>
              </a:rPr>
              <a:t>mucorals</a:t>
            </a:r>
            <a:r>
              <a:rPr lang="en-US" sz="1800" dirty="0">
                <a:latin typeface="Times New Roman" pitchFamily="18" charset="0"/>
                <a:cs typeface="Times New Roman" pitchFamily="18" charset="0"/>
              </a:rPr>
              <a:t> invasive fungal infections (IFI) </a:t>
            </a:r>
            <a:endParaRPr lang="en-US" sz="1800" dirty="0" smtClean="0">
              <a:latin typeface="Times New Roman" pitchFamily="18" charset="0"/>
              <a:cs typeface="Times New Roman" pitchFamily="18" charset="0"/>
            </a:endParaRPr>
          </a:p>
          <a:p>
            <a:pPr algn="just"/>
            <a:endParaRPr lang="en-US" sz="1800" dirty="0"/>
          </a:p>
          <a:p>
            <a:pPr algn="just"/>
            <a:r>
              <a:rPr lang="en-US" sz="1800" dirty="0" smtClean="0">
                <a:latin typeface="Times New Roman" pitchFamily="18" charset="0"/>
                <a:cs typeface="Times New Roman" pitchFamily="18" charset="0"/>
              </a:rPr>
              <a:t>Caused </a:t>
            </a:r>
            <a:r>
              <a:rPr lang="en-US" sz="1800" dirty="0">
                <a:latin typeface="Times New Roman" pitchFamily="18" charset="0"/>
                <a:cs typeface="Times New Roman" pitchFamily="18" charset="0"/>
              </a:rPr>
              <a:t>by saprophytic environmental fungi, belonging to the subphylum </a:t>
            </a:r>
            <a:r>
              <a:rPr lang="en-US" sz="1800" dirty="0" err="1">
                <a:solidFill>
                  <a:srgbClr val="00B0F0"/>
                </a:solidFill>
                <a:latin typeface="Times New Roman" pitchFamily="18" charset="0"/>
                <a:cs typeface="Times New Roman" pitchFamily="18" charset="0"/>
              </a:rPr>
              <a:t>Mucoromycotina</a:t>
            </a:r>
            <a:r>
              <a:rPr lang="en-US" sz="1800" dirty="0">
                <a:latin typeface="Times New Roman" pitchFamily="18" charset="0"/>
                <a:cs typeface="Times New Roman" pitchFamily="18" charset="0"/>
              </a:rPr>
              <a:t>, order </a:t>
            </a:r>
            <a:r>
              <a:rPr lang="en-US" sz="1800" dirty="0" err="1">
                <a:solidFill>
                  <a:srgbClr val="C00000"/>
                </a:solidFill>
                <a:latin typeface="Times New Roman" pitchFamily="18" charset="0"/>
                <a:cs typeface="Times New Roman" pitchFamily="18" charset="0"/>
              </a:rPr>
              <a:t>Mucorales</a:t>
            </a:r>
            <a:r>
              <a:rPr lang="en-US" sz="1800" dirty="0">
                <a:latin typeface="Times New Roman" pitchFamily="18" charset="0"/>
                <a:cs typeface="Times New Roman" pitchFamily="18" charset="0"/>
              </a:rPr>
              <a:t>. Among the most frequent genera are </a:t>
            </a:r>
            <a:r>
              <a:rPr lang="en-US" sz="1800" dirty="0" err="1">
                <a:solidFill>
                  <a:srgbClr val="FF0000"/>
                </a:solidFill>
                <a:latin typeface="Times New Roman" pitchFamily="18" charset="0"/>
                <a:cs typeface="Times New Roman" pitchFamily="18" charset="0"/>
              </a:rPr>
              <a:t>Rhizopus</a:t>
            </a:r>
            <a:r>
              <a:rPr lang="en-US" sz="1800" dirty="0">
                <a:latin typeface="Times New Roman" pitchFamily="18" charset="0"/>
                <a:cs typeface="Times New Roman" pitchFamily="18" charset="0"/>
              </a:rPr>
              <a:t> and </a:t>
            </a:r>
            <a:r>
              <a:rPr lang="en-US" sz="1800" dirty="0" err="1">
                <a:solidFill>
                  <a:srgbClr val="FF0000"/>
                </a:solidFill>
                <a:latin typeface="Times New Roman" pitchFamily="18" charset="0"/>
                <a:cs typeface="Times New Roman" pitchFamily="18" charset="0"/>
              </a:rPr>
              <a:t>Mucor</a:t>
            </a:r>
            <a:r>
              <a:rPr lang="en-US" sz="1800" dirty="0">
                <a:latin typeface="Times New Roman" pitchFamily="18" charset="0"/>
                <a:cs typeface="Times New Roman" pitchFamily="18" charset="0"/>
              </a:rPr>
              <a:t>; and less frequently </a:t>
            </a:r>
            <a:r>
              <a:rPr lang="en-US" sz="1800" dirty="0" err="1">
                <a:solidFill>
                  <a:srgbClr val="FF0000"/>
                </a:solidFill>
                <a:latin typeface="Times New Roman" pitchFamily="18" charset="0"/>
                <a:cs typeface="Times New Roman" pitchFamily="18" charset="0"/>
              </a:rPr>
              <a:t>Lichtheimia</a:t>
            </a:r>
            <a:r>
              <a:rPr lang="en-US" sz="1800" dirty="0">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Saksenaea</a:t>
            </a:r>
            <a:r>
              <a:rPr lang="en-US" sz="1800" dirty="0">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Rhizomucor</a:t>
            </a:r>
            <a:r>
              <a:rPr lang="en-US" sz="1800" dirty="0">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Apophysomyces</a:t>
            </a:r>
            <a:r>
              <a:rPr lang="en-US" sz="1800" dirty="0">
                <a:latin typeface="Times New Roman" pitchFamily="18" charset="0"/>
                <a:cs typeface="Times New Roman" pitchFamily="18" charset="0"/>
              </a:rPr>
              <a:t>, and </a:t>
            </a:r>
            <a:r>
              <a:rPr lang="en-US" sz="1800" dirty="0" err="1">
                <a:solidFill>
                  <a:srgbClr val="FF0000"/>
                </a:solidFill>
                <a:latin typeface="Times New Roman" pitchFamily="18" charset="0"/>
                <a:cs typeface="Times New Roman" pitchFamily="18" charset="0"/>
              </a:rPr>
              <a:t>Cunninghamela</a:t>
            </a: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algn="just"/>
            <a:r>
              <a:rPr lang="en-US" sz="1800" dirty="0" err="1" smtClean="0">
                <a:solidFill>
                  <a:srgbClr val="FF0000"/>
                </a:solidFill>
                <a:latin typeface="Times New Roman" pitchFamily="18" charset="0"/>
                <a:cs typeface="Times New Roman" pitchFamily="18" charset="0"/>
              </a:rPr>
              <a:t>Rhizopus</a:t>
            </a:r>
            <a:r>
              <a:rPr lang="en-US" sz="1800" dirty="0" smtClean="0">
                <a:solidFill>
                  <a:srgbClr val="FF0000"/>
                </a:solidFill>
                <a:latin typeface="Times New Roman" pitchFamily="18" charset="0"/>
                <a:cs typeface="Times New Roman" pitchFamily="18" charset="0"/>
              </a:rPr>
              <a:t> </a:t>
            </a:r>
            <a:r>
              <a:rPr lang="en-US" sz="1800" dirty="0" err="1">
                <a:solidFill>
                  <a:srgbClr val="FF0000"/>
                </a:solidFill>
                <a:latin typeface="Times New Roman" pitchFamily="18" charset="0"/>
                <a:cs typeface="Times New Roman" pitchFamily="18" charset="0"/>
              </a:rPr>
              <a:t>arrhizus</a:t>
            </a:r>
            <a:endParaRPr lang="fa-IR" sz="1800" dirty="0">
              <a:solidFill>
                <a:srgbClr val="FF0000"/>
              </a:solidFill>
              <a:latin typeface="Times New Roman" panose="02020603050405020304" pitchFamily="18" charset="0"/>
              <a:ea typeface="Calibri" panose="020F0502020204030204" pitchFamily="34" charset="0"/>
              <a:cs typeface="Times New Roman" pitchFamily="18" charset="0"/>
            </a:endParaRPr>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Slide Number Placeholder 4"/>
          <p:cNvSpPr>
            <a:spLocks noGrp="1"/>
          </p:cNvSpPr>
          <p:nvPr>
            <p:ph type="sldNum" idx="12"/>
          </p:nvPr>
        </p:nvSpPr>
        <p:spPr>
          <a:xfrm>
            <a:off x="7900679" y="4693376"/>
            <a:ext cx="677577" cy="300300"/>
          </a:xfrm>
        </p:spPr>
        <p:txBody>
          <a:bodyPr/>
          <a:lstStyle/>
          <a:p>
            <a:pPr marL="0" lvl="0" indent="0" algn="r" rtl="0">
              <a:spcBef>
                <a:spcPts val="0"/>
              </a:spcBef>
              <a:spcAft>
                <a:spcPts val="0"/>
              </a:spcAft>
              <a:buNone/>
            </a:pPr>
            <a:fld id="{00000000-1234-1234-1234-123412341234}" type="slidenum">
              <a:rPr lang="en" sz="1600" smtClean="0">
                <a:solidFill>
                  <a:schemeClr val="tx1"/>
                </a:solidFill>
                <a:latin typeface="Times New Roman" panose="02020603050405020304" pitchFamily="18" charset="0"/>
                <a:cs typeface="Times New Roman" panose="02020603050405020304" pitchFamily="18" charset="0"/>
              </a:rPr>
              <a:t>5</a:t>
            </a:fld>
            <a:endParaRPr lang="en"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8274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6" name="Picture 5"/>
          <p:cNvPicPr>
            <a:picLocks noChangeAspect="1"/>
          </p:cNvPicPr>
          <p:nvPr/>
        </p:nvPicPr>
        <p:blipFill>
          <a:blip r:embed="rId2"/>
          <a:stretch>
            <a:fillRect/>
          </a:stretch>
        </p:blipFill>
        <p:spPr>
          <a:xfrm>
            <a:off x="0" y="252550"/>
            <a:ext cx="9143999" cy="4890950"/>
          </a:xfrm>
          <a:prstGeom prst="rect">
            <a:avLst/>
          </a:prstGeom>
        </p:spPr>
      </p:pic>
    </p:spTree>
    <p:extLst>
      <p:ext uri="{BB962C8B-B14F-4D97-AF65-F5344CB8AC3E}">
        <p14:creationId xmlns:p14="http://schemas.microsoft.com/office/powerpoint/2010/main" val="3305177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22"/>
          <p:cNvSpPr txBox="1">
            <a:spLocks noGrp="1"/>
          </p:cNvSpPr>
          <p:nvPr>
            <p:ph type="title"/>
          </p:nvPr>
        </p:nvSpPr>
        <p:spPr>
          <a:xfrm>
            <a:off x="959706" y="539430"/>
            <a:ext cx="6426300" cy="737828"/>
          </a:xfrm>
          <a:prstGeom prst="rect">
            <a:avLst/>
          </a:prstGeom>
        </p:spPr>
        <p:txBody>
          <a:bodyPr spcFirstLastPara="1" wrap="square" lIns="0" tIns="0" rIns="0" bIns="0" anchor="ctr" anchorCtr="0">
            <a:noAutofit/>
          </a:bodyPr>
          <a:lstStyle/>
          <a:p>
            <a:pPr algn="ctr"/>
            <a:r>
              <a:rPr lang="en-US" sz="2800" kern="1200"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Mucormycosis </a:t>
            </a:r>
            <a:r>
              <a:rPr lang="en-US" b="0" dirty="0" smtClean="0"/>
              <a:t> </a:t>
            </a:r>
            <a:endParaRPr sz="28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 name="Text Placeholder 1"/>
          <p:cNvSpPr>
            <a:spLocks noGrp="1"/>
          </p:cNvSpPr>
          <p:nvPr>
            <p:ph type="body" idx="1"/>
          </p:nvPr>
        </p:nvSpPr>
        <p:spPr>
          <a:xfrm>
            <a:off x="631528" y="1506350"/>
            <a:ext cx="7187784" cy="2762100"/>
          </a:xfrm>
        </p:spPr>
        <p:txBody>
          <a:bodyPr/>
          <a:lstStyle/>
          <a:p>
            <a:pPr algn="just"/>
            <a:r>
              <a:rPr lang="en-US" sz="1800" dirty="0" smtClean="0">
                <a:latin typeface="Times New Roman" panose="02020603050405020304" pitchFamily="18" charset="0"/>
                <a:ea typeface="Calibri" panose="020F0502020204030204" pitchFamily="34" charset="0"/>
              </a:rPr>
              <a:t>It </a:t>
            </a:r>
            <a:r>
              <a:rPr lang="en-US" sz="1800" dirty="0">
                <a:latin typeface="Times New Roman" panose="02020603050405020304" pitchFamily="18" charset="0"/>
                <a:ea typeface="Calibri" panose="020F0502020204030204" pitchFamily="34" charset="0"/>
              </a:rPr>
              <a:t>is characterized by vascular invasion by the fungal hyphae which leads to thrombosis and </a:t>
            </a:r>
            <a:r>
              <a:rPr lang="en-US" sz="1800" dirty="0" smtClean="0">
                <a:latin typeface="Times New Roman" panose="02020603050405020304" pitchFamily="18" charset="0"/>
                <a:ea typeface="Calibri" panose="020F0502020204030204" pitchFamily="34" charset="0"/>
              </a:rPr>
              <a:t>necrosis.</a:t>
            </a:r>
          </a:p>
          <a:p>
            <a:pPr algn="just"/>
            <a:endParaRPr lang="en-US" sz="1800" dirty="0" smtClean="0">
              <a:latin typeface="Times New Roman" panose="02020603050405020304" pitchFamily="18" charset="0"/>
              <a:ea typeface="Calibri" panose="020F0502020204030204" pitchFamily="34" charset="0"/>
            </a:endParaRPr>
          </a:p>
          <a:p>
            <a:pPr algn="just"/>
            <a:r>
              <a:rPr lang="en-US" sz="1800" dirty="0" smtClean="0">
                <a:latin typeface="Times New Roman" panose="02020603050405020304" pitchFamily="18"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There has been a surge of mucormycosis co-infection in COVID-19 patients, many cases being reported worldwide. </a:t>
            </a:r>
            <a:endParaRPr lang="en-US" sz="1800" dirty="0" smtClean="0">
              <a:latin typeface="Times New Roman" panose="02020603050405020304" pitchFamily="18" charset="0"/>
              <a:ea typeface="Calibri" panose="020F0502020204030204" pitchFamily="34" charset="0"/>
            </a:endParaRPr>
          </a:p>
          <a:p>
            <a:pPr algn="just"/>
            <a:endParaRPr lang="en-US" sz="1800" dirty="0" smtClean="0">
              <a:latin typeface="Times New Roman" panose="02020603050405020304" pitchFamily="18" charset="0"/>
              <a:ea typeface="Calibri" panose="020F0502020204030204" pitchFamily="34" charset="0"/>
            </a:endParaRPr>
          </a:p>
          <a:p>
            <a:pPr algn="just"/>
            <a:r>
              <a:rPr lang="en-US" sz="1800" dirty="0">
                <a:latin typeface="Times New Roman" panose="02020603050405020304" pitchFamily="18" charset="0"/>
                <a:ea typeface="Calibri" panose="020F0502020204030204" pitchFamily="34" charset="0"/>
              </a:rPr>
              <a:t>T</a:t>
            </a:r>
            <a:r>
              <a:rPr lang="en-US" sz="1800" dirty="0" smtClean="0">
                <a:latin typeface="Times New Roman" panose="02020603050405020304" pitchFamily="18" charset="0"/>
                <a:ea typeface="Calibri" panose="020F0502020204030204" pitchFamily="34" charset="0"/>
              </a:rPr>
              <a:t>he </a:t>
            </a:r>
            <a:r>
              <a:rPr lang="en-US" sz="1800" dirty="0">
                <a:latin typeface="Times New Roman" panose="02020603050405020304" pitchFamily="18" charset="0"/>
                <a:ea typeface="Calibri" panose="020F0502020204030204" pitchFamily="34" charset="0"/>
              </a:rPr>
              <a:t>incidence of mucormycosis has risen more rapidly during the second wave compared with the first wave of COVID-19 in India, with at least 14872 cases as of May 28, 2021.</a:t>
            </a:r>
            <a:endParaRPr lang="fa-IR" sz="1800" dirty="0">
              <a:latin typeface="Times New Roman" panose="02020603050405020304" pitchFamily="18" charset="0"/>
              <a:ea typeface="Calibri" panose="020F0502020204030204" pitchFamily="34" charset="0"/>
            </a:endParaRPr>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Slide Number Placeholder 4"/>
          <p:cNvSpPr>
            <a:spLocks noGrp="1"/>
          </p:cNvSpPr>
          <p:nvPr>
            <p:ph type="sldNum" idx="12"/>
          </p:nvPr>
        </p:nvSpPr>
        <p:spPr>
          <a:xfrm>
            <a:off x="7900679" y="4693376"/>
            <a:ext cx="677577" cy="300300"/>
          </a:xfrm>
        </p:spPr>
        <p:txBody>
          <a:bodyPr/>
          <a:lstStyle/>
          <a:p>
            <a:pPr marL="0" lvl="0" indent="0" algn="r" rtl="0">
              <a:spcBef>
                <a:spcPts val="0"/>
              </a:spcBef>
              <a:spcAft>
                <a:spcPts val="0"/>
              </a:spcAft>
              <a:buNone/>
            </a:pPr>
            <a:fld id="{00000000-1234-1234-1234-123412341234}" type="slidenum">
              <a:rPr lang="en" sz="1600" smtClean="0">
                <a:solidFill>
                  <a:schemeClr val="tx1"/>
                </a:solidFill>
                <a:latin typeface="Times New Roman" panose="02020603050405020304" pitchFamily="18" charset="0"/>
                <a:cs typeface="Times New Roman" panose="02020603050405020304" pitchFamily="18" charset="0"/>
              </a:rPr>
              <a:t>7</a:t>
            </a:fld>
            <a:endParaRPr lang="en"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231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22"/>
          <p:cNvSpPr txBox="1">
            <a:spLocks noGrp="1"/>
          </p:cNvSpPr>
          <p:nvPr>
            <p:ph type="title"/>
          </p:nvPr>
        </p:nvSpPr>
        <p:spPr>
          <a:xfrm>
            <a:off x="959706" y="539430"/>
            <a:ext cx="6426300" cy="737828"/>
          </a:xfrm>
          <a:prstGeom prst="rect">
            <a:avLst/>
          </a:prstGeom>
        </p:spPr>
        <p:txBody>
          <a:bodyPr spcFirstLastPara="1" wrap="square" lIns="0" tIns="0" rIns="0" bIns="0" anchor="ctr" anchorCtr="0">
            <a:noAutofit/>
          </a:bodyPr>
          <a:lstStyle/>
          <a:p>
            <a:pPr algn="ctr"/>
            <a:r>
              <a:rPr lang="en-US" sz="2800" kern="1200"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Mucormycosis </a:t>
            </a:r>
            <a:r>
              <a:rPr lang="en-US" b="0" dirty="0" smtClean="0"/>
              <a:t> </a:t>
            </a:r>
            <a:endParaRPr sz="28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sym typeface="Arial"/>
            </a:endParaRPr>
          </a:p>
        </p:txBody>
      </p:sp>
      <p:sp>
        <p:nvSpPr>
          <p:cNvPr id="2" name="Text Placeholder 1"/>
          <p:cNvSpPr>
            <a:spLocks noGrp="1"/>
          </p:cNvSpPr>
          <p:nvPr>
            <p:ph type="body" idx="1"/>
          </p:nvPr>
        </p:nvSpPr>
        <p:spPr>
          <a:xfrm>
            <a:off x="631528" y="1506350"/>
            <a:ext cx="7187784" cy="2762100"/>
          </a:xfrm>
        </p:spPr>
        <p:txBody>
          <a:bodyPr/>
          <a:lstStyle/>
          <a:p>
            <a:pPr algn="ctr"/>
            <a:r>
              <a:rPr lang="en-US" b="1" dirty="0">
                <a:latin typeface="Times New Roman" pitchFamily="18" charset="0"/>
                <a:cs typeface="Times New Roman" pitchFamily="18" charset="0"/>
              </a:rPr>
              <a:t>CAM ( </a:t>
            </a:r>
            <a:r>
              <a:rPr lang="en-US" b="1" dirty="0" err="1">
                <a:latin typeface="Times New Roman" pitchFamily="18" charset="0"/>
                <a:cs typeface="Times New Roman" pitchFamily="18" charset="0"/>
              </a:rPr>
              <a:t>Covid</a:t>
            </a:r>
            <a:r>
              <a:rPr lang="en-US" b="1" dirty="0">
                <a:latin typeface="Times New Roman" pitchFamily="18" charset="0"/>
                <a:cs typeface="Times New Roman" pitchFamily="18" charset="0"/>
              </a:rPr>
              <a:t> associated Mucormycosis) outbreak </a:t>
            </a:r>
            <a:r>
              <a:rPr lang="en-US" b="1" dirty="0" smtClean="0">
                <a:latin typeface="Times New Roman" pitchFamily="18" charset="0"/>
                <a:cs typeface="Times New Roman" pitchFamily="18" charset="0"/>
              </a:rPr>
              <a:t>reasons  </a:t>
            </a:r>
            <a:r>
              <a:rPr lang="en-US" b="1" dirty="0">
                <a:latin typeface="Times New Roman" pitchFamily="18" charset="0"/>
                <a:cs typeface="Times New Roman" pitchFamily="18" charset="0"/>
              </a:rPr>
              <a:t>(Host General Conditions) </a:t>
            </a:r>
            <a:endParaRPr lang="en-US" b="1" dirty="0" smtClean="0">
              <a:latin typeface="Times New Roman" pitchFamily="18" charset="0"/>
              <a:cs typeface="Times New Roman" pitchFamily="18" charset="0"/>
            </a:endParaRPr>
          </a:p>
          <a:p>
            <a:pPr algn="just"/>
            <a:endParaRPr lang="en-US" sz="1800" dirty="0" smtClean="0"/>
          </a:p>
          <a:p>
            <a:pPr algn="just"/>
            <a:r>
              <a:rPr lang="en-US" sz="1800" dirty="0" smtClean="0"/>
              <a:t> </a:t>
            </a:r>
            <a:r>
              <a:rPr lang="en-US" sz="1800" dirty="0" err="1">
                <a:solidFill>
                  <a:schemeClr val="tx1"/>
                </a:solidFill>
                <a:latin typeface="Times New Roman" pitchFamily="18" charset="0"/>
                <a:cs typeface="Times New Roman" pitchFamily="18" charset="0"/>
              </a:rPr>
              <a:t>Enviromental</a:t>
            </a:r>
            <a:r>
              <a:rPr lang="en-US" sz="1800" dirty="0">
                <a:solidFill>
                  <a:schemeClr val="tx1"/>
                </a:solidFill>
                <a:latin typeface="Times New Roman" pitchFamily="18" charset="0"/>
                <a:cs typeface="Times New Roman" pitchFamily="18" charset="0"/>
              </a:rPr>
              <a:t> Factors </a:t>
            </a:r>
            <a:endParaRPr lang="en-US" sz="1800" dirty="0" smtClean="0">
              <a:solidFill>
                <a:schemeClr val="tx1"/>
              </a:solidFill>
              <a:latin typeface="Times New Roman" pitchFamily="18" charset="0"/>
              <a:cs typeface="Times New Roman" pitchFamily="18" charset="0"/>
            </a:endParaRPr>
          </a:p>
          <a:p>
            <a:pPr algn="just"/>
            <a:r>
              <a:rPr lang="en-US" sz="1800" dirty="0" smtClean="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Diabetes and BS </a:t>
            </a:r>
            <a:endParaRPr lang="en-US" sz="1800" dirty="0" smtClean="0">
              <a:solidFill>
                <a:schemeClr val="tx1"/>
              </a:solidFill>
              <a:latin typeface="Times New Roman" pitchFamily="18" charset="0"/>
              <a:cs typeface="Times New Roman" pitchFamily="18" charset="0"/>
            </a:endParaRPr>
          </a:p>
          <a:p>
            <a:pPr algn="just"/>
            <a:r>
              <a:rPr lang="en-US" sz="1800" dirty="0" smtClean="0">
                <a:solidFill>
                  <a:schemeClr val="tx1"/>
                </a:solidFill>
                <a:latin typeface="Times New Roman" pitchFamily="18" charset="0"/>
                <a:cs typeface="Times New Roman" pitchFamily="18" charset="0"/>
              </a:rPr>
              <a:t> </a:t>
            </a:r>
            <a:r>
              <a:rPr lang="en-US" sz="1800" dirty="0" err="1">
                <a:solidFill>
                  <a:schemeClr val="tx1"/>
                </a:solidFill>
                <a:latin typeface="Times New Roman" pitchFamily="18" charset="0"/>
                <a:cs typeface="Times New Roman" pitchFamily="18" charset="0"/>
              </a:rPr>
              <a:t>Sreroid</a:t>
            </a:r>
            <a:r>
              <a:rPr lang="en-US" sz="1800" dirty="0">
                <a:solidFill>
                  <a:schemeClr val="tx1"/>
                </a:solidFill>
                <a:latin typeface="Times New Roman" pitchFamily="18" charset="0"/>
                <a:cs typeface="Times New Roman" pitchFamily="18" charset="0"/>
              </a:rPr>
              <a:t> therapy </a:t>
            </a:r>
            <a:endParaRPr lang="en-US" sz="1800" dirty="0" smtClean="0">
              <a:solidFill>
                <a:schemeClr val="tx1"/>
              </a:solidFill>
              <a:latin typeface="Times New Roman" pitchFamily="18" charset="0"/>
              <a:cs typeface="Times New Roman" pitchFamily="18" charset="0"/>
            </a:endParaRPr>
          </a:p>
          <a:p>
            <a:pPr algn="just"/>
            <a:r>
              <a:rPr lang="en-US" sz="1800" dirty="0" smtClean="0">
                <a:solidFill>
                  <a:schemeClr val="tx1"/>
                </a:solidFill>
                <a:latin typeface="Times New Roman" pitchFamily="18" charset="0"/>
                <a:cs typeface="Times New Roman" pitchFamily="18" charset="0"/>
              </a:rPr>
              <a:t> </a:t>
            </a:r>
            <a:r>
              <a:rPr lang="en-US" sz="1800" dirty="0">
                <a:solidFill>
                  <a:schemeClr val="tx1"/>
                </a:solidFill>
                <a:latin typeface="Times New Roman" pitchFamily="18" charset="0"/>
                <a:cs typeface="Times New Roman" pitchFamily="18" charset="0"/>
              </a:rPr>
              <a:t>Hyper </a:t>
            </a:r>
            <a:r>
              <a:rPr lang="en-US" sz="1800" dirty="0" err="1">
                <a:solidFill>
                  <a:schemeClr val="tx1"/>
                </a:solidFill>
                <a:latin typeface="Times New Roman" pitchFamily="18" charset="0"/>
                <a:cs typeface="Times New Roman" pitchFamily="18" charset="0"/>
              </a:rPr>
              <a:t>Ferritinemia</a:t>
            </a:r>
            <a:r>
              <a:rPr lang="en-US" sz="1800" dirty="0">
                <a:solidFill>
                  <a:schemeClr val="tx1"/>
                </a:solidFill>
                <a:latin typeface="Times New Roman" pitchFamily="18" charset="0"/>
                <a:cs typeface="Times New Roman" pitchFamily="18" charset="0"/>
              </a:rPr>
              <a:t> &amp; </a:t>
            </a:r>
            <a:r>
              <a:rPr lang="en-US" sz="1800" dirty="0" smtClean="0">
                <a:solidFill>
                  <a:schemeClr val="tx1"/>
                </a:solidFill>
                <a:latin typeface="Times New Roman" pitchFamily="18" charset="0"/>
                <a:cs typeface="Times New Roman" pitchFamily="18" charset="0"/>
              </a:rPr>
              <a:t>Fe</a:t>
            </a:r>
          </a:p>
          <a:p>
            <a:pPr algn="just"/>
            <a:r>
              <a:rPr lang="en-US" sz="1800" dirty="0" smtClean="0">
                <a:solidFill>
                  <a:schemeClr val="tx1"/>
                </a:solidFill>
                <a:latin typeface="Times New Roman" pitchFamily="18" charset="0"/>
                <a:cs typeface="Times New Roman" pitchFamily="18" charset="0"/>
              </a:rPr>
              <a:t>Endothelial </a:t>
            </a:r>
            <a:r>
              <a:rPr lang="en-US" sz="1800" dirty="0">
                <a:solidFill>
                  <a:schemeClr val="tx1"/>
                </a:solidFill>
                <a:latin typeface="Times New Roman" pitchFamily="18" charset="0"/>
                <a:cs typeface="Times New Roman" pitchFamily="18" charset="0"/>
              </a:rPr>
              <a:t>cell receptor ( GRP78 ??? )</a:t>
            </a:r>
            <a:endParaRPr lang="fa-IR" sz="1800" dirty="0">
              <a:solidFill>
                <a:schemeClr val="tx1"/>
              </a:solidFill>
              <a:latin typeface="Times New Roman" panose="02020603050405020304" pitchFamily="18" charset="0"/>
              <a:ea typeface="Calibri" panose="020F0502020204030204" pitchFamily="34" charset="0"/>
              <a:cs typeface="Times New Roman" pitchFamily="18" charset="0"/>
            </a:endParaRPr>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Slide Number Placeholder 4"/>
          <p:cNvSpPr>
            <a:spLocks noGrp="1"/>
          </p:cNvSpPr>
          <p:nvPr>
            <p:ph type="sldNum" idx="12"/>
          </p:nvPr>
        </p:nvSpPr>
        <p:spPr>
          <a:xfrm>
            <a:off x="7900679" y="4693376"/>
            <a:ext cx="677577" cy="300300"/>
          </a:xfrm>
        </p:spPr>
        <p:txBody>
          <a:bodyPr/>
          <a:lstStyle/>
          <a:p>
            <a:pPr marL="0" lvl="0" indent="0" algn="r" rtl="0">
              <a:spcBef>
                <a:spcPts val="0"/>
              </a:spcBef>
              <a:spcAft>
                <a:spcPts val="0"/>
              </a:spcAft>
              <a:buNone/>
            </a:pPr>
            <a:fld id="{00000000-1234-1234-1234-123412341234}" type="slidenum">
              <a:rPr lang="en" sz="1600" smtClean="0">
                <a:solidFill>
                  <a:schemeClr val="tx1"/>
                </a:solidFill>
                <a:latin typeface="Times New Roman" panose="02020603050405020304" pitchFamily="18" charset="0"/>
                <a:cs typeface="Times New Roman" panose="02020603050405020304" pitchFamily="18" charset="0"/>
              </a:rPr>
              <a:t>8</a:t>
            </a:fld>
            <a:endParaRPr lang="en"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909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5224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2943</TotalTime>
  <Words>420</Words>
  <Application>Microsoft Office PowerPoint</Application>
  <PresentationFormat>On-screen Show (16:9)</PresentationFormat>
  <Paragraphs>61</Paragraphs>
  <Slides>24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Nunito</vt:lpstr>
      <vt:lpstr>Calibri</vt:lpstr>
      <vt:lpstr>Times New Roman</vt:lpstr>
      <vt:lpstr>Wingdings</vt:lpstr>
      <vt:lpstr>Amatic SC</vt:lpstr>
      <vt:lpstr>Tahoma</vt:lpstr>
      <vt:lpstr>Curio template</vt:lpstr>
      <vt:lpstr>PowerPoint Presentation</vt:lpstr>
      <vt:lpstr>PowerPoint Presentation</vt:lpstr>
      <vt:lpstr>PowerPoint Presentation</vt:lpstr>
      <vt:lpstr>PowerPoint Presentation</vt:lpstr>
      <vt:lpstr>Mucormycosis  </vt:lpstr>
      <vt:lpstr>PowerPoint Presentation</vt:lpstr>
      <vt:lpstr>Mucormycosis  </vt:lpstr>
      <vt:lpstr>Mucormycosis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Culture  </vt:lpstr>
      <vt:lpstr>Culture</vt:lpstr>
      <vt:lpstr>Molecular methods </vt:lpstr>
      <vt:lpstr>Molecular methods </vt:lpstr>
      <vt:lpstr>Histopathological findings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asus</dc:creator>
  <cp:lastModifiedBy>DR-javaheri</cp:lastModifiedBy>
  <cp:revision>276</cp:revision>
  <dcterms:modified xsi:type="dcterms:W3CDTF">2021-11-14T09:05:47Z</dcterms:modified>
</cp:coreProperties>
</file>