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DDDDDD"/>
    <a:srgbClr val="808080"/>
    <a:srgbClr val="CCFFFF"/>
    <a:srgbClr val="CC99FF"/>
    <a:srgbClr val="00CCFF"/>
    <a:srgbClr val="66FF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94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26716EC5-A051-4F2F-8228-E7CBD2AB37EC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C536FF39-E039-46B0-91C6-5373575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28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61DA6-26D5-411D-C75E-AE46D4991C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DAE41F-4F56-5B40-198F-B713F3849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99E1B-80B6-B5D7-27BC-D4831F40C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B75D-D130-4D7E-B8CC-7FB69ADE317E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15DD4-DDC3-9728-38F8-3A07D77C0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2C5A4-AA24-4224-91FE-590C6DF5B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5B51-6ED5-46F8-8C0F-0F975E623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04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8CE2F-611E-6319-2FBC-DF4EFAD11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692A94-6AFE-677B-6D6F-96E20AA375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2D29F-2F03-AA20-92EC-0B5F7550A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B75D-D130-4D7E-B8CC-7FB69ADE317E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90662-4FDC-8EB2-803C-76935E5C3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08C447-C374-BA59-8C46-48457ECD2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5B51-6ED5-46F8-8C0F-0F975E623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05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757532-CEB1-243B-CD2B-06C570EA8E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F02657-8073-0463-51A0-20A0849D82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C32AFE-F1F3-EC94-0789-13BE30298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B75D-D130-4D7E-B8CC-7FB69ADE317E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53B7C-BCB1-F439-5B55-F16FF3CA7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4AD3D-77B5-55A2-B7AA-549B52762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5B51-6ED5-46F8-8C0F-0F975E623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5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7503E-47CC-4604-A6D1-14A248C57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01E28-296C-C16C-5B32-AC62CD903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25EE7-B16D-7026-1F71-13BEF38A3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B75D-D130-4D7E-B8CC-7FB69ADE317E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60148B-99DB-247E-FB44-33144D592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C5519-2B98-030F-63D4-C06BBC104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5B51-6ED5-46F8-8C0F-0F975E623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04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F3D21-1A84-F856-EF49-BB488A719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52913D-E073-8785-CC9D-BA30F9010B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4C2C4-D94A-6ED0-A9EE-FCDC70E6D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B75D-D130-4D7E-B8CC-7FB69ADE317E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73FCA-4825-A1E8-0AEC-94BB8D486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25436-6BF7-2B14-EF98-50DAD5571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5B51-6ED5-46F8-8C0F-0F975E623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413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EC950-A48D-1E2E-2229-2076E0914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10F7A-1BFA-1EEA-AA69-22D2ABA011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801D1C-F5FE-939D-310A-F2AE6C4BA2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6001B1-8669-09B7-300B-4EAE5B70E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B75D-D130-4D7E-B8CC-7FB69ADE317E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5056B-E945-C50F-43D2-125EFB2C3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075E07-AFBE-DAB9-5902-777F0C5E9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5B51-6ED5-46F8-8C0F-0F975E623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547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DB0B5-4376-5385-6A57-ACBB6230E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21A900-BB03-652D-D74B-032F42507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1A424F-D48B-38B1-4173-877A158AE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17220E-EB9E-6A2C-BFC4-A2A39A7541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07125D-1DC1-4F13-5B95-7833CAE7FE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DF9E24-CDEE-0010-2801-CCDC3D3EB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B75D-D130-4D7E-B8CC-7FB69ADE317E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1971FA-8A40-3DE0-FA1F-901A3B315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28FC24-1B9D-3142-18E3-3A04083EA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5B51-6ED5-46F8-8C0F-0F975E623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8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DE465-3443-C62C-9FE3-EA683BECA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68A53A-2DA0-4C81-AAB3-E1CB68DF9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B75D-D130-4D7E-B8CC-7FB69ADE317E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89D5E9-5B5B-ABF7-DF92-64B09A20D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F1AE1A-77D1-12D0-B75B-CE8E69EB6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5B51-6ED5-46F8-8C0F-0F975E623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03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DA835A-0D92-482A-43CB-14DF16694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B75D-D130-4D7E-B8CC-7FB69ADE317E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2A26B6-0C47-6F94-6581-23516A04C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516A12-EC3E-6CD6-745E-1525D92F1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5B51-6ED5-46F8-8C0F-0F975E623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61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5988-6984-6191-5CC7-AA6F0C667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90821-3716-197F-930F-D1ACCC2B6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44C261-0139-B9D4-2DC3-015B1D08B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3EEDB3-5E2C-7F02-8E4A-3BB0A9AF5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B75D-D130-4D7E-B8CC-7FB69ADE317E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0A9A3A-A58A-15EC-62CF-4BB3B6723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95672A-C6AE-54AC-ADA8-72F5ED25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5B51-6ED5-46F8-8C0F-0F975E623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67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87EA8-AFEE-AE81-4308-6323E7759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39D096-2C42-5C89-9238-AD891C97A4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26DDC3-B3EA-7176-9B2C-B7F43C7EBD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FB20C-34D3-CD51-36AE-07D071090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B75D-D130-4D7E-B8CC-7FB69ADE317E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3A9445-2638-B6F9-6035-5983FDDA6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4E3D46-96CD-E13E-427E-FFCAFD9D7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95B51-6ED5-46F8-8C0F-0F975E623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7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1D8271-547B-4303-2E5A-E27A348DD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52FC4-575E-0D8B-6A9E-BCF70009E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55C47-74F8-16B1-83F5-32D615C177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DB75D-D130-4D7E-B8CC-7FB69ADE317E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A8D72-CFC7-CE7E-664D-2734A205D1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54E58-F2E7-2A0D-40EA-CE5BD8E34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95B51-6ED5-46F8-8C0F-0F975E623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322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AFC49D5-F058-3EAE-CB86-587BE3320315}"/>
              </a:ext>
            </a:extLst>
          </p:cNvPr>
          <p:cNvSpPr/>
          <p:nvPr/>
        </p:nvSpPr>
        <p:spPr>
          <a:xfrm>
            <a:off x="5431772" y="989589"/>
            <a:ext cx="2361066" cy="14903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a-IR" sz="1600" b="1" dirty="0"/>
              <a:t>- .مشورت و هماهنگی با استاد راهنما در ارتباط با موضوع </a:t>
            </a:r>
          </a:p>
          <a:p>
            <a:pPr algn="r"/>
            <a:r>
              <a:rPr lang="fa-IR" sz="1600" b="1" dirty="0"/>
              <a:t>- تعیین استاد مشاور</a:t>
            </a:r>
          </a:p>
          <a:p>
            <a:pPr algn="r"/>
            <a:r>
              <a:rPr lang="fa-IR" sz="1600" b="1" dirty="0"/>
              <a:t>- تکمیل فرم تصویب موضوع به گروه جهت طرح در شورای پژوهشی</a:t>
            </a:r>
            <a:endParaRPr lang="en-US" sz="1600" b="1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7D84990-031C-A8AA-ABE9-3C4C2AFBA98C}"/>
              </a:ext>
            </a:extLst>
          </p:cNvPr>
          <p:cNvCxnSpPr>
            <a:cxnSpLocks/>
            <a:endCxn id="26" idx="0"/>
          </p:cNvCxnSpPr>
          <p:nvPr/>
        </p:nvCxnSpPr>
        <p:spPr>
          <a:xfrm>
            <a:off x="6455415" y="2350020"/>
            <a:ext cx="0" cy="1927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Diamond 25">
            <a:extLst>
              <a:ext uri="{FF2B5EF4-FFF2-40B4-BE49-F238E27FC236}">
                <a16:creationId xmlns:a16="http://schemas.microsoft.com/office/drawing/2014/main" id="{F73298CD-876D-8368-DE32-0CED5D193183}"/>
              </a:ext>
            </a:extLst>
          </p:cNvPr>
          <p:cNvSpPr/>
          <p:nvPr/>
        </p:nvSpPr>
        <p:spPr>
          <a:xfrm>
            <a:off x="5738913" y="2542782"/>
            <a:ext cx="1433004" cy="938179"/>
          </a:xfrm>
          <a:prstGeom prst="diamond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600" b="1" dirty="0"/>
              <a:t>تصویب</a:t>
            </a:r>
            <a:endParaRPr lang="en-US" sz="1600" b="1" dirty="0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8894F22C-94BE-BDD4-DD30-CC092B2948E4}"/>
              </a:ext>
            </a:extLst>
          </p:cNvPr>
          <p:cNvCxnSpPr>
            <a:cxnSpLocks/>
          </p:cNvCxnSpPr>
          <p:nvPr/>
        </p:nvCxnSpPr>
        <p:spPr>
          <a:xfrm flipH="1">
            <a:off x="3779267" y="3011872"/>
            <a:ext cx="1932916" cy="2246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024F9B4-EF8E-4B7E-5E32-EE1C936B475C}"/>
              </a:ext>
            </a:extLst>
          </p:cNvPr>
          <p:cNvCxnSpPr>
            <a:cxnSpLocks/>
          </p:cNvCxnSpPr>
          <p:nvPr/>
        </p:nvCxnSpPr>
        <p:spPr>
          <a:xfrm flipV="1">
            <a:off x="7195007" y="3011871"/>
            <a:ext cx="403675" cy="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AA7CDA17-4D3D-59CF-4C51-A568A726941F}"/>
              </a:ext>
            </a:extLst>
          </p:cNvPr>
          <p:cNvSpPr/>
          <p:nvPr/>
        </p:nvSpPr>
        <p:spPr>
          <a:xfrm>
            <a:off x="2859435" y="2796945"/>
            <a:ext cx="919832" cy="3693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400" b="1" dirty="0"/>
              <a:t>بلی</a:t>
            </a:r>
            <a:endParaRPr lang="en-US" sz="1400" b="1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AE25C8B-F6A5-5F5C-E238-E7D37F37B23F}"/>
              </a:ext>
            </a:extLst>
          </p:cNvPr>
          <p:cNvSpPr/>
          <p:nvPr/>
        </p:nvSpPr>
        <p:spPr>
          <a:xfrm>
            <a:off x="7585808" y="2820416"/>
            <a:ext cx="1116782" cy="6705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400" b="1" dirty="0">
                <a:solidFill>
                  <a:srgbClr val="FFFF00"/>
                </a:solidFill>
              </a:rPr>
              <a:t>خیر (اصلاحات)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87B02F35-6895-E365-3029-08AAC6876681}"/>
              </a:ext>
            </a:extLst>
          </p:cNvPr>
          <p:cNvCxnSpPr>
            <a:cxnSpLocks/>
          </p:cNvCxnSpPr>
          <p:nvPr/>
        </p:nvCxnSpPr>
        <p:spPr>
          <a:xfrm flipV="1">
            <a:off x="7714391" y="2479969"/>
            <a:ext cx="0" cy="32178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5933A481-6C36-408E-3856-06BE275E4829}"/>
              </a:ext>
            </a:extLst>
          </p:cNvPr>
          <p:cNvCxnSpPr>
            <a:cxnSpLocks/>
          </p:cNvCxnSpPr>
          <p:nvPr/>
        </p:nvCxnSpPr>
        <p:spPr>
          <a:xfrm flipV="1">
            <a:off x="3319351" y="2567047"/>
            <a:ext cx="0" cy="215839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DCFE7AB3-C7FC-D9FA-F2E3-9C208D302E2D}"/>
              </a:ext>
            </a:extLst>
          </p:cNvPr>
          <p:cNvSpPr/>
          <p:nvPr/>
        </p:nvSpPr>
        <p:spPr>
          <a:xfrm>
            <a:off x="2295774" y="794814"/>
            <a:ext cx="2115396" cy="175817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a-IR" sz="1600" b="1" dirty="0"/>
              <a:t>- تنظیم پروپوزال زیر نظر استاد راهنما و استاد مشاورو تحویل به مدیر گروه </a:t>
            </a:r>
          </a:p>
          <a:p>
            <a:pPr algn="r"/>
            <a:r>
              <a:rPr lang="fa-IR" sz="1600" b="1" dirty="0"/>
              <a:t>- ارائه پروپوزال پیشنهادی جهت طرح در شورای پژوهش دانشکده </a:t>
            </a:r>
            <a:endParaRPr lang="en-US" sz="1600" b="1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8B28C7A8-F2CA-B5F4-890F-A70D51029E2F}"/>
              </a:ext>
            </a:extLst>
          </p:cNvPr>
          <p:cNvSpPr/>
          <p:nvPr/>
        </p:nvSpPr>
        <p:spPr>
          <a:xfrm>
            <a:off x="4582387" y="1566390"/>
            <a:ext cx="688399" cy="65341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b="1" dirty="0">
                <a:solidFill>
                  <a:srgbClr val="FFFF00"/>
                </a:solidFill>
              </a:rPr>
              <a:t>عدم تایید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39ECD410-C62A-9F66-27A2-9BABB6B3AC18}"/>
              </a:ext>
            </a:extLst>
          </p:cNvPr>
          <p:cNvCxnSpPr>
            <a:cxnSpLocks/>
          </p:cNvCxnSpPr>
          <p:nvPr/>
        </p:nvCxnSpPr>
        <p:spPr>
          <a:xfrm>
            <a:off x="4447063" y="1856950"/>
            <a:ext cx="178402" cy="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62A5C917-BCCF-0976-7D1F-07B537A8D873}"/>
              </a:ext>
            </a:extLst>
          </p:cNvPr>
          <p:cNvCxnSpPr>
            <a:cxnSpLocks/>
          </p:cNvCxnSpPr>
          <p:nvPr/>
        </p:nvCxnSpPr>
        <p:spPr>
          <a:xfrm flipV="1">
            <a:off x="5306679" y="1856950"/>
            <a:ext cx="134441" cy="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15A7A3F0-640D-A95D-673D-2B413C56EC55}"/>
              </a:ext>
            </a:extLst>
          </p:cNvPr>
          <p:cNvCxnSpPr>
            <a:cxnSpLocks/>
          </p:cNvCxnSpPr>
          <p:nvPr/>
        </p:nvCxnSpPr>
        <p:spPr>
          <a:xfrm flipH="1">
            <a:off x="1615670" y="1746709"/>
            <a:ext cx="68010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7" name="Rectangle 96">
            <a:extLst>
              <a:ext uri="{FF2B5EF4-FFF2-40B4-BE49-F238E27FC236}">
                <a16:creationId xmlns:a16="http://schemas.microsoft.com/office/drawing/2014/main" id="{00ADEECB-DE74-6C82-AE68-2CF9FD79E397}"/>
              </a:ext>
            </a:extLst>
          </p:cNvPr>
          <p:cNvSpPr/>
          <p:nvPr/>
        </p:nvSpPr>
        <p:spPr>
          <a:xfrm>
            <a:off x="240258" y="1532282"/>
            <a:ext cx="1348205" cy="42885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400" b="1" dirty="0"/>
              <a:t>مرحله تصویب</a:t>
            </a:r>
            <a:endParaRPr lang="en-US" sz="1400" b="1" dirty="0"/>
          </a:p>
        </p:txBody>
      </p: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0C036AC7-A14D-E13E-034F-46626766FDFA}"/>
              </a:ext>
            </a:extLst>
          </p:cNvPr>
          <p:cNvCxnSpPr>
            <a:cxnSpLocks/>
            <a:stCxn id="97" idx="2"/>
          </p:cNvCxnSpPr>
          <p:nvPr/>
        </p:nvCxnSpPr>
        <p:spPr>
          <a:xfrm>
            <a:off x="914361" y="1961135"/>
            <a:ext cx="0" cy="42885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B2AAE571-0254-B1F6-1873-477AB08BACE9}"/>
              </a:ext>
            </a:extLst>
          </p:cNvPr>
          <p:cNvSpPr/>
          <p:nvPr/>
        </p:nvSpPr>
        <p:spPr>
          <a:xfrm>
            <a:off x="262305" y="2411251"/>
            <a:ext cx="1943295" cy="9332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600" b="1" dirty="0"/>
              <a:t>مطرح کردن پروپوزال در شورای پژوهش و تحصیلات تکمیلی دانشکده جهت تصویب</a:t>
            </a:r>
            <a:endParaRPr lang="en-US" sz="1600" b="1" dirty="0"/>
          </a:p>
        </p:txBody>
      </p: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98BAF740-E0C1-8144-D636-254A37C23C8F}"/>
              </a:ext>
            </a:extLst>
          </p:cNvPr>
          <p:cNvCxnSpPr>
            <a:cxnSpLocks/>
          </p:cNvCxnSpPr>
          <p:nvPr/>
        </p:nvCxnSpPr>
        <p:spPr>
          <a:xfrm>
            <a:off x="1068300" y="3290429"/>
            <a:ext cx="0" cy="3104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Diamond 125">
            <a:extLst>
              <a:ext uri="{FF2B5EF4-FFF2-40B4-BE49-F238E27FC236}">
                <a16:creationId xmlns:a16="http://schemas.microsoft.com/office/drawing/2014/main" id="{BC75E0D5-3BC0-8CEB-A669-C928DC83E67B}"/>
              </a:ext>
            </a:extLst>
          </p:cNvPr>
          <p:cNvSpPr/>
          <p:nvPr/>
        </p:nvSpPr>
        <p:spPr>
          <a:xfrm>
            <a:off x="373984" y="3589934"/>
            <a:ext cx="1403714" cy="812238"/>
          </a:xfrm>
          <a:prstGeom prst="diamond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600" b="1" dirty="0"/>
              <a:t>تصویب</a:t>
            </a:r>
            <a:endParaRPr lang="en-US" sz="1600" b="1" dirty="0"/>
          </a:p>
        </p:txBody>
      </p: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6984713A-06FF-1A25-4B57-73D12FF4AD4F}"/>
              </a:ext>
            </a:extLst>
          </p:cNvPr>
          <p:cNvCxnSpPr>
            <a:cxnSpLocks/>
            <a:stCxn id="126" idx="2"/>
            <a:endCxn id="131" idx="0"/>
          </p:cNvCxnSpPr>
          <p:nvPr/>
        </p:nvCxnSpPr>
        <p:spPr>
          <a:xfrm>
            <a:off x="1075841" y="4402172"/>
            <a:ext cx="1738" cy="26785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1" name="Rectangle 130">
            <a:extLst>
              <a:ext uri="{FF2B5EF4-FFF2-40B4-BE49-F238E27FC236}">
                <a16:creationId xmlns:a16="http://schemas.microsoft.com/office/drawing/2014/main" id="{2E6FC393-5A25-F009-49AA-DE5EEA4EF79F}"/>
              </a:ext>
            </a:extLst>
          </p:cNvPr>
          <p:cNvSpPr/>
          <p:nvPr/>
        </p:nvSpPr>
        <p:spPr>
          <a:xfrm>
            <a:off x="462554" y="4670026"/>
            <a:ext cx="1230050" cy="81223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400" b="1" dirty="0">
                <a:solidFill>
                  <a:srgbClr val="FFFF00"/>
                </a:solidFill>
              </a:rPr>
              <a:t>خیر (بازگشت به مرحله اول)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6E46AFDF-6933-CDCF-CAC2-A2DCF3F667FA}"/>
              </a:ext>
            </a:extLst>
          </p:cNvPr>
          <p:cNvCxnSpPr>
            <a:cxnSpLocks/>
            <a:stCxn id="126" idx="3"/>
          </p:cNvCxnSpPr>
          <p:nvPr/>
        </p:nvCxnSpPr>
        <p:spPr>
          <a:xfrm>
            <a:off x="1777698" y="3996053"/>
            <a:ext cx="214743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5" name="Rectangle 134">
            <a:extLst>
              <a:ext uri="{FF2B5EF4-FFF2-40B4-BE49-F238E27FC236}">
                <a16:creationId xmlns:a16="http://schemas.microsoft.com/office/drawing/2014/main" id="{62D9E10C-8FC4-5B4E-EF5A-07058C7663E6}"/>
              </a:ext>
            </a:extLst>
          </p:cNvPr>
          <p:cNvSpPr/>
          <p:nvPr/>
        </p:nvSpPr>
        <p:spPr>
          <a:xfrm>
            <a:off x="2011567" y="3678113"/>
            <a:ext cx="847863" cy="44647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400" b="1" dirty="0"/>
              <a:t>بلی</a:t>
            </a:r>
            <a:endParaRPr lang="en-US" sz="1400" b="1" dirty="0"/>
          </a:p>
        </p:txBody>
      </p: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8D472C07-14A6-95CC-B919-B27856692B19}"/>
              </a:ext>
            </a:extLst>
          </p:cNvPr>
          <p:cNvCxnSpPr>
            <a:cxnSpLocks/>
          </p:cNvCxnSpPr>
          <p:nvPr/>
        </p:nvCxnSpPr>
        <p:spPr>
          <a:xfrm>
            <a:off x="2810610" y="3930999"/>
            <a:ext cx="366581" cy="666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41" name="Rectangle 140">
            <a:extLst>
              <a:ext uri="{FF2B5EF4-FFF2-40B4-BE49-F238E27FC236}">
                <a16:creationId xmlns:a16="http://schemas.microsoft.com/office/drawing/2014/main" id="{7BD0EF83-8AE2-A523-D5C0-E4B22936F538}"/>
              </a:ext>
            </a:extLst>
          </p:cNvPr>
          <p:cNvSpPr/>
          <p:nvPr/>
        </p:nvSpPr>
        <p:spPr>
          <a:xfrm>
            <a:off x="1910813" y="4212726"/>
            <a:ext cx="2296878" cy="91460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1600" b="1" dirty="0"/>
              <a:t>- ثبت عنوان فارسی و لاتین در صفحه شخصی دانشجو در سامانه پژوهان توسط دانشجو</a:t>
            </a:r>
            <a:endParaRPr lang="en-US" sz="1600" b="1" dirty="0"/>
          </a:p>
        </p:txBody>
      </p: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56DF55C9-B8C0-DE65-282C-F7EADA1D885D}"/>
              </a:ext>
            </a:extLst>
          </p:cNvPr>
          <p:cNvCxnSpPr>
            <a:cxnSpLocks/>
          </p:cNvCxnSpPr>
          <p:nvPr/>
        </p:nvCxnSpPr>
        <p:spPr>
          <a:xfrm>
            <a:off x="3168602" y="3935794"/>
            <a:ext cx="0" cy="34791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D23132E6-BC68-3A4A-7C23-9D022622701C}"/>
              </a:ext>
            </a:extLst>
          </p:cNvPr>
          <p:cNvCxnSpPr>
            <a:cxnSpLocks/>
          </p:cNvCxnSpPr>
          <p:nvPr/>
        </p:nvCxnSpPr>
        <p:spPr>
          <a:xfrm flipH="1">
            <a:off x="6612305" y="717663"/>
            <a:ext cx="5098" cy="30710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1CFFC64C-4985-2AD8-B910-AAF587ADC71E}"/>
              </a:ext>
            </a:extLst>
          </p:cNvPr>
          <p:cNvCxnSpPr>
            <a:cxnSpLocks/>
            <a:stCxn id="141" idx="2"/>
          </p:cNvCxnSpPr>
          <p:nvPr/>
        </p:nvCxnSpPr>
        <p:spPr>
          <a:xfrm>
            <a:off x="3059252" y="5127327"/>
            <a:ext cx="0" cy="29581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Rectangle 158">
            <a:extLst>
              <a:ext uri="{FF2B5EF4-FFF2-40B4-BE49-F238E27FC236}">
                <a16:creationId xmlns:a16="http://schemas.microsoft.com/office/drawing/2014/main" id="{7124821D-4EBE-A6B5-B808-A9E8139A3F52}"/>
              </a:ext>
            </a:extLst>
          </p:cNvPr>
          <p:cNvSpPr/>
          <p:nvPr/>
        </p:nvSpPr>
        <p:spPr>
          <a:xfrm>
            <a:off x="1821587" y="5369600"/>
            <a:ext cx="2360751" cy="14335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a-IR" sz="1600" b="1" dirty="0"/>
              <a:t>- ثبت اساتید راهنما و مشاوردر سامانه پژوهان</a:t>
            </a:r>
          </a:p>
          <a:p>
            <a:pPr algn="r"/>
            <a:r>
              <a:rPr lang="fa-IR" sz="1600" b="1" dirty="0"/>
              <a:t>- تایید استاد داور با دسترسی شخصی در سامانه پژوهان</a:t>
            </a:r>
          </a:p>
          <a:p>
            <a:pPr algn="r"/>
            <a:r>
              <a:rPr lang="fa-IR" sz="1600" b="1" dirty="0"/>
              <a:t>- تایید نهایی کارشناس پژوهش</a:t>
            </a:r>
          </a:p>
          <a:p>
            <a:pPr algn="l" rtl="1"/>
            <a:endParaRPr lang="en-US" sz="1400" b="1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A41AE14-6408-16D4-BF8F-D49AE785B6B5}"/>
              </a:ext>
            </a:extLst>
          </p:cNvPr>
          <p:cNvCxnSpPr>
            <a:cxnSpLocks/>
          </p:cNvCxnSpPr>
          <p:nvPr/>
        </p:nvCxnSpPr>
        <p:spPr>
          <a:xfrm>
            <a:off x="4207690" y="5560098"/>
            <a:ext cx="298122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BEA238E-EC6D-2656-7442-6650874DCFEE}"/>
              </a:ext>
            </a:extLst>
          </p:cNvPr>
          <p:cNvSpPr/>
          <p:nvPr/>
        </p:nvSpPr>
        <p:spPr>
          <a:xfrm>
            <a:off x="4478496" y="4942586"/>
            <a:ext cx="1790805" cy="8540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a-IR" sz="1400" b="1" dirty="0"/>
              <a:t>-</a:t>
            </a:r>
            <a:r>
              <a:rPr lang="fa-IR" sz="1600" b="1" dirty="0"/>
              <a:t>تایید معاون پژوهشی </a:t>
            </a:r>
          </a:p>
          <a:p>
            <a:pPr algn="r"/>
            <a:r>
              <a:rPr lang="fa-IR" sz="1600" b="1" dirty="0"/>
              <a:t>- ارسال برای کارشناس پایان نامه دانشگاه </a:t>
            </a:r>
            <a:endParaRPr lang="en-US" sz="1600" b="1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376E9AE-D4BD-3C11-2933-036E9D3F9E10}"/>
              </a:ext>
            </a:extLst>
          </p:cNvPr>
          <p:cNvCxnSpPr>
            <a:cxnSpLocks/>
          </p:cNvCxnSpPr>
          <p:nvPr/>
        </p:nvCxnSpPr>
        <p:spPr>
          <a:xfrm flipV="1">
            <a:off x="5301797" y="4523219"/>
            <a:ext cx="0" cy="41760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92733FEE-A112-17C9-AE0B-C4AD5EA88C4B}"/>
              </a:ext>
            </a:extLst>
          </p:cNvPr>
          <p:cNvSpPr/>
          <p:nvPr/>
        </p:nvSpPr>
        <p:spPr>
          <a:xfrm>
            <a:off x="4344764" y="4054570"/>
            <a:ext cx="1465113" cy="47416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400" b="1" dirty="0"/>
              <a:t>اجرای طرح پژوهشی</a:t>
            </a:r>
            <a:endParaRPr lang="en-US" sz="1400" b="1" dirty="0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B683B79B-DC79-BBBB-052C-1ACA9487FC45}"/>
              </a:ext>
            </a:extLst>
          </p:cNvPr>
          <p:cNvCxnSpPr>
            <a:cxnSpLocks/>
            <a:endCxn id="34" idx="1"/>
          </p:cNvCxnSpPr>
          <p:nvPr/>
        </p:nvCxnSpPr>
        <p:spPr>
          <a:xfrm flipV="1">
            <a:off x="5837626" y="4263520"/>
            <a:ext cx="431242" cy="20192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A3FEDFC7-9AFC-0C28-83D5-4E622EC2F6AE}"/>
              </a:ext>
            </a:extLst>
          </p:cNvPr>
          <p:cNvSpPr/>
          <p:nvPr/>
        </p:nvSpPr>
        <p:spPr>
          <a:xfrm>
            <a:off x="6268868" y="3821408"/>
            <a:ext cx="2582167" cy="884224"/>
          </a:xfrm>
          <a:prstGeom prst="rect">
            <a:avLst/>
          </a:prstGeom>
          <a:solidFill>
            <a:srgbClr val="FFCC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a-IR" sz="1600" b="1" dirty="0"/>
              <a:t>-انجام دادن طرح پیشنهادی زیر نظر استاد راهنما و مشاور</a:t>
            </a:r>
          </a:p>
          <a:p>
            <a:pPr algn="r"/>
            <a:r>
              <a:rPr lang="fa-IR" sz="1600" b="1" dirty="0"/>
              <a:t>–ارائه فرم گزارش پیشرفت کار</a:t>
            </a:r>
            <a:endParaRPr lang="en-US" sz="1600" b="1" dirty="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863CACF3-F77E-3341-AD92-F5A39CF4965E}"/>
              </a:ext>
            </a:extLst>
          </p:cNvPr>
          <p:cNvCxnSpPr>
            <a:cxnSpLocks/>
            <a:stCxn id="34" idx="2"/>
          </p:cNvCxnSpPr>
          <p:nvPr/>
        </p:nvCxnSpPr>
        <p:spPr>
          <a:xfrm>
            <a:off x="7559952" y="4705632"/>
            <a:ext cx="0" cy="24824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79FC272E-44C3-5C23-7D79-D7F0724E5970}"/>
              </a:ext>
            </a:extLst>
          </p:cNvPr>
          <p:cNvSpPr/>
          <p:nvPr/>
        </p:nvSpPr>
        <p:spPr>
          <a:xfrm>
            <a:off x="6429732" y="4972217"/>
            <a:ext cx="2347068" cy="1846508"/>
          </a:xfrm>
          <a:prstGeom prst="rect">
            <a:avLst/>
          </a:prstGeom>
          <a:solidFill>
            <a:srgbClr val="FFCC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a-IR" sz="1600" b="1" dirty="0"/>
              <a:t>- تحویل نسخه تایپ شده برای تایید استادان راهنما و مشاور </a:t>
            </a:r>
          </a:p>
          <a:p>
            <a:pPr algn="r" rtl="1"/>
            <a:r>
              <a:rPr lang="fa-IR" sz="1600" b="1" dirty="0"/>
              <a:t>-تعیین داورهای پایان نامه(نماینده پژوهشی</a:t>
            </a:r>
            <a:r>
              <a:rPr lang="en-US" sz="1600" b="1" dirty="0"/>
              <a:t>,</a:t>
            </a:r>
            <a:r>
              <a:rPr lang="fa-IR" sz="1600" b="1" dirty="0"/>
              <a:t> نماینده آموزشی</a:t>
            </a:r>
            <a:r>
              <a:rPr lang="en-US" sz="1600" b="1" dirty="0"/>
              <a:t>,</a:t>
            </a:r>
            <a:r>
              <a:rPr lang="fa-IR" sz="1600" b="1" dirty="0"/>
              <a:t> نماینده گروه مربوطه)</a:t>
            </a:r>
            <a:endParaRPr lang="en-US" sz="1600" b="1" dirty="0"/>
          </a:p>
          <a:p>
            <a:pPr algn="r" rtl="1"/>
            <a:r>
              <a:rPr lang="fa-IR" sz="1600" b="1" dirty="0"/>
              <a:t>-ارسال پایان نامه به داور توسط دانشجو</a:t>
            </a:r>
            <a:endParaRPr lang="en-US" sz="1600" b="1" dirty="0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49EE83A1-8193-91E9-DE77-E00759CD4B05}"/>
              </a:ext>
            </a:extLst>
          </p:cNvPr>
          <p:cNvCxnSpPr>
            <a:cxnSpLocks/>
            <a:stCxn id="60" idx="1"/>
            <a:endCxn id="60" idx="1"/>
          </p:cNvCxnSpPr>
          <p:nvPr/>
        </p:nvCxnSpPr>
        <p:spPr>
          <a:xfrm>
            <a:off x="9188618" y="5464165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Diamond 59">
            <a:extLst>
              <a:ext uri="{FF2B5EF4-FFF2-40B4-BE49-F238E27FC236}">
                <a16:creationId xmlns:a16="http://schemas.microsoft.com/office/drawing/2014/main" id="{4E5F1A5C-6D02-A810-D77C-55707678ED69}"/>
              </a:ext>
            </a:extLst>
          </p:cNvPr>
          <p:cNvSpPr/>
          <p:nvPr/>
        </p:nvSpPr>
        <p:spPr>
          <a:xfrm>
            <a:off x="9188618" y="4953872"/>
            <a:ext cx="2022300" cy="1020585"/>
          </a:xfrm>
          <a:prstGeom prst="diamond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a-IR" sz="1400" b="1" dirty="0">
                <a:latin typeface="Bahnschrift Light SemiCondensed" panose="020B0502040204020203" pitchFamily="34" charset="0"/>
              </a:rPr>
              <a:t>تایید توسط استاد راهنما مشاور داور </a:t>
            </a:r>
            <a:endParaRPr lang="en-US" sz="1400" b="1" dirty="0">
              <a:latin typeface="Bahnschrift Light SemiCondensed" panose="020B0502040204020203" pitchFamily="34" charset="0"/>
            </a:endParaRP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C6AB3E56-1C78-08DE-5616-E4B562A3162F}"/>
              </a:ext>
            </a:extLst>
          </p:cNvPr>
          <p:cNvCxnSpPr>
            <a:cxnSpLocks/>
            <a:stCxn id="60" idx="0"/>
          </p:cNvCxnSpPr>
          <p:nvPr/>
        </p:nvCxnSpPr>
        <p:spPr>
          <a:xfrm flipV="1">
            <a:off x="10199768" y="4542615"/>
            <a:ext cx="0" cy="411257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A5BF306C-EC1D-BC82-BBE6-7ACD64A4D0FD}"/>
              </a:ext>
            </a:extLst>
          </p:cNvPr>
          <p:cNvCxnSpPr>
            <a:cxnSpLocks/>
          </p:cNvCxnSpPr>
          <p:nvPr/>
        </p:nvCxnSpPr>
        <p:spPr>
          <a:xfrm>
            <a:off x="10181284" y="6000368"/>
            <a:ext cx="0" cy="2398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2" name="Rectangle 71">
            <a:extLst>
              <a:ext uri="{FF2B5EF4-FFF2-40B4-BE49-F238E27FC236}">
                <a16:creationId xmlns:a16="http://schemas.microsoft.com/office/drawing/2014/main" id="{1E65BB5B-C09E-594A-7822-EEA85B278874}"/>
              </a:ext>
            </a:extLst>
          </p:cNvPr>
          <p:cNvSpPr/>
          <p:nvPr/>
        </p:nvSpPr>
        <p:spPr>
          <a:xfrm>
            <a:off x="9585278" y="6240213"/>
            <a:ext cx="1234877" cy="489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400" b="1" dirty="0">
                <a:solidFill>
                  <a:srgbClr val="FFFF00"/>
                </a:solidFill>
              </a:rPr>
              <a:t>عدم تایید(اصلاحات )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0B03D475-5197-34C4-6185-43CDC870A150}"/>
              </a:ext>
            </a:extLst>
          </p:cNvPr>
          <p:cNvCxnSpPr>
            <a:cxnSpLocks/>
          </p:cNvCxnSpPr>
          <p:nvPr/>
        </p:nvCxnSpPr>
        <p:spPr>
          <a:xfrm flipH="1">
            <a:off x="8776800" y="6452396"/>
            <a:ext cx="808478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5C3D3DCF-72AF-13D3-D23F-AF7CB3C43C64}"/>
              </a:ext>
            </a:extLst>
          </p:cNvPr>
          <p:cNvSpPr/>
          <p:nvPr/>
        </p:nvSpPr>
        <p:spPr>
          <a:xfrm>
            <a:off x="9365774" y="4145546"/>
            <a:ext cx="884753" cy="41828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1400" b="1" dirty="0"/>
              <a:t>تایید</a:t>
            </a:r>
            <a:endParaRPr lang="en-US" sz="1400" b="1" dirty="0"/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806151A7-D262-05C1-3D40-B45C1A370B3C}"/>
              </a:ext>
            </a:extLst>
          </p:cNvPr>
          <p:cNvCxnSpPr>
            <a:cxnSpLocks/>
          </p:cNvCxnSpPr>
          <p:nvPr/>
        </p:nvCxnSpPr>
        <p:spPr>
          <a:xfrm>
            <a:off x="10250527" y="4374760"/>
            <a:ext cx="32177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42380D34-BB30-4600-D2E6-A9732A70A524}"/>
              </a:ext>
            </a:extLst>
          </p:cNvPr>
          <p:cNvSpPr/>
          <p:nvPr/>
        </p:nvSpPr>
        <p:spPr>
          <a:xfrm>
            <a:off x="10569351" y="4145062"/>
            <a:ext cx="1285130" cy="41877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400" b="1" dirty="0"/>
              <a:t>آغاز مرحله دفاع </a:t>
            </a:r>
            <a:endParaRPr lang="en-US" sz="1400" b="1" dirty="0"/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DEA01479-2F98-8DF5-4E96-D770D4F59CD3}"/>
              </a:ext>
            </a:extLst>
          </p:cNvPr>
          <p:cNvCxnSpPr>
            <a:cxnSpLocks/>
            <a:stCxn id="90" idx="0"/>
          </p:cNvCxnSpPr>
          <p:nvPr/>
        </p:nvCxnSpPr>
        <p:spPr>
          <a:xfrm flipH="1" flipV="1">
            <a:off x="11210918" y="3836376"/>
            <a:ext cx="998" cy="30868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7" name="Rectangle 106">
            <a:extLst>
              <a:ext uri="{FF2B5EF4-FFF2-40B4-BE49-F238E27FC236}">
                <a16:creationId xmlns:a16="http://schemas.microsoft.com/office/drawing/2014/main" id="{9D7E3BC9-919C-2BBC-42B9-64CE0B607E24}"/>
              </a:ext>
            </a:extLst>
          </p:cNvPr>
          <p:cNvSpPr/>
          <p:nvPr/>
        </p:nvSpPr>
        <p:spPr>
          <a:xfrm>
            <a:off x="9058416" y="2591557"/>
            <a:ext cx="2796065" cy="124481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a-IR" sz="1600" b="1" dirty="0"/>
              <a:t>ا- تیید فرم مجوز دفاع توسط اساتید </a:t>
            </a:r>
          </a:p>
          <a:p>
            <a:pPr algn="r" rtl="1"/>
            <a:r>
              <a:rPr lang="fa-IR" sz="1600" b="1" dirty="0"/>
              <a:t>راهنما</a:t>
            </a:r>
            <a:r>
              <a:rPr lang="en-US" sz="1600" b="1" dirty="0"/>
              <a:t>,</a:t>
            </a:r>
            <a:r>
              <a:rPr lang="fa-IR" sz="1600" b="1" dirty="0"/>
              <a:t> مشاور</a:t>
            </a:r>
            <a:r>
              <a:rPr lang="en-US" sz="1600" b="1" dirty="0"/>
              <a:t>,</a:t>
            </a:r>
            <a:r>
              <a:rPr lang="fa-IR" sz="1600" b="1" dirty="0"/>
              <a:t> داور و مدیرگروه </a:t>
            </a:r>
          </a:p>
          <a:p>
            <a:pPr algn="r" rtl="1"/>
            <a:r>
              <a:rPr lang="fa-IR" sz="1600" b="1" dirty="0"/>
              <a:t>-اخذ نهایی از معاون آموزشی </a:t>
            </a:r>
          </a:p>
          <a:p>
            <a:pPr algn="r" rtl="1"/>
            <a:r>
              <a:rPr lang="fa-IR" sz="1600" b="1" dirty="0"/>
              <a:t>-اطلاع رسانی به اساتید  حداقل یک هفته قبل از دفاع </a:t>
            </a:r>
            <a:endParaRPr lang="en-US" sz="1600" b="1" dirty="0"/>
          </a:p>
        </p:txBody>
      </p: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A1089991-411C-8C09-ACB0-F3A71A888C03}"/>
              </a:ext>
            </a:extLst>
          </p:cNvPr>
          <p:cNvCxnSpPr>
            <a:cxnSpLocks/>
            <a:endCxn id="114" idx="2"/>
          </p:cNvCxnSpPr>
          <p:nvPr/>
        </p:nvCxnSpPr>
        <p:spPr>
          <a:xfrm flipV="1">
            <a:off x="11267017" y="2479969"/>
            <a:ext cx="10622" cy="17203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4" name="Diamond 113">
            <a:extLst>
              <a:ext uri="{FF2B5EF4-FFF2-40B4-BE49-F238E27FC236}">
                <a16:creationId xmlns:a16="http://schemas.microsoft.com/office/drawing/2014/main" id="{0A1AC704-36B6-5133-7E5E-88C842F2DFA8}"/>
              </a:ext>
            </a:extLst>
          </p:cNvPr>
          <p:cNvSpPr/>
          <p:nvPr/>
        </p:nvSpPr>
        <p:spPr>
          <a:xfrm>
            <a:off x="10491853" y="1730325"/>
            <a:ext cx="1571572" cy="749644"/>
          </a:xfrm>
          <a:prstGeom prst="diamond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400" b="1" dirty="0"/>
              <a:t>برگزاری</a:t>
            </a:r>
          </a:p>
          <a:p>
            <a:pPr algn="ctr"/>
            <a:r>
              <a:rPr lang="fa-IR" sz="1400" b="1" dirty="0"/>
              <a:t>جلسه دفاع </a:t>
            </a:r>
            <a:endParaRPr lang="en-US" sz="1400" b="1" dirty="0"/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4799D213-0784-3B28-7C2A-8FE68544F674}"/>
              </a:ext>
            </a:extLst>
          </p:cNvPr>
          <p:cNvCxnSpPr>
            <a:cxnSpLocks/>
            <a:stCxn id="114" idx="1"/>
          </p:cNvCxnSpPr>
          <p:nvPr/>
        </p:nvCxnSpPr>
        <p:spPr>
          <a:xfrm flipH="1" flipV="1">
            <a:off x="10350562" y="2044379"/>
            <a:ext cx="141291" cy="6076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0" name="Rectangle 119">
            <a:extLst>
              <a:ext uri="{FF2B5EF4-FFF2-40B4-BE49-F238E27FC236}">
                <a16:creationId xmlns:a16="http://schemas.microsoft.com/office/drawing/2014/main" id="{33BBA798-7EF3-B433-5CCB-E31C44F296A5}"/>
              </a:ext>
            </a:extLst>
          </p:cNvPr>
          <p:cNvSpPr/>
          <p:nvPr/>
        </p:nvSpPr>
        <p:spPr>
          <a:xfrm>
            <a:off x="7925147" y="944623"/>
            <a:ext cx="2396394" cy="14288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600" b="1" dirty="0"/>
              <a:t>- مهلت حداکثری دو هفته جهت تکمیل اصلاحات و تکمیل فرم </a:t>
            </a:r>
          </a:p>
          <a:p>
            <a:pPr algn="r" rtl="1"/>
            <a:r>
              <a:rPr lang="fa-IR" sz="1600" b="1" dirty="0"/>
              <a:t>- تایید استاد راهنما و داور و تحویل به واحد آموزش </a:t>
            </a:r>
          </a:p>
          <a:p>
            <a:pPr algn="r" rtl="1"/>
            <a:r>
              <a:rPr lang="fa-IR" sz="1600" b="1" dirty="0"/>
              <a:t>- تکمیل فرم تحویل نسخه های پایان نامه</a:t>
            </a:r>
            <a:endParaRPr lang="en-US" sz="1600" b="1" dirty="0"/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B575FD9F-B670-6AA0-5CC5-6782EB373E58}"/>
              </a:ext>
            </a:extLst>
          </p:cNvPr>
          <p:cNvCxnSpPr>
            <a:cxnSpLocks/>
          </p:cNvCxnSpPr>
          <p:nvPr/>
        </p:nvCxnSpPr>
        <p:spPr>
          <a:xfrm>
            <a:off x="10289268" y="1137647"/>
            <a:ext cx="243546" cy="13512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FF40E9A6-20E3-C3F2-A444-A4D2F71663E2}"/>
              </a:ext>
            </a:extLst>
          </p:cNvPr>
          <p:cNvCxnSpPr>
            <a:cxnSpLocks/>
            <a:endCxn id="60" idx="1"/>
          </p:cNvCxnSpPr>
          <p:nvPr/>
        </p:nvCxnSpPr>
        <p:spPr>
          <a:xfrm>
            <a:off x="8776800" y="5431811"/>
            <a:ext cx="411818" cy="3235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81826DCB-1E89-B5A8-8158-2CFF5C84538D}"/>
              </a:ext>
            </a:extLst>
          </p:cNvPr>
          <p:cNvSpPr/>
          <p:nvPr/>
        </p:nvSpPr>
        <p:spPr>
          <a:xfrm>
            <a:off x="3716011" y="108293"/>
            <a:ext cx="5869267" cy="60440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200" b="1" dirty="0">
                <a:solidFill>
                  <a:schemeClr val="tx1"/>
                </a:solidFill>
              </a:rPr>
              <a:t>انتخاب موضوع پایان نامه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2A81070-7D73-B460-FE95-E46D91A2B351}"/>
              </a:ext>
            </a:extLst>
          </p:cNvPr>
          <p:cNvSpPr/>
          <p:nvPr/>
        </p:nvSpPr>
        <p:spPr>
          <a:xfrm>
            <a:off x="10519722" y="859416"/>
            <a:ext cx="1382391" cy="82671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b="1" dirty="0">
                <a:solidFill>
                  <a:schemeClr val="tx1"/>
                </a:solidFill>
              </a:rPr>
              <a:t>شروع مراحل فارغ التحصیلی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477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</TotalTime>
  <Words>274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Light SemiCondensed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Mrs-Abedi</dc:creator>
  <cp:lastModifiedBy>Mrs-Abedi</cp:lastModifiedBy>
  <cp:revision>22</cp:revision>
  <cp:lastPrinted>2025-06-30T05:18:09Z</cp:lastPrinted>
  <dcterms:created xsi:type="dcterms:W3CDTF">2025-06-28T07:34:02Z</dcterms:created>
  <dcterms:modified xsi:type="dcterms:W3CDTF">2025-07-12T08:23:09Z</dcterms:modified>
</cp:coreProperties>
</file>