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0" r:id="rId1"/>
  </p:sldMasterIdLst>
  <p:notesMasterIdLst>
    <p:notesMasterId r:id="rId17"/>
  </p:notesMasterIdLst>
  <p:handoutMasterIdLst>
    <p:handoutMasterId r:id="rId18"/>
  </p:handoutMasterIdLst>
  <p:sldIdLst>
    <p:sldId id="261" r:id="rId2"/>
    <p:sldId id="652" r:id="rId3"/>
    <p:sldId id="655" r:id="rId4"/>
    <p:sldId id="656" r:id="rId5"/>
    <p:sldId id="657" r:id="rId6"/>
    <p:sldId id="658" r:id="rId7"/>
    <p:sldId id="659" r:id="rId8"/>
    <p:sldId id="660" r:id="rId9"/>
    <p:sldId id="661" r:id="rId10"/>
    <p:sldId id="662" r:id="rId11"/>
    <p:sldId id="654" r:id="rId12"/>
    <p:sldId id="663" r:id="rId13"/>
    <p:sldId id="664" r:id="rId14"/>
    <p:sldId id="665" r:id="rId15"/>
    <p:sldId id="666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FF00"/>
    <a:srgbClr val="003300"/>
    <a:srgbClr val="CCFF33"/>
    <a:srgbClr val="CCFFFF"/>
    <a:srgbClr val="FFFF00"/>
    <a:srgbClr val="99FF33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8" autoAdjust="0"/>
    <p:restoredTop sz="91768" autoAdjust="0"/>
  </p:normalViewPr>
  <p:slideViewPr>
    <p:cSldViewPr>
      <p:cViewPr varScale="1">
        <p:scale>
          <a:sx n="70" d="100"/>
          <a:sy n="70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7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BCE8E27-0F12-4DAC-8FA7-278C855D1792}" type="datetimeFigureOut">
              <a:rPr lang="en-US"/>
              <a:pPr>
                <a:defRPr/>
              </a:pPr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2AE5C0-22B5-4F7D-8F71-B853AD6E02D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388FAC04-7C03-47DE-8E4F-57113C40E3E8}" type="datetimeFigureOut">
              <a:rPr lang="en-US"/>
              <a:pPr>
                <a:defRPr/>
              </a:pPr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F7C63-33D5-47EB-AA0B-0D38866EFE3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43506878-7A3B-4F5D-A777-49794ACED8A7}" type="slidenum">
              <a:rPr lang="ar-SA" altLang="en-US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</a:pPr>
              <a:t>13</a:t>
            </a:fld>
            <a:endParaRPr lang="fa-IR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4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A223A3B7-ED30-4E06-B0D7-2796D689DA0B}" type="slidenum">
              <a:rPr lang="ar-SA" altLang="en-US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</a:pPr>
              <a:t>14</a:t>
            </a:fld>
            <a:endParaRPr lang="fa-IR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3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146EA7B2-0F6A-4864-BCE7-73785E716380}" type="slidenum">
              <a:rPr lang="ar-SA" altLang="en-US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</a:pPr>
              <a:t>15</a:t>
            </a:fld>
            <a:endParaRPr lang="fa-IR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5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84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4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1D00-919C-4D0A-89C7-7517FBA15FCC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5E2-0C69-4EED-B42F-29EC53F2C6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A554-C535-4C93-9E96-2267F2D1C652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E833-4E01-4C6D-9889-11A5768DD3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63B8-0594-457C-A488-89D53F0F1553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A88E-BC62-4768-9DBB-6ACF379992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8D1A-C062-4536-8678-B0236998312D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A4CA-7587-4E79-B547-DEE7ECA451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79A6-FABB-44EE-91EC-8EB0CCB0887C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E6CB-57F2-4A90-8B76-3E6FC77B7C7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11CA-266D-44FF-A56F-CB91D6DDF531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7934-95FC-476D-94BA-48903CCAE8E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D505-0015-455A-B55C-54C7AAB1A82E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6CD-40FE-4B1C-AE1F-72647B27F43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CBCE-0DAD-4801-A138-B52D3AFB3657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D955-8468-42C4-AE65-7ED4AEDA95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5451-2DD3-4EEE-962C-EFEF55AE43FB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F1EA-E33D-466E-8658-9604D15192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6FA-DD36-467D-BB23-6B2CAB88D8B4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4F85-658C-4EBD-9880-2F7622B70F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1E0A-6C58-466E-811F-03FDAC31DC37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C9DF-8263-4E9F-9F94-8856F9E6D3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73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73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73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73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73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73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3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E041E6D-D987-415C-873B-09A629278ADB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2273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2F5649-B1E6-45B9-A1A6-01A213714B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54C0-CC82-480C-8706-3E54F5EEB2AE}" type="slidenum">
              <a:rPr lang="fa-IR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7D6CF3-792D-495D-B7A4-074753AD9D73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088" y="2349500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Ctr="1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7200" b="1" dirty="0">
                <a:solidFill>
                  <a:srgbClr val="FFFF00"/>
                </a:solidFill>
                <a:latin typeface="IranNastaliq" pitchFamily="18" charset="0"/>
                <a:cs typeface="B Nazanin" pitchFamily="2" charset="-78"/>
              </a:rPr>
              <a:t>روش تحقيق</a:t>
            </a:r>
            <a:endParaRPr lang="en-US" sz="7200" b="1" dirty="0">
              <a:solidFill>
                <a:schemeClr val="hlink"/>
              </a:solidFill>
              <a:latin typeface="IranNastaliq" pitchFamily="18" charset="0"/>
              <a:cs typeface="B Nazanin" pitchFamily="2" charset="-78"/>
            </a:endParaRPr>
          </a:p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Research Methodology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39975" y="1557338"/>
            <a:ext cx="4343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گروه مهندسی بهداشت محیط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843213" y="260350"/>
            <a:ext cx="335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 anchorCtr="1"/>
          <a:lstStyle/>
          <a:p>
            <a:pPr algn="ctr" rtl="1">
              <a:defRPr/>
            </a:pPr>
            <a:r>
              <a:rPr lang="fa-I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دانشگاه علوم پزشکی اراک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84438" y="5084763"/>
            <a:ext cx="403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000" b="1" dirty="0">
                <a:solidFill>
                  <a:srgbClr val="FF0066"/>
                </a:solidFill>
                <a:latin typeface="Arial" pitchFamily="34" charset="0"/>
                <a:cs typeface="B Zar" pitchFamily="2" charset="-78"/>
              </a:rPr>
              <a:t>دکتر بهروز کریمی</a:t>
            </a:r>
            <a:endParaRPr lang="en-US" sz="3000" b="1" dirty="0">
              <a:solidFill>
                <a:srgbClr val="FF0066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84438" y="1052513"/>
            <a:ext cx="404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دانشکده بهداشت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 b="1" dirty="0"/>
              <a:t>نقش</a:t>
            </a:r>
            <a:r>
              <a:rPr lang="fa-IR" altLang="en-US" sz="5700" b="1" dirty="0">
                <a:cs typeface="Titr" pitchFamily="10" charset="-78"/>
              </a:rPr>
              <a:t> متغيرها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839200" cy="4530725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altLang="en-US" b="1" dirty="0">
                <a:solidFill>
                  <a:schemeClr val="tx2">
                    <a:lumMod val="75000"/>
                  </a:schemeClr>
                </a:solidFill>
                <a:cs typeface="Jadid"/>
              </a:rPr>
              <a:t>           </a:t>
            </a: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cs typeface="Jadid"/>
              </a:rPr>
              <a:t>بر </a:t>
            </a: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latin typeface="ITC Zapf Dingbats" pitchFamily="18" charset="2"/>
                <a:cs typeface="Jadid"/>
              </a:rPr>
              <a:t>اساس اهداف </a:t>
            </a:r>
            <a:r>
              <a:rPr lang="fa-IR" altLang="en-US" b="1" dirty="0">
                <a:solidFill>
                  <a:schemeClr val="tx2">
                    <a:lumMod val="75000"/>
                  </a:schemeClr>
                </a:solidFill>
                <a:latin typeface="ITC Zapf Dingbats" pitchFamily="18" charset="2"/>
                <a:cs typeface="Jadid"/>
              </a:rPr>
              <a:t>و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effectLst/>
                <a:latin typeface="ITC Zapf Dingbats" pitchFamily="18" charset="2"/>
                <a:cs typeface="Jadid"/>
              </a:rPr>
              <a:t>نقشی که در تحقیق دارند:</a:t>
            </a:r>
            <a:endParaRPr lang="en-US" dirty="0"/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US" altLang="en-US" b="1" dirty="0">
              <a:solidFill>
                <a:schemeClr val="tx2">
                  <a:lumMod val="75000"/>
                </a:schemeClr>
              </a:solidFill>
              <a:latin typeface="ITC Zapf Dingbats" pitchFamily="18" charset="2"/>
              <a:cs typeface="Jadid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وابسته</a:t>
            </a:r>
            <a:endParaRPr lang="en-US" altLang="en-US" sz="36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 مستقل</a:t>
            </a:r>
            <a:endParaRPr lang="en-US" altLang="en-US" sz="36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زمينه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اي يا</a:t>
            </a:r>
            <a:r>
              <a:rPr lang="en-US" altLang="en-US" sz="3600" b="1" dirty="0">
                <a:cs typeface="Jadid" pitchFamily="10" charset="-78"/>
              </a:rPr>
              <a:t> </a:t>
            </a:r>
            <a:r>
              <a:rPr lang="ar-SA" altLang="en-US" sz="3600" b="1" dirty="0">
                <a:cs typeface="Jadid" pitchFamily="10" charset="-78"/>
              </a:rPr>
              <a:t>دموگرافيك</a:t>
            </a:r>
            <a:endParaRPr lang="en-US" altLang="en-US" sz="36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3600" b="1" dirty="0">
                <a:cs typeface="Jadid" pitchFamily="10" charset="-78"/>
              </a:rPr>
              <a:t>متغير </a:t>
            </a:r>
            <a:r>
              <a:rPr lang="fa-IR" altLang="en-US" sz="3600" b="1" dirty="0">
                <a:cs typeface="Jadid" pitchFamily="10" charset="-78"/>
              </a:rPr>
              <a:t>مخدوش کننده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DAE1FEC-7AFC-444B-AC7D-E5AC1D0A85E4}" type="slidenum">
              <a:rPr lang="en-US" smtClean="0"/>
              <a:pPr eaLnBrk="1" hangingPunct="1"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34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a-IR" sz="36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انواع مهم متغيرها</a:t>
            </a:r>
          </a:p>
          <a:p>
            <a:pPr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ffectLst/>
                <a:latin typeface="Times" pitchFamily="18" charset="0"/>
                <a:cs typeface="B Nazanin" pitchFamily="2" charset="-78"/>
              </a:rPr>
              <a:t>1- </a:t>
            </a:r>
            <a:r>
              <a:rPr lang="fa-IR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متغيرها ي مستقل: 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كه غالباً دو طرفه هستند </a:t>
            </a:r>
            <a:r>
              <a:rPr lang="fa-IR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(سيگار، شغل، </a:t>
            </a:r>
            <a:r>
              <a:rPr lang="en-US" sz="2800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BOD</a:t>
            </a:r>
            <a:r>
              <a:rPr lang="fa-IR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، ...)</a:t>
            </a:r>
          </a:p>
          <a:p>
            <a:pPr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ffectLst/>
                <a:latin typeface="Times" pitchFamily="18" charset="0"/>
                <a:cs typeface="B Nazanin" pitchFamily="2" charset="-78"/>
              </a:rPr>
              <a:t>2-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متغيرهاي وابسته: 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مانند سرطان ريه، كيفيت فاضلاب، ...</a:t>
            </a:r>
          </a:p>
          <a:p>
            <a:pPr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ffectLst/>
                <a:latin typeface="Times" pitchFamily="18" charset="0"/>
                <a:cs typeface="B Nazanin" pitchFamily="2" charset="-78"/>
              </a:rPr>
              <a:t>3-</a:t>
            </a:r>
            <a:r>
              <a:rPr lang="fa-IR" b="1" dirty="0">
                <a:effectLst/>
                <a:latin typeface="Times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متغيرهاي زمينه: </a:t>
            </a:r>
            <a:r>
              <a:rPr lang="fa-IR" dirty="0">
                <a:effectLst/>
                <a:latin typeface="Times" pitchFamily="18" charset="0"/>
                <a:cs typeface="B Nazanin" pitchFamily="2" charset="-78"/>
              </a:rPr>
              <a:t>معمولاً در اكثر مطالعات مطرح هستند و با متغيرهاي زياد ديگري ارتباط دارند، </a:t>
            </a:r>
            <a:r>
              <a:rPr lang="fa-IR" dirty="0">
                <a:solidFill>
                  <a:srgbClr val="00FF00"/>
                </a:solidFill>
                <a:effectLst/>
                <a:latin typeface="Times" pitchFamily="18" charset="0"/>
                <a:cs typeface="B Nazanin" pitchFamily="2" charset="-78"/>
              </a:rPr>
              <a:t>مانند سن، جنس، وضعيت اقتصادي، تأهل، ...</a:t>
            </a:r>
            <a:endParaRPr lang="en-US" dirty="0">
              <a:solidFill>
                <a:srgbClr val="00FF00"/>
              </a:solidFill>
              <a:effectLst/>
              <a:latin typeface="Times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019800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sz="3000" b="1" dirty="0">
                <a:solidFill>
                  <a:srgbClr val="FFFF00"/>
                </a:solidFill>
              </a:rPr>
              <a:t>Independent Variable</a:t>
            </a:r>
            <a:r>
              <a:rPr lang="fa-IR" b="1" dirty="0">
                <a:solidFill>
                  <a:srgbClr val="FFFF00"/>
                </a:solidFill>
              </a:rPr>
              <a:t>متغیرمستقل):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>
                <a:solidFill>
                  <a:srgbClr val="FFFF00"/>
                </a:solidFill>
              </a:rPr>
              <a:t>  - </a:t>
            </a:r>
            <a:r>
              <a:rPr lang="fa-IR" dirty="0"/>
              <a:t>متغیری که تاثیر یا رابطه آن با متغیر دیگر اندازه گیری شود.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dirty="0"/>
              <a:t>  </a:t>
            </a:r>
            <a:r>
              <a:rPr lang="fa-IR" dirty="0">
                <a:solidFill>
                  <a:srgbClr val="FFFF00"/>
                </a:solidFill>
              </a:rPr>
              <a:t>-</a:t>
            </a:r>
            <a:r>
              <a:rPr lang="fa-IR" dirty="0"/>
              <a:t> محقق تاثیر آن را بر سایر متغیرها بررسی می کند. </a:t>
            </a:r>
          </a:p>
          <a:p>
            <a:pPr algn="just" rtl="1">
              <a:defRPr/>
            </a:pPr>
            <a:endParaRPr lang="fa-IR" dirty="0"/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3000" b="1" dirty="0">
                <a:solidFill>
                  <a:srgbClr val="FFFF00"/>
                </a:solidFill>
              </a:rPr>
              <a:t>Dependent Variable</a:t>
            </a:r>
            <a:r>
              <a:rPr lang="fa-IR" b="1" dirty="0">
                <a:solidFill>
                  <a:srgbClr val="FFFF00"/>
                </a:solidFill>
              </a:rPr>
              <a:t>(متغیر وابسته):</a:t>
            </a:r>
            <a:r>
              <a:rPr lang="fa-IR" dirty="0"/>
              <a:t>متغیری که مشاهده یا اندازه گیری می شود تا تاثیر متغیر مستقل برآن معلوم ومشخص گردد.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/>
              <a:t>آیا میزان پاسخ به داروی</a:t>
            </a:r>
            <a:r>
              <a:rPr lang="en-US" b="1" dirty="0"/>
              <a:t>X </a:t>
            </a:r>
            <a:r>
              <a:rPr lang="fa-IR" b="1" dirty="0"/>
              <a:t> به جنسیت بیماران بستگی دارد؟     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/>
              <a:t>  </a:t>
            </a:r>
            <a:r>
              <a:rPr lang="fa-IR" b="1" dirty="0">
                <a:solidFill>
                  <a:srgbClr val="00CC00"/>
                </a:solidFill>
              </a:rPr>
              <a:t>میزان پاسخ: متغیر وابسته           جنسیت: متغیر مستقل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C7F8120-449A-46E4-81ED-ADF792EA36CE}" type="slidenum">
              <a:rPr lang="en-US" smtClean="0"/>
              <a:pPr eaLnBrk="1" hangingPunct="1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5826125"/>
          </a:xfrm>
        </p:spPr>
        <p:txBody>
          <a:bodyPr/>
          <a:lstStyle/>
          <a:p>
            <a:pPr algn="just" rtl="1">
              <a:lnSpc>
                <a:spcPct val="200000"/>
              </a:lnSpc>
              <a:defRPr/>
            </a:pPr>
            <a:r>
              <a:rPr lang="fa-IR" b="1" dirty="0">
                <a:solidFill>
                  <a:srgbClr val="FFFF00"/>
                </a:solidFill>
              </a:rPr>
              <a:t>متغیر زمینه ای: </a:t>
            </a:r>
            <a:r>
              <a:rPr lang="fa-IR" b="1" dirty="0"/>
              <a:t>سن، تحصیلات، وضعیت اقتصادی اجتماعی</a:t>
            </a:r>
          </a:p>
          <a:p>
            <a:pPr algn="just" rtl="1">
              <a:lnSpc>
                <a:spcPct val="200000"/>
              </a:lnSpc>
              <a:defRPr/>
            </a:pPr>
            <a:r>
              <a:rPr lang="fa-IR" b="1" dirty="0">
                <a:solidFill>
                  <a:srgbClr val="FFFF00"/>
                </a:solidFill>
              </a:rPr>
              <a:t>متغیر مخدوش کننده: </a:t>
            </a:r>
            <a:r>
              <a:rPr lang="fa-IR" b="1" dirty="0"/>
              <a:t>بر روی رابطه علت و معلولی بین دو متغیر گذاشته و باعث می شوند رابطه بین علت و معلول </a:t>
            </a:r>
            <a:r>
              <a:rPr lang="fa-IR" b="1" dirty="0">
                <a:solidFill>
                  <a:srgbClr val="00CC00"/>
                </a:solidFill>
              </a:rPr>
              <a:t>قویتر یا ضعیفتر از حد واقعی </a:t>
            </a:r>
            <a:r>
              <a:rPr lang="fa-IR" b="1" dirty="0"/>
              <a:t>جلوه داده شود.</a:t>
            </a:r>
          </a:p>
          <a:p>
            <a:pPr algn="ctr" rtl="1">
              <a:buFont typeface="Wingdings" panose="05000000000000000000" pitchFamily="2" charset="2"/>
              <a:buNone/>
              <a:defRPr/>
            </a:pPr>
            <a:endParaRPr lang="fa-IR" b="1" dirty="0"/>
          </a:p>
          <a:p>
            <a:pPr>
              <a:defRPr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C1808D7-04F5-468F-9FCA-EB7AFC6AF370}" type="slidenum">
              <a:rPr lang="en-US" smtClean="0"/>
              <a:pPr eaLnBrk="1" hangingPunct="1"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229600" cy="5638800"/>
          </a:xfrm>
        </p:spPr>
        <p:txBody>
          <a:bodyPr/>
          <a:lstStyle/>
          <a:p>
            <a:pPr algn="ctr" rtl="1">
              <a:buFont typeface="Wingdings" panose="05000000000000000000" pitchFamily="2" charset="2"/>
              <a:buNone/>
              <a:defRPr/>
            </a:pPr>
            <a:r>
              <a:rPr lang="fa-IR" b="1" dirty="0">
                <a:solidFill>
                  <a:srgbClr val="00CC00"/>
                </a:solidFill>
              </a:rPr>
              <a:t>مانند: </a:t>
            </a:r>
            <a:r>
              <a:rPr lang="fa-IR" b="1" dirty="0">
                <a:solidFill>
                  <a:srgbClr val="FFFF00"/>
                </a:solidFill>
              </a:rPr>
              <a:t>رابطه بین سرطان ریه و مصرف قهوه  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dirty="0"/>
              <a:t>   سیگارعامل مخدوش کننده ای بوده که این رابطه را قویتر از واقعیت نشان داده است.</a:t>
            </a:r>
            <a:r>
              <a:rPr lang="fa-IR" sz="6000" b="1" dirty="0">
                <a:solidFill>
                  <a:srgbClr val="00CC00"/>
                </a:solidFill>
              </a:rPr>
              <a:t>     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fa-IR" sz="4800" b="1" dirty="0">
                <a:solidFill>
                  <a:srgbClr val="00CC00"/>
                </a:solidFill>
              </a:rPr>
              <a:t>یا: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endParaRPr lang="en-US" sz="4800" b="1" dirty="0">
              <a:solidFill>
                <a:srgbClr val="00CC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3429000" y="3352800"/>
            <a:ext cx="2438400" cy="381000"/>
          </a:xfrm>
          <a:prstGeom prst="right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066800" y="34290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en-US" b="1">
                <a:latin typeface="Times New Roman" panose="02020603050405020304" pitchFamily="18" charset="0"/>
                <a:cs typeface="Jadid" pitchFamily="10" charset="0"/>
              </a:rPr>
              <a:t>سطح تحصيلات</a:t>
            </a:r>
            <a:r>
              <a:rPr lang="en-US" altLang="en-US" b="1">
                <a:latin typeface="Times New Roman" panose="02020603050405020304" pitchFamily="18" charset="0"/>
                <a:cs typeface="Jadid" pitchFamily="10" charset="0"/>
              </a:rPr>
              <a:t> </a:t>
            </a:r>
            <a:r>
              <a:rPr lang="ar-SA" altLang="en-US" b="1">
                <a:latin typeface="Times New Roman" panose="02020603050405020304" pitchFamily="18" charset="0"/>
                <a:cs typeface="Jadid" pitchFamily="10" charset="0"/>
              </a:rPr>
              <a:t>مادر</a:t>
            </a:r>
            <a:endParaRPr lang="en-US" altLang="en-US" sz="4000" b="1">
              <a:latin typeface="Times New Roman" panose="02020603050405020304" pitchFamily="18" charset="0"/>
              <a:cs typeface="Jadid" pitchFamily="10" charset="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791200" y="3352800"/>
            <a:ext cx="2667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en-US" sz="3600" b="1">
                <a:latin typeface="Times New Roman" panose="02020603050405020304" pitchFamily="18" charset="0"/>
                <a:cs typeface="Jadid" pitchFamily="10" charset="0"/>
              </a:rPr>
              <a:t>سوء تغذيه</a:t>
            </a:r>
            <a:r>
              <a:rPr lang="en-US" altLang="en-US" sz="3600" b="1">
                <a:latin typeface="Times New Roman" panose="02020603050405020304" pitchFamily="18" charset="0"/>
                <a:cs typeface="Jadid" pitchFamily="10" charset="0"/>
              </a:rPr>
              <a:t> </a:t>
            </a:r>
            <a:r>
              <a:rPr lang="ar-SA" altLang="en-US" sz="3600" b="1">
                <a:latin typeface="Times New Roman" panose="02020603050405020304" pitchFamily="18" charset="0"/>
                <a:cs typeface="Jadid" pitchFamily="10" charset="0"/>
              </a:rPr>
              <a:t>كودكان</a:t>
            </a:r>
            <a:r>
              <a:rPr lang="en-US" altLang="en-US" sz="3600" b="1">
                <a:latin typeface="Times New Roman" panose="02020603050405020304" pitchFamily="18" charset="0"/>
                <a:cs typeface="Jadid" pitchFamily="10" charset="0"/>
              </a:rPr>
              <a:t> </a:t>
            </a:r>
            <a:r>
              <a:rPr lang="ar-SA" altLang="en-US" sz="3600" b="1">
                <a:latin typeface="Times New Roman" panose="02020603050405020304" pitchFamily="18" charset="0"/>
                <a:cs typeface="Jadid" pitchFamily="10" charset="0"/>
              </a:rPr>
              <a:t>زير5 سال</a:t>
            </a:r>
            <a:endParaRPr lang="en-US" altLang="en-US" sz="3600" b="1">
              <a:latin typeface="Times New Roman" panose="02020603050405020304" pitchFamily="18" charset="0"/>
              <a:cs typeface="Jadid" pitchFamily="10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429000" y="518160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ar-SA" altLang="en-US" sz="4800" b="1">
                <a:latin typeface="Times New Roman" panose="02020603050405020304" pitchFamily="18" charset="0"/>
                <a:cs typeface="Jadid" pitchFamily="10" charset="0"/>
              </a:rPr>
              <a:t>درآمد</a:t>
            </a:r>
            <a:endParaRPr lang="en-US" altLang="en-US" sz="4800">
              <a:latin typeface="Times New Roman" panose="02020603050405020304" pitchFamily="18" charset="0"/>
            </a:endParaRP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6477000" y="49530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2438400" y="50292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18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095D763-D4C2-489F-B3C3-A586123C05CD}" type="slidenum">
              <a:rPr lang="en-US" smtClean="0"/>
              <a:pPr eaLnBrk="1" hangingPunct="1"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53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b="1" dirty="0">
                <a:solidFill>
                  <a:schemeClr val="tx2">
                    <a:lumMod val="75000"/>
                  </a:schemeClr>
                </a:solidFill>
                <a:cs typeface="Titr" pitchFamily="10" charset="-78"/>
              </a:rPr>
              <a:t>نحوه معرفي متغير در طرح تحقيقاتي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229600" cy="4530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نام متغير</a:t>
            </a:r>
            <a:endParaRPr lang="en-US" altLang="en-US" sz="44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تعريف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كاربردي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وعلمي</a:t>
            </a:r>
            <a:endParaRPr lang="en-US" altLang="en-US" sz="44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نوع متغير</a:t>
            </a:r>
            <a:r>
              <a:rPr lang="en-US" altLang="en-US" sz="4400" b="1" dirty="0">
                <a:cs typeface="Jadid" pitchFamily="10" charset="-78"/>
              </a:rPr>
              <a:t> </a:t>
            </a: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مقياس متغير</a:t>
            </a:r>
            <a:endParaRPr lang="en-US" altLang="en-US" sz="4400" b="1" dirty="0">
              <a:cs typeface="Jadid" pitchFamily="10" charset="-78"/>
            </a:endParaRPr>
          </a:p>
          <a:p>
            <a:pPr algn="r" rtl="1" eaLnBrk="1" hangingPunct="1">
              <a:defRPr/>
            </a:pPr>
            <a:r>
              <a:rPr lang="ar-SA" altLang="en-US" sz="4400" b="1" dirty="0">
                <a:cs typeface="Jadid" pitchFamily="10" charset="-78"/>
              </a:rPr>
              <a:t>واحد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اندازه</a:t>
            </a:r>
            <a:r>
              <a:rPr lang="en-US" altLang="en-US" sz="4400" b="1" dirty="0">
                <a:cs typeface="Jadid" pitchFamily="10" charset="-78"/>
              </a:rPr>
              <a:t> </a:t>
            </a:r>
            <a:r>
              <a:rPr lang="ar-SA" altLang="en-US" sz="4400" b="1" dirty="0">
                <a:cs typeface="Jadid" pitchFamily="10" charset="-78"/>
              </a:rPr>
              <a:t>گيري متغير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B531CFF-F30D-4F61-AFEF-B4E28FF65E2B}" type="slidenum">
              <a:rPr lang="en-US" smtClean="0"/>
              <a:pPr eaLnBrk="1" hangingPunct="1"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178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304256"/>
          </a:xfrm>
        </p:spPr>
        <p:txBody>
          <a:bodyPr/>
          <a:lstStyle/>
          <a:p>
            <a:pPr algn="justLow">
              <a:buNone/>
            </a:pPr>
            <a:r>
              <a:rPr lang="fa-IR" sz="34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متغيرها (</a:t>
            </a:r>
            <a:r>
              <a:rPr lang="en-US" sz="34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Variables</a:t>
            </a:r>
            <a:r>
              <a:rPr lang="fa-IR" sz="3400" b="1" dirty="0">
                <a:solidFill>
                  <a:srgbClr val="FFFF00"/>
                </a:solidFill>
                <a:effectLst/>
                <a:latin typeface="Times" pitchFamily="18" charset="0"/>
                <a:cs typeface="B Nazanin" pitchFamily="2" charset="-78"/>
              </a:rPr>
              <a:t>)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3000" b="1" dirty="0">
                <a:solidFill>
                  <a:srgbClr val="00FFFF"/>
                </a:solidFill>
                <a:effectLst/>
                <a:latin typeface="Times" pitchFamily="18" charset="0"/>
                <a:cs typeface="B Nazanin" pitchFamily="2" charset="-78"/>
              </a:rPr>
              <a:t>متغير عبارتست از</a:t>
            </a:r>
            <a:r>
              <a:rPr lang="fa-IR" sz="3000" dirty="0">
                <a:effectLst/>
                <a:latin typeface="Times" pitchFamily="18" charset="0"/>
                <a:cs typeface="B Nazanin" pitchFamily="2" charset="-78"/>
              </a:rPr>
              <a:t>: </a:t>
            </a:r>
            <a:r>
              <a:rPr lang="fa-IR" sz="3000" u="sng" dirty="0">
                <a:effectLst/>
                <a:latin typeface="Times" pitchFamily="18" charset="0"/>
                <a:cs typeface="B Nazanin" pitchFamily="2" charset="-78"/>
              </a:rPr>
              <a:t>مشخصه يك فرد، يك محيط و يا يك پديده، كه قابل سنجش باشد و بتواند مقادير يا حالات مختلفي بپذيرد</a:t>
            </a:r>
            <a:r>
              <a:rPr lang="fa-IR" sz="3000" dirty="0">
                <a:effectLst/>
                <a:latin typeface="Times" pitchFamily="18" charset="0"/>
                <a:cs typeface="B Nazanin" pitchFamily="2" charset="-78"/>
              </a:rPr>
              <a:t>.</a:t>
            </a:r>
          </a:p>
          <a:p>
            <a:pPr algn="justLow"/>
            <a:endParaRPr lang="fa-IR" dirty="0">
              <a:latin typeface="Times" pitchFamily="18" charset="0"/>
              <a:cs typeface="B Nazanin" pitchFamily="2" charset="-78"/>
            </a:endParaRPr>
          </a:p>
          <a:p>
            <a:pPr algn="justLow"/>
            <a:endParaRPr lang="en-US" dirty="0">
              <a:latin typeface="Times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loud 4"/>
          <p:cNvSpPr/>
          <p:nvPr/>
        </p:nvSpPr>
        <p:spPr bwMode="auto">
          <a:xfrm>
            <a:off x="3491880" y="2584212"/>
            <a:ext cx="2016224" cy="864096"/>
          </a:xfrm>
          <a:prstGeom prst="cloud">
            <a:avLst/>
          </a:prstGeom>
          <a:solidFill>
            <a:srgbClr val="CC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B Nazanin" pitchFamily="2" charset="-78"/>
              </a:rPr>
              <a:t>متغيرها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5220072" y="3592324"/>
            <a:ext cx="2520280" cy="864096"/>
          </a:xfrm>
          <a:prstGeom prst="cloud">
            <a:avLst/>
          </a:prstGeom>
          <a:solidFill>
            <a:srgbClr val="CCFF33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cs typeface="B Nazanin" pitchFamily="2" charset="-78"/>
              </a:rPr>
              <a:t>متغيرهاي كمي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1547664" y="3736340"/>
            <a:ext cx="2448272" cy="864096"/>
          </a:xfrm>
          <a:prstGeom prst="cloud">
            <a:avLst/>
          </a:prstGeom>
          <a:solidFill>
            <a:srgbClr val="CCFF33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cs typeface="B Nazanin" pitchFamily="2" charset="-78"/>
              </a:rPr>
              <a:t>متغيرهاي كيفي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7444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rgbClr val="00FFFF"/>
                </a:solidFill>
                <a:cs typeface="B Nazanin" pitchFamily="2" charset="-78"/>
              </a:rPr>
              <a:t>به صورت عددي اندازه گيري مي شوند</a:t>
            </a:r>
          </a:p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rgbClr val="00FFFF"/>
                </a:solidFill>
                <a:cs typeface="B Nazanin" pitchFamily="2" charset="-78"/>
              </a:rPr>
              <a:t>(غلظت، سن، فشارخون و ...)</a:t>
            </a:r>
            <a:endParaRPr lang="en-US" b="1" dirty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746193"/>
            <a:ext cx="36004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rgbClr val="00FFFF"/>
                </a:solidFill>
                <a:cs typeface="B Nazanin" pitchFamily="2" charset="-78"/>
              </a:rPr>
              <a:t>به صورت طبقه بندي  مشخص مي شوند (جنس و شغل و ...)</a:t>
            </a:r>
            <a:endParaRPr lang="en-US" b="1" dirty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156012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b="1" dirty="0">
                <a:solidFill>
                  <a:srgbClr val="FF0066"/>
                </a:solidFill>
                <a:cs typeface="B Nazanin" pitchFamily="2" charset="-78"/>
              </a:rPr>
              <a:t>براي  متغيرهاي كمي لازم است واحد اندازه گيري و روش اندازه گيري مشخص شود.</a:t>
            </a:r>
            <a:endParaRPr lang="en-US" sz="2200" b="1" dirty="0">
              <a:solidFill>
                <a:srgbClr val="FF0066"/>
              </a:solidFill>
              <a:cs typeface="B Nazanin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843808" y="3304292"/>
            <a:ext cx="864096" cy="4320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220072" y="3160276"/>
            <a:ext cx="792088" cy="5040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20201122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0" y="300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en-US" sz="5400" b="1" dirty="0">
                <a:solidFill>
                  <a:srgbClr val="00CC00"/>
                </a:solidFill>
                <a:cs typeface="Titr" pitchFamily="10" charset="-78"/>
              </a:rPr>
              <a:t>تعريف متغير</a:t>
            </a:r>
            <a:endParaRPr lang="en-US" altLang="en-US" sz="5400" b="1" dirty="0">
              <a:solidFill>
                <a:srgbClr val="00CC00"/>
              </a:solidFill>
              <a:cs typeface="Titr" pitchFamily="10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5029200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defRPr/>
            </a:pPr>
            <a:r>
              <a:rPr lang="fa-IR" altLang="en-US" sz="3000" b="1" dirty="0"/>
              <a:t>صفت يا مشخصه قابل اندازه گيري يك فرد يا پديده كه مقاديرمختلف داشته وازنمونه ای به نمونه ديگر تغيير می كند.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fa-IR" altLang="en-US" sz="3000" b="1" dirty="0"/>
              <a:t>متغير بايستي به طرح ما مرتبط و ثبت تغييرات آن مهم باشد.</a:t>
            </a:r>
          </a:p>
          <a:p>
            <a:pPr algn="just" rtl="1" eaLnBrk="1" hangingPunct="1">
              <a:lnSpc>
                <a:spcPct val="200000"/>
              </a:lnSpc>
              <a:defRPr/>
            </a:pPr>
            <a:r>
              <a:rPr lang="ar-SA" sz="3000" b="1" dirty="0"/>
              <a:t>معمولاً متغیرهای‌ تحقیق‌ از اهداف‌ اختصاصی‌ می‌آیند</a:t>
            </a:r>
            <a:r>
              <a:rPr lang="fa-IR" sz="3000" b="1" dirty="0"/>
              <a:t>.</a:t>
            </a:r>
            <a:r>
              <a:rPr lang="ar-SA" sz="3000" b="1" dirty="0"/>
              <a:t> </a:t>
            </a:r>
            <a:r>
              <a:rPr lang="en-US" altLang="en-US" sz="3000" b="1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70C0BF0-00CF-47B5-B870-DE4F24BD0AB2}" type="slidenum">
              <a:rPr lang="en-US" smtClean="0"/>
              <a:pPr eaLnBrk="1" hangingPunct="1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571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algn="just" rtl="1">
              <a:defRPr/>
            </a:pPr>
            <a:r>
              <a:rPr lang="fa-IR" sz="2800" b="1" dirty="0">
                <a:solidFill>
                  <a:srgbClr val="00CC00"/>
                </a:solidFill>
              </a:rPr>
              <a:t>متغیرکیفی: </a:t>
            </a:r>
            <a:r>
              <a:rPr lang="fa-IR" sz="2800" b="1" dirty="0"/>
              <a:t>پژوهشگرتوانایی اندازه گیری آن را ندارد. این نوع متغیرها رانمی توان جمع وتفریق کرد. مانند: جنس، رنگ چشم، شغل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b="1" dirty="0"/>
          </a:p>
          <a:p>
            <a:pPr algn="just" rtl="1">
              <a:defRPr/>
            </a:pPr>
            <a:r>
              <a:rPr lang="fa-IR" sz="2800" b="1" dirty="0">
                <a:solidFill>
                  <a:srgbClr val="00CC00"/>
                </a:solidFill>
              </a:rPr>
              <a:t>متغیرکمی: </a:t>
            </a:r>
            <a:r>
              <a:rPr lang="fa-IR" sz="2800" b="1" dirty="0"/>
              <a:t>متغیری که از نظر کمی تغییرمی کند ومی توان آنها را باهم جمع و تفریق کرد:</a:t>
            </a:r>
            <a:r>
              <a:rPr lang="fa-IR" sz="2800" b="1" dirty="0">
                <a:solidFill>
                  <a:srgbClr val="00CC00"/>
                </a:solidFill>
              </a:rPr>
              <a:t> 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b="1" dirty="0">
              <a:solidFill>
                <a:srgbClr val="00B0F0"/>
              </a:solidFill>
            </a:endParaRP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sz="2800" b="1" dirty="0">
                <a:solidFill>
                  <a:srgbClr val="00B0F0"/>
                </a:solidFill>
              </a:rPr>
              <a:t>الف) متغیر کمی گسسته: </a:t>
            </a:r>
            <a:r>
              <a:rPr lang="fa-IR" sz="2800" b="1" dirty="0"/>
              <a:t>اعداد صحیح نامنفی (0،1،2،3) می باشد.         مثال: تعداد فرزند، تعداد ضایعه پوستی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b="1" dirty="0"/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sz="2800" b="1" dirty="0">
                <a:solidFill>
                  <a:srgbClr val="00B0F0"/>
                </a:solidFill>
              </a:rPr>
              <a:t>ب) متغیرکمی پیوسته: </a:t>
            </a:r>
            <a:r>
              <a:rPr lang="fa-IR" sz="2800" b="1" dirty="0"/>
              <a:t>اعداد حقیقی (اعداد صحیح واعشاری)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sz="2800" b="1" dirty="0"/>
              <a:t>    مثال: سن، مدت زمان بیماری</a:t>
            </a:r>
            <a:endParaRPr lang="fa-IR" sz="2800" dirty="0"/>
          </a:p>
          <a:p>
            <a:pPr algn="just" rtl="1">
              <a:buFont typeface="Wingdings" panose="05000000000000000000" pitchFamily="2" charset="2"/>
              <a:buNone/>
              <a:defRPr/>
            </a:pPr>
            <a:endParaRPr lang="fa-I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32FE5D6-D43D-4ACC-AB7A-C07A6AB1F03D}" type="slidenum">
              <a:rPr lang="en-US" smtClean="0"/>
              <a:pPr eaLnBrk="1" hangingPunct="1"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altLang="en-US" sz="5000" b="1" dirty="0">
                <a:solidFill>
                  <a:schemeClr val="tx2">
                    <a:lumMod val="75000"/>
                  </a:schemeClr>
                </a:solidFill>
                <a:cs typeface="Titr" pitchFamily="10" charset="-78"/>
              </a:rPr>
              <a:t>مقياس متغير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اسمي</a:t>
            </a:r>
            <a:r>
              <a:rPr lang="fa-IR" altLang="en-US" sz="4800" b="1" dirty="0">
                <a:cs typeface="Jadid" pitchFamily="10" charset="-78"/>
              </a:rPr>
              <a:t>      (</a:t>
            </a:r>
            <a:r>
              <a:rPr lang="en-US" altLang="en-US" sz="4800" b="1" dirty="0">
                <a:cs typeface="Jadid" pitchFamily="10" charset="-78"/>
              </a:rPr>
              <a:t> (Nominal</a:t>
            </a:r>
          </a:p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رتبه اي</a:t>
            </a:r>
            <a:r>
              <a:rPr lang="fa-IR" altLang="en-US" sz="4800" b="1" dirty="0">
                <a:cs typeface="Jadid" pitchFamily="10" charset="-78"/>
              </a:rPr>
              <a:t>     </a:t>
            </a:r>
            <a:r>
              <a:rPr lang="en-US" altLang="en-US" sz="4800" b="1" dirty="0">
                <a:cs typeface="Jadid" pitchFamily="10" charset="-78"/>
              </a:rPr>
              <a:t>   (Ordinal)</a:t>
            </a:r>
          </a:p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فاصله اي</a:t>
            </a:r>
            <a:r>
              <a:rPr lang="fa-IR" altLang="en-US" sz="4800" b="1" dirty="0">
                <a:cs typeface="Jadid" pitchFamily="10" charset="-78"/>
              </a:rPr>
              <a:t> </a:t>
            </a:r>
            <a:r>
              <a:rPr lang="en-US" altLang="en-US" sz="4800" b="1" dirty="0">
                <a:cs typeface="Jadid" pitchFamily="10" charset="-78"/>
              </a:rPr>
              <a:t> (Interval)</a:t>
            </a:r>
          </a:p>
          <a:p>
            <a:pPr algn="r" rtl="1" eaLnBrk="1" hangingPunct="1">
              <a:defRPr/>
            </a:pPr>
            <a:r>
              <a:rPr lang="ar-SA" altLang="en-US" sz="4800" b="1" dirty="0">
                <a:cs typeface="Jadid" pitchFamily="10" charset="-78"/>
              </a:rPr>
              <a:t>مقياس نسبتي</a:t>
            </a:r>
            <a:r>
              <a:rPr lang="en-US" altLang="en-US" sz="4800" b="1" dirty="0">
                <a:cs typeface="Jadid" pitchFamily="10" charset="-78"/>
              </a:rPr>
              <a:t> (Ratio)        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DD78687-10F2-4259-976A-A64C02722CCD}" type="slidenum">
              <a:rPr lang="en-US" smtClean="0"/>
              <a:pPr eaLnBrk="1" hangingPunct="1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43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400" b="1" dirty="0">
                <a:solidFill>
                  <a:srgbClr val="FFFF00"/>
                </a:solidFill>
              </a:rPr>
              <a:t>مقیاس اسمی</a:t>
            </a:r>
            <a:br>
              <a:rPr lang="en-US" sz="4400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40325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از نظر کیفی متفاوتند اما بین گروهها هیچ ارجحیتی وجود ندارد.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 مانند: جنسیت که به دو گروه زن و مرد تقسیم می شود،   نژاد و وضعیت تاهل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ازنظرعملیات ریاضی فقط می توان درصد حساب کرد: 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b="1" dirty="0"/>
              <a:t>                     درصد زنان یا درصد مردان</a:t>
            </a:r>
            <a:endParaRPr lang="en-US" b="1" dirty="0"/>
          </a:p>
          <a:p>
            <a:pPr rtl="1">
              <a:buFont typeface="Wingdings" panose="05000000000000000000" pitchFamily="2" charset="2"/>
              <a:buNone/>
              <a:defRPr/>
            </a:pPr>
            <a:r>
              <a:rPr lang="fa-IR" b="1" dirty="0"/>
              <a:t> 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CCA9157-A0B9-472F-A5D5-EF4817D65168}" type="slidenum">
              <a:rPr lang="en-US" smtClean="0"/>
              <a:pPr eaLnBrk="1" hangingPunct="1"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8"/>
          </a:xfrm>
        </p:spPr>
        <p:txBody>
          <a:bodyPr/>
          <a:lstStyle/>
          <a:p>
            <a:pPr>
              <a:defRPr/>
            </a:pPr>
            <a:r>
              <a:rPr lang="fa-IR" b="1" dirty="0">
                <a:solidFill>
                  <a:srgbClr val="FFFF00"/>
                </a:solidFill>
              </a:rPr>
              <a:t>مقیاس رتبه ای 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953000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ar-SA" altLang="en-US" sz="3000" b="1" dirty="0"/>
              <a:t>متغير كيفي</a:t>
            </a:r>
            <a:r>
              <a:rPr lang="fa-IR" altLang="en-US" sz="3000" b="1" dirty="0"/>
              <a:t>، </a:t>
            </a:r>
            <a:r>
              <a:rPr lang="fa-IR" sz="3000" b="1" dirty="0"/>
              <a:t>افراد براساس مشخصه هایی رتبه بندی می شوند.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3000" b="1" dirty="0"/>
              <a:t>در بین گروهها از نظر متغیر مورد نظر برتری وجود دارد اما این برتری قابل سنجش نیست.</a:t>
            </a:r>
            <a:endParaRPr lang="en-US" sz="3000" b="1" dirty="0"/>
          </a:p>
          <a:p>
            <a:pPr algn="just" rtl="1">
              <a:lnSpc>
                <a:spcPct val="150000"/>
              </a:lnSpc>
              <a:defRPr/>
            </a:pPr>
            <a:r>
              <a:rPr lang="fa-IR" sz="3000" b="1" dirty="0">
                <a:solidFill>
                  <a:srgbClr val="00CC00"/>
                </a:solidFill>
              </a:rPr>
              <a:t>مثال: </a:t>
            </a:r>
            <a:r>
              <a:rPr lang="fa-IR" sz="3000" b="1" dirty="0"/>
              <a:t>شدت بیماری خفیف، متوسط و شدید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3000" b="1" dirty="0"/>
              <a:t>فاصله بین خفیف و متوسط برابر فاصله بین متوسط و شدید نمی باشد. </a:t>
            </a:r>
          </a:p>
          <a:p>
            <a:pPr>
              <a:defRPr/>
            </a:pP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A811751-185D-4A58-829F-8F175F34AFA7}" type="slidenum">
              <a:rPr lang="en-US" smtClean="0"/>
              <a:pPr eaLnBrk="1" hangingPunct="1"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2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304800"/>
          </a:xfrm>
        </p:spPr>
        <p:txBody>
          <a:bodyPr/>
          <a:lstStyle/>
          <a:p>
            <a:pPr>
              <a:defRPr/>
            </a:pPr>
            <a:br>
              <a:rPr lang="fa-IR" b="1" dirty="0">
                <a:solidFill>
                  <a:srgbClr val="FFFF00"/>
                </a:solidFill>
              </a:rPr>
            </a:br>
            <a:r>
              <a:rPr lang="fa-IR" b="1" dirty="0">
                <a:solidFill>
                  <a:srgbClr val="FFFF00"/>
                </a:solidFill>
              </a:rPr>
              <a:t>مقیاس فاصله ای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6675"/>
            <a:ext cx="8915400" cy="5521325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ar-SA" altLang="en-US" b="1" dirty="0"/>
              <a:t>متغير كمي، </a:t>
            </a:r>
            <a:r>
              <a:rPr lang="fa-IR" b="1" dirty="0"/>
              <a:t>فاصله بین گروه ها مساوی است.</a:t>
            </a:r>
            <a:r>
              <a:rPr lang="fa-IR" b="1" dirty="0">
                <a:solidFill>
                  <a:srgbClr val="00CC00"/>
                </a:solidFill>
              </a:rPr>
              <a:t> مانند: درجه حرارت</a:t>
            </a:r>
            <a:endParaRPr lang="fa-IR" b="1" dirty="0"/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فاصله بین </a:t>
            </a:r>
            <a:r>
              <a:rPr lang="fa-IR" b="1" dirty="0">
                <a:solidFill>
                  <a:srgbClr val="FFFF00"/>
                </a:solidFill>
              </a:rPr>
              <a:t>1</a:t>
            </a:r>
            <a:r>
              <a:rPr lang="fa-IR" b="1" dirty="0"/>
              <a:t>و</a:t>
            </a:r>
            <a:r>
              <a:rPr lang="fa-IR" b="1" dirty="0">
                <a:solidFill>
                  <a:srgbClr val="FFFF00"/>
                </a:solidFill>
              </a:rPr>
              <a:t>2</a:t>
            </a:r>
            <a:r>
              <a:rPr lang="fa-IR" b="1" dirty="0"/>
              <a:t> درجه سانتی گراد برابر فاصله </a:t>
            </a:r>
            <a:r>
              <a:rPr lang="fa-IR" b="1" dirty="0">
                <a:solidFill>
                  <a:srgbClr val="FFFF00"/>
                </a:solidFill>
              </a:rPr>
              <a:t>50 </a:t>
            </a:r>
            <a:r>
              <a:rPr lang="fa-IR" b="1" dirty="0"/>
              <a:t>و</a:t>
            </a:r>
            <a:r>
              <a:rPr lang="fa-IR" b="1" dirty="0">
                <a:solidFill>
                  <a:srgbClr val="FFFF00"/>
                </a:solidFill>
              </a:rPr>
              <a:t>51</a:t>
            </a:r>
            <a:r>
              <a:rPr lang="fa-IR" b="1" dirty="0"/>
              <a:t> است.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 صفر این مقیاس به معنی فقدان خاصیت مورد نظر نیست، </a:t>
            </a:r>
            <a:r>
              <a:rPr lang="fa-IR" b="1" dirty="0">
                <a:solidFill>
                  <a:srgbClr val="00CC00"/>
                </a:solidFill>
              </a:rPr>
              <a:t>               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b="1" dirty="0"/>
              <a:t>در نتیجه انجام عملیات ضرب و تقسیم درست نیست.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B45591D-8844-4FF8-B810-66FDB336DB1C}" type="slidenum">
              <a:rPr lang="en-US" smtClean="0"/>
              <a:pPr eaLnBrk="1" hangingPunct="1"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dirty="0">
                <a:solidFill>
                  <a:srgbClr val="FFFF00"/>
                </a:solidFill>
              </a:rPr>
              <a:t>مقیاس نسبی ( نسبتی )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835525"/>
          </a:xfrm>
        </p:spPr>
        <p:txBody>
          <a:bodyPr/>
          <a:lstStyle/>
          <a:p>
            <a:pPr algn="just" rtl="1">
              <a:lnSpc>
                <a:spcPct val="200000"/>
              </a:lnSpc>
              <a:defRPr/>
            </a:pPr>
            <a:r>
              <a:rPr lang="ar-SA" altLang="en-US" b="1" dirty="0"/>
              <a:t>متغير كمي، </a:t>
            </a:r>
            <a:r>
              <a:rPr lang="fa-IR" b="1" dirty="0">
                <a:solidFill>
                  <a:srgbClr val="00CC00"/>
                </a:solidFill>
              </a:rPr>
              <a:t>مثال: تعداد فرزند </a:t>
            </a:r>
          </a:p>
          <a:p>
            <a:pPr algn="just" rtl="1">
              <a:lnSpc>
                <a:spcPct val="200000"/>
              </a:lnSpc>
              <a:defRPr/>
            </a:pPr>
            <a:r>
              <a:rPr lang="fa-IR" b="1" dirty="0"/>
              <a:t> </a:t>
            </a:r>
            <a:r>
              <a:rPr lang="ar-SA" altLang="en-US" b="1" dirty="0"/>
              <a:t>صفراين مقياس به عنوان فقدان خاصيت مورد نظر</a:t>
            </a:r>
            <a:r>
              <a:rPr lang="fa-IR" altLang="en-US" b="1" dirty="0"/>
              <a:t>ا</a:t>
            </a:r>
            <a:r>
              <a:rPr lang="ar-SA" altLang="en-US" b="1" dirty="0"/>
              <a:t>ست</a:t>
            </a:r>
            <a:r>
              <a:rPr lang="fa-IR" altLang="en-US" b="1" dirty="0"/>
              <a:t> . </a:t>
            </a: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fa-IR" b="1" dirty="0"/>
              <a:t>     </a:t>
            </a:r>
            <a:r>
              <a:rPr lang="fa-IR" b="1" dirty="0">
                <a:solidFill>
                  <a:srgbClr val="00CC00"/>
                </a:solidFill>
              </a:rPr>
              <a:t>مثلا غلظت هموگلوبین 10 دقیقا" 2 برابر 5 است.</a:t>
            </a:r>
            <a:endParaRPr lang="en-US" b="1" dirty="0">
              <a:solidFill>
                <a:srgbClr val="00CC00"/>
              </a:solidFill>
            </a:endParaRPr>
          </a:p>
          <a:p>
            <a:pPr algn="just" rtl="1">
              <a:lnSpc>
                <a:spcPct val="200000"/>
              </a:lnSpc>
              <a:defRPr/>
            </a:pPr>
            <a:r>
              <a:rPr lang="fa-IR" b="1" dirty="0"/>
              <a:t>ضرب، تقسیم و... دراین مقیاس امکان پذیراست.</a:t>
            </a:r>
            <a:endParaRPr lang="en-US" b="1" dirty="0"/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E096142-1148-4E50-BB34-EB83B5FE9F21}" type="slidenum">
              <a:rPr lang="en-US" smtClean="0"/>
              <a:pPr eaLnBrk="1" hangingPunct="1"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8457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10">
      <a:dk1>
        <a:srgbClr val="000066"/>
      </a:dk1>
      <a:lt1>
        <a:srgbClr val="FFFFFF"/>
      </a:lt1>
      <a:dk2>
        <a:srgbClr val="000037"/>
      </a:dk2>
      <a:lt2>
        <a:srgbClr val="FFFFFF"/>
      </a:lt2>
      <a:accent1>
        <a:srgbClr val="000066"/>
      </a:accent1>
      <a:accent2>
        <a:srgbClr val="00008D"/>
      </a:accent2>
      <a:accent3>
        <a:srgbClr val="AAAAAE"/>
      </a:accent3>
      <a:accent4>
        <a:srgbClr val="DADADA"/>
      </a:accent4>
      <a:accent5>
        <a:srgbClr val="AAAAB8"/>
      </a:accent5>
      <a:accent6>
        <a:srgbClr val="00007F"/>
      </a:accent6>
      <a:hlink>
        <a:srgbClr val="FFFFFF"/>
      </a:hlink>
      <a:folHlink>
        <a:srgbClr val="FFFF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0066"/>
        </a:dk1>
        <a:lt1>
          <a:srgbClr val="FFFFFF"/>
        </a:lt1>
        <a:dk2>
          <a:srgbClr val="000037"/>
        </a:dk2>
        <a:lt2>
          <a:srgbClr val="FFFFFF"/>
        </a:lt2>
        <a:accent1>
          <a:srgbClr val="000066"/>
        </a:accent1>
        <a:accent2>
          <a:srgbClr val="00008D"/>
        </a:accent2>
        <a:accent3>
          <a:srgbClr val="AAAAAE"/>
        </a:accent3>
        <a:accent4>
          <a:srgbClr val="DADADA"/>
        </a:accent4>
        <a:accent5>
          <a:srgbClr val="AAAAB8"/>
        </a:accent5>
        <a:accent6>
          <a:srgbClr val="00007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14410</TotalTime>
  <Words>745</Words>
  <Application>Microsoft Office PowerPoint</Application>
  <PresentationFormat>On-screen Show (4:3)</PresentationFormat>
  <Paragraphs>105</Paragraphs>
  <Slides>15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IranNastaliq</vt:lpstr>
      <vt:lpstr>ITC Zapf Dingbats</vt:lpstr>
      <vt:lpstr>Tahoma</vt:lpstr>
      <vt:lpstr>Times</vt:lpstr>
      <vt:lpstr>Times New Roman</vt:lpstr>
      <vt:lpstr>Wingdings</vt:lpstr>
      <vt:lpstr>Yevida Potens</vt:lpstr>
      <vt:lpstr>Ripple</vt:lpstr>
      <vt:lpstr>PowerPoint Presentation</vt:lpstr>
      <vt:lpstr>PowerPoint Presentation</vt:lpstr>
      <vt:lpstr>تعريف متغير</vt:lpstr>
      <vt:lpstr>PowerPoint Presentation</vt:lpstr>
      <vt:lpstr>مقياس متغير</vt:lpstr>
      <vt:lpstr>مقیاس اسمی </vt:lpstr>
      <vt:lpstr>مقیاس رتبه ای  </vt:lpstr>
      <vt:lpstr> مقیاس فاصله ای </vt:lpstr>
      <vt:lpstr>مقیاس نسبی ( نسبتی ) </vt:lpstr>
      <vt:lpstr>نقش متغيرها</vt:lpstr>
      <vt:lpstr>PowerPoint Presentation</vt:lpstr>
      <vt:lpstr>PowerPoint Presentation</vt:lpstr>
      <vt:lpstr>PowerPoint Presentation</vt:lpstr>
      <vt:lpstr>PowerPoint Presentation</vt:lpstr>
      <vt:lpstr>نحوه معرفي متغير در طرح تحقيقاتي</vt:lpstr>
      <vt:lpstr>Custom Show 1</vt:lpstr>
    </vt:vector>
  </TitlesOfParts>
  <Company>sepid rayaneh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</dc:creator>
  <cp:lastModifiedBy>IT CITY</cp:lastModifiedBy>
  <cp:revision>1440</cp:revision>
  <dcterms:created xsi:type="dcterms:W3CDTF">2009-11-20T05:59:55Z</dcterms:created>
  <dcterms:modified xsi:type="dcterms:W3CDTF">2025-12-24T05:38:46Z</dcterms:modified>
</cp:coreProperties>
</file>