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40" r:id="rId1"/>
  </p:sldMasterIdLst>
  <p:notesMasterIdLst>
    <p:notesMasterId r:id="rId8"/>
  </p:notesMasterIdLst>
  <p:handoutMasterIdLst>
    <p:handoutMasterId r:id="rId9"/>
  </p:handoutMasterIdLst>
  <p:sldIdLst>
    <p:sldId id="261" r:id="rId2"/>
    <p:sldId id="655" r:id="rId3"/>
    <p:sldId id="656" r:id="rId4"/>
    <p:sldId id="658" r:id="rId5"/>
    <p:sldId id="657" r:id="rId6"/>
    <p:sldId id="659" r:id="rId7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Yevida Potens" pitchFamily="50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66"/>
    <a:srgbClr val="00FF00"/>
    <a:srgbClr val="003300"/>
    <a:srgbClr val="CCFF33"/>
    <a:srgbClr val="CCFFFF"/>
    <a:srgbClr val="FFFF00"/>
    <a:srgbClr val="99FF33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8" autoAdjust="0"/>
    <p:restoredTop sz="91768" autoAdjust="0"/>
  </p:normalViewPr>
  <p:slideViewPr>
    <p:cSldViewPr>
      <p:cViewPr varScale="1">
        <p:scale>
          <a:sx n="70" d="100"/>
          <a:sy n="70" d="100"/>
        </p:scale>
        <p:origin x="12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90" y="27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6BCE8E27-0F12-4DAC-8FA7-278C855D1792}" type="datetimeFigureOut">
              <a:rPr lang="en-US"/>
              <a:pPr>
                <a:defRPr/>
              </a:pPr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2AE5C0-22B5-4F7D-8F71-B853AD6E02D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4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388FAC04-7C03-47DE-8E4F-57113C40E3E8}" type="datetimeFigureOut">
              <a:rPr lang="en-US"/>
              <a:pPr>
                <a:defRPr/>
              </a:pPr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F7C63-33D5-47EB-AA0B-0D38866EFE31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81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84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84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1D00-919C-4D0A-89C7-7517FBA15FCC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55E2-0C69-4EED-B42F-29EC53F2C65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CA554-C535-4C93-9E96-2267F2D1C652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2E833-4E01-4C6D-9889-11A5768DD3B9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A63B8-0594-457C-A488-89D53F0F1553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A88E-BC62-4768-9DBB-6ACF3799925F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38D1A-C062-4536-8678-B0236998312D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A4CA-7587-4E79-B547-DEE7ECA4510B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79A6-FABB-44EE-91EC-8EB0CCB0887C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BE6CB-57F2-4A90-8B76-3E6FC77B7C7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11CA-266D-44FF-A56F-CB91D6DDF531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E7934-95FC-476D-94BA-48903CCAE8E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6D505-0015-455A-B55C-54C7AAB1A82E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6CD-40FE-4B1C-AE1F-72647B27F434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DCBCE-0DAD-4801-A138-B52D3AFB3657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D955-8468-42C4-AE65-7ED4AEDA956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85451-2DD3-4EEE-962C-EFEF55AE43FB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4F1EA-E33D-466E-8658-9604D1519210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6FA-DD36-467D-BB23-6B2CAB88D8B4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F85-658C-4EBD-9880-2F7622B70FD2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1E0A-6C58-466E-811F-03FDAC31DC37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C9DF-8263-4E9F-9F94-8856F9E6D363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a-IR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273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73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73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73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273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2273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a-IR"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273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73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a-IR"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2273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73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73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E041E6D-D987-415C-873B-09A629278ADB}" type="datetime1">
              <a:rPr lang="ar-SA"/>
              <a:pPr>
                <a:defRPr/>
              </a:pPr>
              <a:t>05/07/1447</a:t>
            </a:fld>
            <a:endParaRPr lang="en-US"/>
          </a:p>
        </p:txBody>
      </p:sp>
      <p:sp>
        <p:nvSpPr>
          <p:cNvPr id="2273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2F5649-B1E6-45B9-A1A6-01A213714B26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1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E54C0-CC82-480C-8706-3E54F5EEB2AE}" type="slidenum">
              <a:rPr lang="fa-IR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57D6CF3-792D-495D-B7A4-074753AD9D73}" type="slidenum">
              <a:rPr lang="ar-SA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>
                <a:defRPr/>
              </a:pPr>
              <a:t>1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088" y="2349500"/>
            <a:ext cx="731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Ctr="1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7200" b="1" dirty="0">
                <a:solidFill>
                  <a:srgbClr val="FFFF00"/>
                </a:solidFill>
                <a:latin typeface="IranNastaliq" pitchFamily="18" charset="0"/>
                <a:cs typeface="B Nazanin" pitchFamily="2" charset="-78"/>
              </a:rPr>
              <a:t>روش تحقيق</a:t>
            </a:r>
            <a:endParaRPr lang="en-US" sz="7200" b="1" dirty="0">
              <a:solidFill>
                <a:schemeClr val="hlink"/>
              </a:solidFill>
              <a:latin typeface="IranNastaliq" pitchFamily="18" charset="0"/>
              <a:cs typeface="B Nazanin" pitchFamily="2" charset="-78"/>
            </a:endParaRPr>
          </a:p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Research Methodology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339975" y="1557338"/>
            <a:ext cx="43434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گروه مهندسی بهداشت محیط</a:t>
            </a: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843213" y="260350"/>
            <a:ext cx="3351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 anchor="ctr" anchorCtr="1"/>
          <a:lstStyle/>
          <a:p>
            <a:pPr algn="ctr" rtl="1">
              <a:defRPr/>
            </a:pPr>
            <a:r>
              <a:rPr lang="fa-IR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دانشگاه علوم پزشکی اراک</a:t>
            </a:r>
            <a:r>
              <a:rPr lang="en-US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484438" y="5084763"/>
            <a:ext cx="4035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sz="3000" b="1" dirty="0">
                <a:solidFill>
                  <a:srgbClr val="FF0066"/>
                </a:solidFill>
                <a:latin typeface="Arial" pitchFamily="34" charset="0"/>
                <a:cs typeface="B Zar" pitchFamily="2" charset="-78"/>
              </a:rPr>
              <a:t>دکتر بهروز کریمی</a:t>
            </a:r>
            <a:endParaRPr lang="en-US" sz="3000" b="1" dirty="0">
              <a:solidFill>
                <a:srgbClr val="FF0066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84438" y="1052513"/>
            <a:ext cx="40401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/>
          <a:lstStyle/>
          <a:p>
            <a:pPr marL="342900" indent="-342900" algn="ctr" rtl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a-IR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B Zar" pitchFamily="2" charset="-78"/>
              </a:rPr>
              <a:t>دانشکده بهداشت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B Zar" pitchFamily="2" charset="-78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fa-IR" sz="3600" b="1" dirty="0">
                <a:solidFill>
                  <a:srgbClr val="FFFF00"/>
                </a:solidFill>
                <a:effectLst/>
                <a:cs typeface="B Nazanin" pitchFamily="2" charset="-78"/>
              </a:rPr>
              <a:t>روشهاي جمع آوري داده ها : </a:t>
            </a:r>
            <a:r>
              <a:rPr lang="fa-IR" dirty="0">
                <a:effectLst/>
                <a:cs typeface="B Nazanin" pitchFamily="2" charset="-78"/>
              </a:rPr>
              <a:t>عمليات جمع آوري داده هاي مورد نياز بايد بر اساس بهره گيري از يك يا چند روش به صورت منظم و سيستماتيك صورت پذيرد:</a:t>
            </a:r>
          </a:p>
          <a:p>
            <a:pPr marL="0" indent="0" algn="justLow"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marL="0" indent="0" algn="justLow"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dirty="0">
                <a:solidFill>
                  <a:srgbClr val="00FFFF"/>
                </a:solidFill>
                <a:effectLst/>
                <a:cs typeface="B Nazanin" pitchFamily="2" charset="-78"/>
              </a:rPr>
              <a:t>روشهاي گردآوري داده ها: </a:t>
            </a:r>
            <a:endParaRPr lang="en-US" dirty="0">
              <a:solidFill>
                <a:srgbClr val="00FFFF"/>
              </a:solidFill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5004048" y="3429000"/>
            <a:ext cx="216024" cy="1656184"/>
          </a:xfrm>
          <a:prstGeom prst="rightBrace">
            <a:avLst/>
          </a:prstGeom>
          <a:solidFill>
            <a:srgbClr val="FF0066">
              <a:alpha val="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3628181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1- مشاهده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2- مصاحبه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3- پرسشنامه</a:t>
            </a:r>
          </a:p>
          <a:p>
            <a:pPr algn="r" rtl="1"/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4- داده های کلینیکی</a:t>
            </a:r>
            <a:endParaRPr lang="en-US" sz="2800" dirty="0">
              <a:solidFill>
                <a:srgbClr val="00FF00"/>
              </a:solidFill>
              <a:cs typeface="B Nazanin" pitchFamily="2" charset="-78"/>
            </a:endParaRPr>
          </a:p>
        </p:txBody>
      </p:sp>
      <p:pic>
        <p:nvPicPr>
          <p:cNvPr id="2" name="20201122_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4675" y="52006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6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62068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200000"/>
              </a:lnSpc>
            </a:pPr>
            <a:r>
              <a:rPr lang="fa-IR" sz="2800" b="1" dirty="0">
                <a:solidFill>
                  <a:srgbClr val="FF0066"/>
                </a:solidFill>
                <a:cs typeface="B Nazanin" pitchFamily="2" charset="-78"/>
              </a:rPr>
              <a:t>1- </a:t>
            </a:r>
            <a:r>
              <a:rPr lang="fa-IR" sz="2800" dirty="0">
                <a:cs typeface="B Nazanin" pitchFamily="2" charset="-78"/>
              </a:rPr>
              <a:t>در روش ”</a:t>
            </a:r>
            <a:r>
              <a:rPr lang="fa-IR" sz="2800" dirty="0">
                <a:solidFill>
                  <a:srgbClr val="00FF00"/>
                </a:solidFill>
                <a:cs typeface="B Nazanin" pitchFamily="2" charset="-78"/>
              </a:rPr>
              <a:t>مشاهده“</a:t>
            </a:r>
            <a:r>
              <a:rPr lang="fa-IR" sz="2800" dirty="0">
                <a:cs typeface="B Nazanin" pitchFamily="2" charset="-78"/>
              </a:rPr>
              <a:t>، </a:t>
            </a:r>
            <a:r>
              <a:rPr lang="fa-IR" sz="2800" u="sng" dirty="0">
                <a:cs typeface="B Nazanin" pitchFamily="2" charset="-78"/>
              </a:rPr>
              <a:t>رفتار، مشخصات، و يا عملكرد موجودات زنده (انسان، حيوان، گياه)، محيط، و پديده ها ملاحظه و ثبت مي شود.</a:t>
            </a:r>
          </a:p>
          <a:p>
            <a:pPr algn="justLow" rtl="1">
              <a:lnSpc>
                <a:spcPct val="200000"/>
              </a:lnSpc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ابزارهاي اين روش: چشم- دستگاههاي مختلف</a:t>
            </a:r>
          </a:p>
          <a:p>
            <a:pPr algn="justLow" rtl="1">
              <a:lnSpc>
                <a:spcPct val="200000"/>
              </a:lnSpc>
            </a:pPr>
            <a:r>
              <a:rPr lang="fa-IR" sz="2800" dirty="0">
                <a:cs typeface="B Nazanin" pitchFamily="2" charset="-78"/>
              </a:rPr>
              <a:t>اين روش براي مطالعه رفتارهاي انساني بسيار اهميت دارد مانند :</a:t>
            </a:r>
          </a:p>
          <a:p>
            <a:pPr algn="justLow" rtl="1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 مشاهده رفتار معتادين</a:t>
            </a:r>
          </a:p>
          <a:p>
            <a:pPr algn="justLow" rtl="1">
              <a:lnSpc>
                <a:spcPct val="20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 مشاهده رفتار بچه ها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b="1" dirty="0">
                <a:solidFill>
                  <a:srgbClr val="FFFF00"/>
                </a:solidFill>
                <a:cs typeface="B Nazanin" pitchFamily="2" charset="-78"/>
              </a:rPr>
              <a:t>انواع مشاهده:</a:t>
            </a:r>
            <a:endParaRPr lang="en-US" sz="32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6588224" y="1196752"/>
            <a:ext cx="216024" cy="936104"/>
          </a:xfrm>
          <a:prstGeom prst="rightBrace">
            <a:avLst/>
          </a:prstGeom>
          <a:solidFill>
            <a:srgbClr val="FF0000">
              <a:alpha val="0"/>
            </a:srgbClr>
          </a:solidFill>
          <a:ln w="3175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FF0066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 مشاهده مشاركتي</a:t>
            </a:r>
          </a:p>
          <a:p>
            <a:pPr algn="r" rtl="1">
              <a:buClr>
                <a:srgbClr val="FF0066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cs typeface="B Nazanin" pitchFamily="2" charset="-78"/>
              </a:rPr>
              <a:t> مشاهده غير مشاركتي (به صورت پنهاني)</a:t>
            </a:r>
            <a:endParaRPr lang="en-US" sz="2800" dirty="0">
              <a:solidFill>
                <a:srgbClr val="00FFFF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896" y="2439727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u="sng" dirty="0">
                <a:latin typeface="Times" pitchFamily="18" charset="0"/>
                <a:cs typeface="B Nazanin" pitchFamily="2" charset="-78"/>
              </a:rPr>
              <a:t>چنانچه مشاهده با استفاده از ابزار و وسايلي صورت گيرد، آن را </a:t>
            </a:r>
            <a:r>
              <a:rPr lang="fa-IR" sz="32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اندازه گيري (</a:t>
            </a:r>
            <a:r>
              <a:rPr lang="en-US" sz="28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Measurement</a:t>
            </a:r>
            <a:r>
              <a:rPr lang="fa-IR" sz="3200" u="sng" dirty="0">
                <a:solidFill>
                  <a:srgbClr val="FF0000"/>
                </a:solidFill>
                <a:latin typeface="Times" pitchFamily="18" charset="0"/>
                <a:cs typeface="B Nazanin" pitchFamily="2" charset="-78"/>
              </a:rPr>
              <a:t>) </a:t>
            </a:r>
            <a:r>
              <a:rPr lang="fa-IR" sz="3200" u="sng" dirty="0">
                <a:latin typeface="Times" pitchFamily="18" charset="0"/>
                <a:cs typeface="B Nazanin" pitchFamily="2" charset="-78"/>
              </a:rPr>
              <a:t>مي نامند</a:t>
            </a:r>
            <a:r>
              <a:rPr lang="fa-IR" sz="3200" dirty="0">
                <a:latin typeface="Times" pitchFamily="18" charset="0"/>
                <a:cs typeface="B Nazanin" pitchFamily="2" charset="-78"/>
              </a:rPr>
              <a:t>.</a:t>
            </a:r>
            <a:endParaRPr lang="en-US" sz="3200" dirty="0">
              <a:latin typeface="Times" pitchFamily="18" charset="0"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2210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3200" dirty="0">
                <a:solidFill>
                  <a:srgbClr val="00FF00"/>
                </a:solidFill>
                <a:latin typeface="Times" pitchFamily="18" charset="0"/>
                <a:cs typeface="B Nazanin" pitchFamily="2" charset="-78"/>
              </a:rPr>
              <a:t>مثالهاي اندازه گيري: </a:t>
            </a:r>
            <a:r>
              <a:rPr lang="fa-IR" sz="3200" dirty="0">
                <a:latin typeface="Times" pitchFamily="18" charset="0"/>
                <a:cs typeface="B Nazanin" pitchFamily="2" charset="-78"/>
              </a:rPr>
              <a:t>وزن، قد، فشار خون، لیپیدهای سرم، </a:t>
            </a:r>
            <a:endParaRPr lang="en-US" sz="3200" dirty="0">
              <a:latin typeface="Times" pitchFamily="18" charset="0"/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3845"/>
            <a:ext cx="8229600" cy="5433467"/>
          </a:xfrm>
        </p:spPr>
        <p:txBody>
          <a:bodyPr/>
          <a:lstStyle/>
          <a:p>
            <a:pPr algn="justLow">
              <a:lnSpc>
                <a:spcPct val="150000"/>
              </a:lnSpc>
              <a:buNone/>
            </a:pPr>
            <a:r>
              <a:rPr lang="fa-IR" dirty="0">
                <a:solidFill>
                  <a:srgbClr val="FF0000"/>
                </a:solidFill>
                <a:effectLst/>
                <a:cs typeface="B Nazanin" pitchFamily="2" charset="-78"/>
              </a:rPr>
              <a:t>2-</a:t>
            </a:r>
            <a:r>
              <a:rPr lang="fa-IR" dirty="0">
                <a:effectLst/>
                <a:cs typeface="B Nazanin" pitchFamily="2" charset="-78"/>
              </a:rPr>
              <a:t> در روش 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”مصاحبه“</a:t>
            </a:r>
            <a:r>
              <a:rPr lang="fa-IR" dirty="0">
                <a:effectLst/>
                <a:cs typeface="B Nazanin" pitchFamily="2" charset="-78"/>
              </a:rPr>
              <a:t>،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 </a:t>
            </a:r>
            <a:r>
              <a:rPr lang="fa-IR" u="sng" dirty="0">
                <a:effectLst/>
                <a:cs typeface="B Nazanin" pitchFamily="2" charset="-78"/>
              </a:rPr>
              <a:t>افرادي انتخاب شده و به صورت فردي يا گروهي مورد پرسش قرار مي گيرند.</a:t>
            </a:r>
          </a:p>
          <a:p>
            <a:pPr algn="justLow">
              <a:lnSpc>
                <a:spcPct val="150000"/>
              </a:lnSpc>
              <a:buNone/>
            </a:pPr>
            <a:endParaRPr lang="fa-IR" dirty="0">
              <a:effectLst/>
              <a:cs typeface="B Nazanin" pitchFamily="2" charset="-78"/>
            </a:endParaRPr>
          </a:p>
          <a:p>
            <a:pPr marL="536575" indent="-274638" algn="justLow">
              <a:lnSpc>
                <a:spcPct val="150000"/>
              </a:lnSpc>
              <a:buNone/>
            </a:pPr>
            <a:r>
              <a:rPr lang="fa-IR" dirty="0">
                <a:solidFill>
                  <a:srgbClr val="FF0066"/>
                </a:solidFill>
                <a:effectLst/>
                <a:cs typeface="B Nazanin" pitchFamily="2" charset="-78"/>
              </a:rPr>
              <a:t>مانند: </a:t>
            </a:r>
            <a:r>
              <a:rPr lang="fa-IR" dirty="0">
                <a:effectLst/>
                <a:cs typeface="B Nazanin" pitchFamily="2" charset="-78"/>
              </a:rPr>
              <a:t>سؤال از ساكنين يك منطقه، كارگران يك كارخانه،</a:t>
            </a:r>
          </a:p>
          <a:p>
            <a:pPr marL="536575" indent="-274638" algn="justLow">
              <a:lnSpc>
                <a:spcPct val="150000"/>
              </a:lnSpc>
              <a:buNone/>
            </a:pPr>
            <a:r>
              <a:rPr lang="fa-IR" dirty="0">
                <a:effectLst/>
                <a:cs typeface="B Nazanin" pitchFamily="2" charset="-78"/>
              </a:rPr>
              <a:t>دانشجويان يك كلاس و....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-243408"/>
            <a:ext cx="8568952" cy="4525963"/>
          </a:xfrm>
        </p:spPr>
        <p:txBody>
          <a:bodyPr/>
          <a:lstStyle/>
          <a:p>
            <a:pPr algn="justLow"/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dirty="0">
                <a:solidFill>
                  <a:srgbClr val="FF0066"/>
                </a:solidFill>
                <a:effectLst/>
                <a:cs typeface="B Nazanin" pitchFamily="2" charset="-78"/>
              </a:rPr>
              <a:t>3-</a:t>
            </a:r>
            <a:r>
              <a:rPr lang="fa-IR" dirty="0">
                <a:effectLst/>
                <a:cs typeface="B Nazanin" pitchFamily="2" charset="-78"/>
              </a:rPr>
              <a:t> در روش 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”پرسشنامه“</a:t>
            </a:r>
            <a:r>
              <a:rPr lang="fa-IR" dirty="0">
                <a:effectLst/>
                <a:cs typeface="B Nazanin" pitchFamily="2" charset="-78"/>
              </a:rPr>
              <a:t>،</a:t>
            </a:r>
            <a:r>
              <a:rPr lang="fa-IR" dirty="0">
                <a:solidFill>
                  <a:srgbClr val="00FF00"/>
                </a:solidFill>
                <a:effectLst/>
                <a:cs typeface="B Nazanin" pitchFamily="2" charset="-78"/>
              </a:rPr>
              <a:t> </a:t>
            </a:r>
            <a:r>
              <a:rPr lang="fa-IR" dirty="0">
                <a:effectLst/>
                <a:cs typeface="B Nazanin" pitchFamily="2" charset="-78"/>
              </a:rPr>
              <a:t>معمولاً تعداد سؤالات قابل توجه است و محموعه آنها به صورت يك پرسشنامه كتبي تهيه و تنظيم </a:t>
            </a:r>
          </a:p>
          <a:p>
            <a:pPr algn="justLow">
              <a:buNone/>
            </a:pPr>
            <a:r>
              <a:rPr lang="fa-IR" dirty="0">
                <a:effectLst/>
                <a:cs typeface="B Nazanin" pitchFamily="2" charset="-78"/>
              </a:rPr>
              <a:t>   مي شود: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dirty="0">
                <a:effectLst/>
                <a:cs typeface="B Nazanin" pitchFamily="2" charset="-78"/>
              </a:rPr>
              <a:t> </a:t>
            </a: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ارسال پرسشنامه همراه با دستورالعمل جهت تكميل و عودت دادن</a:t>
            </a:r>
          </a:p>
          <a:p>
            <a:pPr algn="justLow">
              <a:buClr>
                <a:srgbClr val="FF0000"/>
              </a:buClr>
              <a:buNone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     آن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توزيع پرسشنامه و گردآوري مجدد آن</a:t>
            </a:r>
          </a:p>
          <a:p>
            <a:pPr algn="justLow">
              <a:buClr>
                <a:srgbClr val="FF0000"/>
              </a:buClr>
              <a:buFont typeface="Arial" pitchFamily="34" charset="0"/>
              <a:buChar char="•"/>
            </a:pPr>
            <a:r>
              <a:rPr lang="fa-IR" sz="2800" dirty="0">
                <a:solidFill>
                  <a:srgbClr val="00FFFF"/>
                </a:solidFill>
                <a:effectLst/>
                <a:cs typeface="B Nazanin" pitchFamily="2" charset="-78"/>
              </a:rPr>
              <a:t>مراجعه و تكميل پرسشنامه در محل</a:t>
            </a:r>
          </a:p>
          <a:p>
            <a:pPr algn="justLow"/>
            <a:endParaRPr lang="fa-IR" dirty="0">
              <a:effectLst/>
              <a:cs typeface="B Nazanin" pitchFamily="2" charset="-78"/>
            </a:endParaRPr>
          </a:p>
          <a:p>
            <a:pPr algn="justLow">
              <a:buNone/>
            </a:pPr>
            <a:r>
              <a:rPr lang="fa-IR" sz="2800" dirty="0">
                <a:effectLst/>
                <a:cs typeface="B Nazanin" pitchFamily="2" charset="-78"/>
              </a:rPr>
              <a:t>    </a:t>
            </a:r>
            <a:r>
              <a:rPr lang="fa-IR" sz="2800" dirty="0">
                <a:solidFill>
                  <a:srgbClr val="FFFF00"/>
                </a:solidFill>
                <a:effectLst/>
                <a:cs typeface="B Nazanin" pitchFamily="2" charset="-78"/>
              </a:rPr>
              <a:t>انواع سؤالات در پرسشنامه:</a:t>
            </a:r>
          </a:p>
          <a:p>
            <a:pPr algn="justLow">
              <a:buNone/>
            </a:pPr>
            <a:r>
              <a:rPr lang="fa-IR" sz="2800" dirty="0">
                <a:solidFill>
                  <a:srgbClr val="FF0000"/>
                </a:solidFill>
                <a:effectLst/>
                <a:cs typeface="B Nazanin" pitchFamily="2" charset="-78"/>
              </a:rPr>
              <a:t>-</a:t>
            </a:r>
            <a:r>
              <a:rPr lang="fa-IR" sz="2800" dirty="0">
                <a:effectLst/>
                <a:cs typeface="B Nazanin" pitchFamily="2" charset="-78"/>
              </a:rPr>
              <a:t>  سؤالات باز (پاسخ تشريحي)</a:t>
            </a:r>
          </a:p>
          <a:p>
            <a:pPr algn="justLow">
              <a:buNone/>
            </a:pPr>
            <a:r>
              <a:rPr lang="fa-IR" sz="2800" dirty="0">
                <a:solidFill>
                  <a:srgbClr val="FF0000"/>
                </a:solidFill>
                <a:effectLst/>
                <a:cs typeface="B Nazanin" pitchFamily="2" charset="-78"/>
              </a:rPr>
              <a:t>-</a:t>
            </a:r>
            <a:r>
              <a:rPr lang="fa-IR" sz="2800" dirty="0">
                <a:effectLst/>
                <a:cs typeface="B Nazanin" pitchFamily="2" charset="-78"/>
              </a:rPr>
              <a:t>  سوالات بسته (پاسخ چند جوابي)</a:t>
            </a:r>
            <a:endParaRPr lang="en-US" sz="2800" dirty="0">
              <a:effectLst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6A4CA-7587-4E79-B547-DEE7ECA4510B}" type="slidenum">
              <a:rPr lang="fa-IR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ight Brace 5"/>
          <p:cNvSpPr/>
          <p:nvPr/>
        </p:nvSpPr>
        <p:spPr bwMode="auto">
          <a:xfrm>
            <a:off x="8748464" y="1988840"/>
            <a:ext cx="216024" cy="2232248"/>
          </a:xfrm>
          <a:prstGeom prst="rightBrace">
            <a:avLst/>
          </a:pr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10">
      <a:dk1>
        <a:srgbClr val="000066"/>
      </a:dk1>
      <a:lt1>
        <a:srgbClr val="FFFFFF"/>
      </a:lt1>
      <a:dk2>
        <a:srgbClr val="000037"/>
      </a:dk2>
      <a:lt2>
        <a:srgbClr val="FFFFFF"/>
      </a:lt2>
      <a:accent1>
        <a:srgbClr val="000066"/>
      </a:accent1>
      <a:accent2>
        <a:srgbClr val="00008D"/>
      </a:accent2>
      <a:accent3>
        <a:srgbClr val="AAAAAE"/>
      </a:accent3>
      <a:accent4>
        <a:srgbClr val="DADADA"/>
      </a:accent4>
      <a:accent5>
        <a:srgbClr val="AAAAB8"/>
      </a:accent5>
      <a:accent6>
        <a:srgbClr val="00007F"/>
      </a:accent6>
      <a:hlink>
        <a:srgbClr val="FFFFFF"/>
      </a:hlink>
      <a:folHlink>
        <a:srgbClr val="FFFF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0066"/>
        </a:dk1>
        <a:lt1>
          <a:srgbClr val="FFFFFF"/>
        </a:lt1>
        <a:dk2>
          <a:srgbClr val="000037"/>
        </a:dk2>
        <a:lt2>
          <a:srgbClr val="FFFFFF"/>
        </a:lt2>
        <a:accent1>
          <a:srgbClr val="000066"/>
        </a:accent1>
        <a:accent2>
          <a:srgbClr val="00008D"/>
        </a:accent2>
        <a:accent3>
          <a:srgbClr val="AAAAAE"/>
        </a:accent3>
        <a:accent4>
          <a:srgbClr val="DADADA"/>
        </a:accent4>
        <a:accent5>
          <a:srgbClr val="AAAAB8"/>
        </a:accent5>
        <a:accent6>
          <a:srgbClr val="00007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13992</TotalTime>
  <Words>291</Words>
  <Application>Microsoft Office PowerPoint</Application>
  <PresentationFormat>On-screen Show (4:3)</PresentationFormat>
  <Paragraphs>46</Paragraphs>
  <Slides>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6" baseType="lpstr">
      <vt:lpstr>Arial</vt:lpstr>
      <vt:lpstr>Calibri</vt:lpstr>
      <vt:lpstr>IranNastaliq</vt:lpstr>
      <vt:lpstr>Tahoma</vt:lpstr>
      <vt:lpstr>Times</vt:lpstr>
      <vt:lpstr>Times New Roman</vt:lpstr>
      <vt:lpstr>Wingdings</vt:lpstr>
      <vt:lpstr>Yevida Potens</vt:lpstr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sepid rayaneh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sepid</dc:creator>
  <cp:lastModifiedBy>IT CITY</cp:lastModifiedBy>
  <cp:revision>1436</cp:revision>
  <dcterms:created xsi:type="dcterms:W3CDTF">2009-11-20T05:59:55Z</dcterms:created>
  <dcterms:modified xsi:type="dcterms:W3CDTF">2025-12-24T05:39:23Z</dcterms:modified>
</cp:coreProperties>
</file>