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765" r:id="rId2"/>
  </p:sldMasterIdLst>
  <p:notesMasterIdLst>
    <p:notesMasterId r:id="rId42"/>
  </p:notesMasterIdLst>
  <p:sldIdLst>
    <p:sldId id="29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59" r:id="rId13"/>
    <p:sldId id="260" r:id="rId14"/>
    <p:sldId id="261" r:id="rId15"/>
    <p:sldId id="262" r:id="rId16"/>
    <p:sldId id="263" r:id="rId17"/>
    <p:sldId id="285" r:id="rId18"/>
    <p:sldId id="264" r:id="rId19"/>
    <p:sldId id="266" r:id="rId20"/>
    <p:sldId id="265" r:id="rId21"/>
    <p:sldId id="28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97" r:id="rId41"/>
  </p:sldIdLst>
  <p:sldSz cx="9144000" cy="6858000" type="screen4x3"/>
  <p:notesSz cx="6858000" cy="9144000"/>
  <p:embeddedFontLst>
    <p:embeddedFont>
      <p:font typeface="B Mitra" pitchFamily="2" charset="-78"/>
      <p:regular r:id="rId43"/>
      <p:bold r:id="rId44"/>
    </p:embeddedFont>
    <p:embeddedFont>
      <p:font typeface="Century Gothic" pitchFamily="34" charset="0"/>
      <p:regular r:id="rId45"/>
      <p:bold r:id="rId46"/>
      <p:italic r:id="rId47"/>
      <p:boldItalic r:id="rId48"/>
    </p:embeddedFon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Wingdings 3" pitchFamily="18" charset="2"/>
      <p:regular r:id="rId53"/>
    </p:embeddedFont>
    <p:embeddedFont>
      <p:font typeface="Tahoma" pitchFamily="34" charset="0"/>
      <p:regular r:id="rId54"/>
      <p:bold r:id="rId55"/>
    </p:embeddedFont>
    <p:embeddedFont>
      <p:font typeface="Verdana" pitchFamily="34" charset="0"/>
      <p:regular r:id="rId56"/>
      <p:bold r:id="rId57"/>
      <p:italic r:id="rId58"/>
      <p:boldItalic r:id="rId59"/>
    </p:embeddedFont>
    <p:embeddedFont>
      <p:font typeface="B Nazanin" pitchFamily="2" charset="-78"/>
      <p:regular r:id="rId60"/>
      <p:bold r:id="rId6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5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1BD65-C8B8-4CAB-B8B6-AFFCE2613348}" type="datetimeFigureOut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B Mitra" panose="00000400000000000000" pitchFamily="2" charset="-78"/>
              </a:defRPr>
            </a:lvl1pPr>
          </a:lstStyle>
          <a:p>
            <a:pPr>
              <a:defRPr/>
            </a:pPr>
            <a:fld id="{61CD905F-3848-4DAB-BE42-D3EDE71E5A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095FC5-32BB-436E-9879-6D97CF20B1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33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A408-F4BB-4187-9AA8-67F005B581EB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www.drroosta.com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4567-1303-4E4F-9692-20A4DD120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8496394" y="5391021"/>
            <a:ext cx="2088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ww.Ravanpoint.ir</a:t>
            </a:r>
            <a:endParaRPr lang="en-GB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22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822C-B4A2-49E7-98C8-EEB3B1A8172A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www.drroosta.com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ABD4D-F9E9-4CA5-AA56-98EA63EFD0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3789921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A21D1-A51A-4DF4-A03C-C752305E879E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www.drroosta.com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F2863-389C-4117-933E-3A3480367A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8284087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BBC3-7C55-45A8-85EC-95AA066BABF6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www.drroosta.com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064B6-0CDB-4ECB-BAA5-52EE5CBDC8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1193286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78A3F-A1DF-4436-8C66-48EB64D42A3E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www.drroosta.com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36EC6-2ED7-4884-A43B-E3E046A702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73253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F74E-B1F8-4DC7-90F9-E62D5B52D784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www.drroosta.com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D5593-2092-4F20-A076-3986C6DEBB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042225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A330-54F8-470A-8AD2-7D283D25D5A7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www.drroosta.com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BD78-FCF2-430F-AD0F-956267412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60661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14AAD-6D5F-4AAF-ACB7-88F68B5499A3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www.drroosta.com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7C08F-80D4-499D-8869-327C5DB22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18574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FF933-A1CE-4302-BB78-1AA886482F6B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6366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7CA11-969E-4804-B301-047C3B24F6B8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201833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4BB5D8-8DD7-4072-BDE2-E1F772E309C9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534311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1447-2AA8-481D-8AB1-40D0CB849221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www.drroosta.com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2B4DF-BBE5-4425-95CA-674CC5CE3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8496394" y="5391021"/>
            <a:ext cx="2088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ww.Ravanpoint.ir</a:t>
            </a:r>
            <a:endParaRPr lang="en-GB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91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17532-73BD-4B3C-96D4-A44383F69DA1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934002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10113C-F37C-4AAD-A126-6B0573B4B8C2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823579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2EB27-4759-4CF0-A754-DC2CD630B433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58472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20E04E-E5C2-47C9-8432-F7A25DE7FF8E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8496394" y="5391021"/>
            <a:ext cx="2088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ww.Ravanpoint.ir</a:t>
            </a:r>
            <a:endParaRPr lang="en-GB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523926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B35D15-43AD-4E18-BB07-0249036D3975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141937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556CC-ECC1-4A5B-ABC0-E12E42A800E6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383565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72F292-EE0A-4854-8332-6347ED20EC1F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339368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D7E3D-B7B3-4000-9392-CF790579B410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971121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B7FE5-5C53-484F-AC2D-945F13D95A87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www.drroosta.com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671EE-7385-4880-8E2C-5F8C229FA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4813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09870-45A2-4370-BDFE-4DAE0155448C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www.drroosta.com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7086A-D6B6-43C4-A1C4-36E38A4EDD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8426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F277-409A-4AFC-8E0B-6B02E6EAA68B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www.drroosta.com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4711B-026D-46D0-BD94-441C71881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1543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9B9D-78B1-41D2-9B1E-920AECAE97C5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www.drroosta.com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0457-5D61-4F65-8C6A-E09D8CADF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8046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96940-12E0-4038-8999-C7A775A92C9C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www.drroosta.com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D20BF-AE3C-4D8F-B7F4-1AA5AC0DF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5756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6FB4-B531-43E4-819E-826CDDE9FB71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www.drroosta.com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12F8-2A53-48B5-9462-3FB72F0CE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300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6E2CE-7439-45E0-A72E-EDAA46C8BD3D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www.drroosta.com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C9403-8986-417C-8D74-5895CC0C0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7194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BDB2A0-FDF3-4AB8-8D38-C82FD678AB91}" type="datetime1">
              <a:rPr lang="en-US"/>
              <a:pPr>
                <a:defRPr/>
              </a:pPr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www.drroosta.com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8BE4C7EC-B12C-4F13-ABFF-ACAA5E8DB2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DADBA-29F1-45EB-8809-D9246A9B6932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02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469900" indent="-4699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r" rtl="1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show.i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066800"/>
            <a:ext cx="6600451" cy="685799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B Mitra" panose="00000400000000000000" pitchFamily="2" charset="-78"/>
              </a:rPr>
              <a:t>مهارتهای ارتباطی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1B9EB4-E0CE-42A0-8690-9EBAF65778AF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چگونه بر دیگران تأثیر بگذاریم؟</a:t>
            </a:r>
            <a:endParaRPr lang="en-US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r" rtl="1" eaLnBrk="1" hangingPunct="1"/>
            <a:r>
              <a:rPr lang="fa-IR" altLang="en-US" sz="3600" b="1" smtClean="0">
                <a:solidFill>
                  <a:schemeClr val="tx1"/>
                </a:solidFill>
                <a:cs typeface="B Mitra" panose="00000400000000000000" pitchFamily="2" charset="-78"/>
              </a:rPr>
              <a:t>علائق وخواسته های آنان را بشناسید وبیابید.</a:t>
            </a:r>
          </a:p>
          <a:p>
            <a:pPr algn="r" rtl="1" eaLnBrk="1" hangingPunct="1"/>
            <a:r>
              <a:rPr lang="fa-IR" altLang="en-US" sz="3600" b="1" smtClean="0">
                <a:solidFill>
                  <a:schemeClr val="tx1"/>
                </a:solidFill>
                <a:cs typeface="B Mitra" panose="00000400000000000000" pitchFamily="2" charset="-78"/>
              </a:rPr>
              <a:t>معیارها وارزشهای مخاطبان را مشخص کنید.</a:t>
            </a:r>
          </a:p>
          <a:p>
            <a:pPr algn="r" rtl="1" eaLnBrk="1" hangingPunct="1"/>
            <a:r>
              <a:rPr lang="fa-IR" altLang="en-US" sz="3600" b="1" smtClean="0">
                <a:solidFill>
                  <a:schemeClr val="tx1"/>
                </a:solidFill>
                <a:cs typeface="B Mitra" panose="00000400000000000000" pitchFamily="2" charset="-78"/>
              </a:rPr>
              <a:t>درست گوش بدهید ،درست بپرسید و درست متقاعد کنید.</a:t>
            </a:r>
            <a:endParaRPr lang="en-US" altLang="en-US" sz="3600" b="1" smtClean="0">
              <a:solidFill>
                <a:schemeClr val="tx1"/>
              </a:solidFill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23E4F6-BB70-4AA1-8370-A8E438928F7F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250825" y="115888"/>
            <a:ext cx="85201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kumimoji="1" lang="fa-IR" altLang="en-US" sz="36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مدل برخورد با مشتريان و بازار</a:t>
            </a:r>
            <a:r>
              <a:rPr kumimoji="1" lang="en-US" altLang="en-US" sz="36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  </a:t>
            </a:r>
          </a:p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en-US" sz="3600" b="1">
                <a:solidFill>
                  <a:schemeClr val="bg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  </a:t>
            </a:r>
            <a:r>
              <a:rPr kumimoji="1" lang="fa-IR" altLang="en-US" sz="3600" b="1">
                <a:solidFill>
                  <a:schemeClr val="bg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     </a:t>
            </a:r>
            <a:r>
              <a:rPr kumimoji="1" lang="en-US" altLang="en-US" sz="3600" b="1">
                <a:solidFill>
                  <a:schemeClr val="bg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         (( </a:t>
            </a:r>
            <a:r>
              <a:rPr kumimoji="1" lang="en-US" altLang="en-US" sz="36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AIDAS</a:t>
            </a:r>
            <a:r>
              <a:rPr kumimoji="1" lang="en-US" altLang="en-US" sz="3600" b="1">
                <a:solidFill>
                  <a:schemeClr val="bg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))</a:t>
            </a:r>
            <a:endParaRPr kumimoji="1" lang="en-US" altLang="en-US" sz="3600">
              <a:solidFill>
                <a:schemeClr val="bg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481013" y="1300163"/>
            <a:ext cx="805815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kumimoji="1" lang="fa-IR" altLang="en-US" sz="2800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</a:t>
            </a:r>
            <a:r>
              <a:rPr kumimoji="1" lang="fa-IR" altLang="en-US" sz="280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</a:t>
            </a:r>
            <a:r>
              <a:rPr kumimoji="1" lang="fa-IR" altLang="en-US" sz="28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جلب توجه مخاطب </a:t>
            </a:r>
            <a:r>
              <a:rPr kumimoji="1" lang="en-US" altLang="en-US" sz="28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</a:t>
            </a:r>
            <a:r>
              <a:rPr kumimoji="1"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A= ATTENTION                                               </a:t>
            </a: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kumimoji="1"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 </a:t>
            </a:r>
            <a:r>
              <a:rPr kumimoji="1" lang="fa-IR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</a:t>
            </a:r>
            <a:r>
              <a:rPr kumimoji="1" lang="fa-IR" altLang="en-US" sz="28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منافع و ارز ش ها      </a:t>
            </a:r>
            <a:r>
              <a:rPr kumimoji="1"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I = INTERESTS                                                   </a:t>
            </a: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kumimoji="1" lang="fa-IR" altLang="en-US" sz="28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  ميل و انگيزه و كشش </a:t>
            </a:r>
            <a:r>
              <a:rPr kumimoji="1" lang="en-US" altLang="en-US" sz="28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    </a:t>
            </a:r>
            <a:r>
              <a:rPr kumimoji="1" lang="fa-IR" altLang="en-US" sz="28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  </a:t>
            </a:r>
            <a:r>
              <a:rPr kumimoji="1"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D = DESIRE                                                </a:t>
            </a:r>
          </a:p>
          <a:p>
            <a:pPr algn="r" rtl="1" eaLnBrk="1" hangingPunct="1">
              <a:lnSpc>
                <a:spcPct val="13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kumimoji="1" lang="fa-IR" altLang="en-US" sz="32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 </a:t>
            </a:r>
            <a:r>
              <a:rPr kumimoji="1" lang="en-US" altLang="en-US" sz="28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</a:t>
            </a:r>
            <a:r>
              <a:rPr kumimoji="1" lang="fa-IR" altLang="en-US" sz="28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اقدام و عمل خريد              </a:t>
            </a:r>
            <a:r>
              <a:rPr kumimoji="1"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A = ACTION                                                </a:t>
            </a:r>
          </a:p>
          <a:p>
            <a:pPr rtl="1" eaLnBrk="1" hangingPunct="1">
              <a:lnSpc>
                <a:spcPct val="13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kumimoji="1" lang="en-US" altLang="en-US" sz="28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 </a:t>
            </a:r>
            <a:r>
              <a:rPr kumimoji="1" lang="fa-IR" altLang="en-US" sz="28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رضايت           </a:t>
            </a:r>
            <a:r>
              <a:rPr kumimoji="1"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S = SATISFACTION                       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BFBD73-7D8D-4956-BA67-911F6974C762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4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4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368425"/>
          </a:xfrm>
        </p:spPr>
        <p:txBody>
          <a:bodyPr rtlCol="0">
            <a:normAutofit fontScale="90000"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altLang="en-US" sz="5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مدل ارتباطی و نیاز شناسی</a:t>
            </a:r>
            <a:br>
              <a:rPr lang="fa-IR" altLang="en-US" sz="5400" b="1" dirty="0" smtClean="0">
                <a:solidFill>
                  <a:schemeClr val="tx1"/>
                </a:solidFill>
                <a:cs typeface="B Mitra" panose="00000400000000000000" pitchFamily="2" charset="-78"/>
              </a:rPr>
            </a:br>
            <a:r>
              <a:rPr lang="fa-IR" altLang="en-US" sz="5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«</a:t>
            </a:r>
            <a:r>
              <a:rPr lang="en-US" altLang="en-US" sz="5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LOCATE</a:t>
            </a:r>
            <a:r>
              <a:rPr lang="fa-IR" alt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»</a:t>
            </a:r>
            <a:endParaRPr lang="en-US" altLang="en-US" sz="54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8642350" cy="5068888"/>
          </a:xfrm>
        </p:spPr>
        <p:txBody>
          <a:bodyPr anchor="ctr"/>
          <a:lstStyle/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4000" b="1" smtClean="0">
                <a:solidFill>
                  <a:schemeClr val="tx1"/>
                </a:solidFill>
                <a:cs typeface="B Mitra" panose="00000400000000000000" pitchFamily="2" charset="-78"/>
              </a:rPr>
              <a:t>1- گوش کنید                               </a:t>
            </a:r>
            <a:r>
              <a:rPr lang="en-US" altLang="en-US" sz="4000" b="1" smtClean="0">
                <a:solidFill>
                  <a:schemeClr val="tx1"/>
                </a:solidFill>
                <a:cs typeface="B Mitra" panose="00000400000000000000" pitchFamily="2" charset="-78"/>
              </a:rPr>
              <a:t>LISTEN</a:t>
            </a:r>
          </a:p>
          <a:p>
            <a:pPr algn="just" rtl="1" eaLnBrk="1" hangingPunct="1">
              <a:buFont typeface="Wingdings" panose="05000000000000000000" pitchFamily="2" charset="2"/>
              <a:buNone/>
            </a:pPr>
            <a:r>
              <a:rPr lang="en-US" alt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fa-IR" alt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حیف، اگر، ایکاش ها را که بیانگر کمبودها، آرزوها، ارزشها و انتظارات مشتری هستند با دقت وحساسیت گوش کنید.</a:t>
            </a:r>
            <a:endParaRPr lang="en-US" altLang="en-US" sz="4000" b="1" smtClean="0">
              <a:solidFill>
                <a:schemeClr val="tx1"/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 eaLnBrk="1" hangingPunct="1">
              <a:buFont typeface="Wingdings" panose="05000000000000000000" pitchFamily="2" charset="2"/>
              <a:buNone/>
            </a:pPr>
            <a:endParaRPr lang="en-US" altLang="en-US" sz="4000" b="1" smtClean="0">
              <a:solidFill>
                <a:schemeClr val="tx1"/>
              </a:solidFill>
              <a:latin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 eaLnBrk="1" hangingPunct="1">
              <a:buFont typeface="Wingdings" panose="05000000000000000000" pitchFamily="2" charset="2"/>
              <a:buNone/>
            </a:pPr>
            <a:endParaRPr lang="en-US" altLang="en-US" sz="4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>
              <a:buFont typeface="Wingdings" panose="05000000000000000000" pitchFamily="2" charset="2"/>
              <a:buNone/>
            </a:pPr>
            <a:r>
              <a:rPr lang="en-US" alt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www.drroosta.com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70C97D-E5AB-4E9D-B016-E58428F6C369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60350"/>
            <a:ext cx="7369175" cy="6408738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800" b="1" smtClean="0">
                <a:solidFill>
                  <a:schemeClr val="tx1"/>
                </a:solidFill>
                <a:cs typeface="B Mitra" panose="00000400000000000000" pitchFamily="2" charset="-78"/>
              </a:rPr>
              <a:t>2- ببینید                                         </a:t>
            </a:r>
            <a:r>
              <a:rPr lang="en-US" altLang="en-US" sz="2800" b="1" smtClean="0">
                <a:solidFill>
                  <a:schemeClr val="tx1"/>
                </a:solidFill>
                <a:cs typeface="B Mitra" panose="00000400000000000000" pitchFamily="2" charset="-78"/>
              </a:rPr>
              <a:t>OBSERVE</a:t>
            </a:r>
          </a:p>
          <a:p>
            <a:pPr algn="just" rtl="1" eaLnBrk="1" hangingPunct="1">
              <a:buFont typeface="Wingdings" panose="05000000000000000000" pitchFamily="2" charset="2"/>
              <a:buNone/>
            </a:pPr>
            <a:r>
              <a:rPr lang="fa-IR" altLang="en-US" sz="2800" b="1" smtClean="0">
                <a:solidFill>
                  <a:schemeClr val="tx1"/>
                </a:solidFill>
                <a:cs typeface="B Mitra" panose="00000400000000000000" pitchFamily="2" charset="-78"/>
              </a:rPr>
              <a:t>به مشتری و اطراف او بنگرید. فروشنده حرفه ای      می تواند با مشاهده ظاهر، پوشش و محل کسب و کار زندگی مشتری نکات زیادی را پیدا کند.</a:t>
            </a:r>
          </a:p>
          <a:p>
            <a:pPr algn="just" rtl="1" eaLnBrk="1" hangingPunct="1">
              <a:buFont typeface="Wingdings" panose="05000000000000000000" pitchFamily="2" charset="2"/>
              <a:buNone/>
            </a:pPr>
            <a:endParaRPr lang="en-US" altLang="en-US" sz="2800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just" rtl="1" eaLnBrk="1" hangingPunct="1">
              <a:buFont typeface="Wingdings" panose="05000000000000000000" pitchFamily="2" charset="2"/>
              <a:buNone/>
            </a:pPr>
            <a:endParaRPr lang="fa-IR" altLang="en-US" sz="2800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just" rtl="1" eaLnBrk="1" hangingPunct="1">
              <a:buFont typeface="Wingdings" panose="05000000000000000000" pitchFamily="2" charset="2"/>
              <a:buNone/>
            </a:pPr>
            <a:r>
              <a:rPr lang="fa-IR" altLang="en-US" sz="2800" b="1" smtClean="0">
                <a:solidFill>
                  <a:schemeClr val="tx1"/>
                </a:solidFill>
                <a:cs typeface="B Mitra" panose="00000400000000000000" pitchFamily="2" charset="-78"/>
              </a:rPr>
              <a:t>3- ترکیب کنید و ربط دهید                 </a:t>
            </a:r>
            <a:r>
              <a:rPr lang="en-US" altLang="en-US" sz="2800" b="1" smtClean="0">
                <a:solidFill>
                  <a:schemeClr val="tx1"/>
                </a:solidFill>
                <a:cs typeface="B Mitra" panose="00000400000000000000" pitchFamily="2" charset="-78"/>
              </a:rPr>
              <a:t>COMBINE  </a:t>
            </a:r>
          </a:p>
          <a:p>
            <a:pPr algn="just" rtl="1" eaLnBrk="1" hangingPunct="1">
              <a:buFont typeface="Wingdings" panose="05000000000000000000" pitchFamily="2" charset="2"/>
              <a:buNone/>
            </a:pPr>
            <a:r>
              <a:rPr lang="fa-IR" altLang="en-US" sz="2800" b="1" smtClean="0">
                <a:solidFill>
                  <a:schemeClr val="tx1"/>
                </a:solidFill>
                <a:cs typeface="B Mitra" panose="00000400000000000000" pitchFamily="2" charset="-78"/>
              </a:rPr>
              <a:t>فروشنده حرفه ای می کوشد مجموعه شنیده ها،  دیده ها و یافته ها و دریافت های ناشی از برخوردها،          گفت و شنودها، مشاهدات و مطالعات را به خوبی بهم ربط دهد تا نیازهای مخاطب را بهتر بشناسد.</a:t>
            </a:r>
            <a:endParaRPr lang="en-US" altLang="en-US" sz="2800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ctr" rtl="1" eaLnBrk="1" hangingPunct="1">
              <a:buFont typeface="Wingdings" panose="05000000000000000000" pitchFamily="2" charset="2"/>
              <a:buNone/>
            </a:pPr>
            <a:r>
              <a:rPr lang="en-US" altLang="en-US" sz="1200" b="1" smtClean="0">
                <a:solidFill>
                  <a:schemeClr val="bg1"/>
                </a:solidFill>
              </a:rPr>
              <a:t>www.drroosta.com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708DD6-B4C5-415B-8212-09C3A8A0466C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69963"/>
            <a:ext cx="8785225" cy="6408737"/>
          </a:xfrm>
        </p:spPr>
        <p:txBody>
          <a:bodyPr rtlCol="0" anchor="ctr">
            <a:normAutofit fontScale="92500" lnSpcReduction="20000"/>
          </a:bodyPr>
          <a:lstStyle/>
          <a:p>
            <a:pPr algn="r" rtl="1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FFFF00"/>
              </a:solidFill>
            </a:endParaRPr>
          </a:p>
          <a:p>
            <a:pPr algn="r" rtl="1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4</a:t>
            </a:r>
            <a:r>
              <a:rPr lang="fa-IR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- سئوال کنید                   </a:t>
            </a:r>
            <a:r>
              <a:rPr lang="en-US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ASK QUESTION</a:t>
            </a:r>
          </a:p>
          <a:p>
            <a:pPr algn="just" rtl="1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سئوالات درست، بجا، بموقع و کلیدی می توانند بسیاری از نیازهای پنهان را آشکار کنند. خوب سئوال کردن یکی از مهارتهای مهم فروشندگان حرفه ای است.</a:t>
            </a:r>
            <a:endParaRPr lang="en-US" sz="40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just" rtl="1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ctr" rtl="1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ctr" rtl="1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ctr" rtl="1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ctr" rtl="1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ctr" rtl="1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ctr" rtl="1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algn="ctr" rtl="1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www.drroosta.com</a:t>
            </a:r>
          </a:p>
          <a:p>
            <a:pPr algn="ctr" rtl="1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algn="ctr" rtl="1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C0A37-E565-4201-B723-A1D0DA02AEF1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5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60350"/>
            <a:ext cx="8569325" cy="6408738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3800" b="1" smtClean="0">
                <a:solidFill>
                  <a:schemeClr val="tx1"/>
                </a:solidFill>
                <a:cs typeface="B Mitra" panose="00000400000000000000" pitchFamily="2" charset="-78"/>
              </a:rPr>
              <a:t>5- صحبت کنید (حرف بزنید)</a:t>
            </a: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     </a:t>
            </a:r>
            <a:r>
              <a:rPr lang="en-US" altLang="en-US" sz="3600" b="1" smtClean="0">
                <a:solidFill>
                  <a:schemeClr val="tx1"/>
                </a:solidFill>
                <a:cs typeface="B Mitra" panose="00000400000000000000" pitchFamily="2" charset="-78"/>
              </a:rPr>
              <a:t>TALK TO OTHERS</a:t>
            </a:r>
          </a:p>
          <a:p>
            <a:pPr algn="just" rtl="1" eaLnBrk="1" hangingPunct="1">
              <a:buFont typeface="Wingdings" panose="05000000000000000000" pitchFamily="2" charset="2"/>
              <a:buNone/>
            </a:pPr>
            <a:r>
              <a:rPr lang="fa-IR" altLang="en-US" sz="3800" b="1" smtClean="0">
                <a:solidFill>
                  <a:schemeClr val="tx1"/>
                </a:solidFill>
                <a:cs typeface="B Mitra" panose="00000400000000000000" pitchFamily="2" charset="-78"/>
              </a:rPr>
              <a:t>با همکاران، دوستان و آشنایان و بستگان مشتری در مورد او و انتظارات و ویژگیهایش صحبت کنید تا واقعیت ها و نیازها و اولویت هایش را بهتر بشناسید.</a:t>
            </a:r>
          </a:p>
          <a:p>
            <a:pPr algn="just" rtl="1" eaLnBrk="1" hangingPunct="1">
              <a:buFont typeface="Wingdings" panose="05000000000000000000" pitchFamily="2" charset="2"/>
              <a:buNone/>
            </a:pPr>
            <a:endParaRPr lang="fa-IR" altLang="en-US" sz="3800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3800" b="1" smtClean="0">
                <a:solidFill>
                  <a:schemeClr val="tx1"/>
                </a:solidFill>
                <a:cs typeface="B Mitra" panose="00000400000000000000" pitchFamily="2" charset="-78"/>
              </a:rPr>
              <a:t>6- همدلی کنید                           </a:t>
            </a:r>
            <a:r>
              <a:rPr lang="en-US" altLang="en-US" sz="3800" b="1" smtClean="0">
                <a:solidFill>
                  <a:schemeClr val="tx1"/>
                </a:solidFill>
                <a:cs typeface="B Mitra" panose="00000400000000000000" pitchFamily="2" charset="-78"/>
              </a:rPr>
              <a:t>EMPATHIZE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3800" b="1" smtClean="0">
                <a:solidFill>
                  <a:schemeClr val="tx1"/>
                </a:solidFill>
                <a:cs typeface="B Mitra" panose="00000400000000000000" pitchFamily="2" charset="-78"/>
              </a:rPr>
              <a:t>خود را به جای مشتری بگذارید و موقعیت و وضعیت او را درک کنید.</a:t>
            </a:r>
            <a:endParaRPr lang="en-US" altLang="en-US" sz="3800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936909-5AD9-4992-A019-AEC32F2E44D8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762000"/>
          </a:xfrm>
        </p:spPr>
        <p:txBody>
          <a:bodyPr/>
          <a:lstStyle/>
          <a:p>
            <a:pPr algn="r" rtl="1" eaLnBrk="1" hangingPunct="1"/>
            <a:r>
              <a:rPr lang="en-US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 TOTALITY</a:t>
            </a: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مدل ارتباطی </a:t>
            </a:r>
            <a:r>
              <a:rPr lang="en-US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257800"/>
          </a:xfrm>
        </p:spPr>
        <p:txBody>
          <a:bodyPr rtlCol="0">
            <a:normAutofit fontScale="92500" lnSpcReduction="20000"/>
          </a:bodyPr>
          <a:lstStyle/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fa-I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بیندیشید                 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                  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</a:t>
            </a:r>
            <a:r>
              <a:rPr lang="en-US" altLang="en-US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T</a:t>
            </a:r>
            <a:r>
              <a:rPr lang="en-US" altLang="en-US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HINK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ببینید                                         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en-US" altLang="en-US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O</a:t>
            </a:r>
            <a:r>
              <a:rPr lang="en-US" altLang="en-US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BSERVE</a:t>
            </a:r>
            <a:endParaRPr lang="fa-IR" altLang="en-US" sz="28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گفتگو کنید                  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           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</a:t>
            </a:r>
            <a:r>
              <a:rPr lang="en-US" altLang="en-US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T</a:t>
            </a:r>
            <a:r>
              <a:rPr lang="en-US" altLang="en-US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ALK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سوال کنید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                     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        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en-US" altLang="en-US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A</a:t>
            </a:r>
            <a:r>
              <a:rPr lang="en-US" altLang="en-US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SK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altLang="en-US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گوش کنید                                                    </a:t>
            </a:r>
            <a:r>
              <a:rPr lang="en-US" altLang="en-US" sz="36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L</a:t>
            </a:r>
            <a:r>
              <a:rPr lang="en-US" altLang="en-US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ISTEN</a:t>
            </a:r>
            <a:r>
              <a:rPr lang="fa-IR" altLang="en-US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</a:t>
            </a:r>
            <a:endParaRPr lang="en-US" altLang="en-US" sz="28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</a:t>
            </a:r>
            <a:r>
              <a:rPr lang="fa-IR" altLang="en-US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تأثیر بگذارید                             </a:t>
            </a:r>
            <a:r>
              <a:rPr lang="en-US" altLang="en-US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altLang="en-US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       </a:t>
            </a:r>
            <a:r>
              <a:rPr lang="fa-IR" altLang="en-US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altLang="en-US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</a:t>
            </a:r>
            <a:r>
              <a:rPr lang="en-US" altLang="en-US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</a:t>
            </a:r>
            <a:r>
              <a:rPr lang="en-US" altLang="en-US" sz="36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I</a:t>
            </a:r>
            <a:r>
              <a:rPr lang="en-US" altLang="en-US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NFLUENCE</a:t>
            </a: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دگرگون کنید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                   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</a:t>
            </a:r>
            <a:r>
              <a:rPr lang="en-US" altLang="en-US" sz="36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T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RANSFORM</a:t>
            </a:r>
            <a:endParaRPr lang="fa-IR" altLang="en-US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برداشت کنید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                         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       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    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en-US" altLang="en-US" sz="36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Y</a:t>
            </a: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IELD</a:t>
            </a:r>
            <a:endParaRPr lang="fa-IR" altLang="en-US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alt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a-IR" altLang="en-US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a-IR" altLang="en-US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</a:t>
            </a:r>
            <a:r>
              <a:rPr lang="fa-I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</a:t>
            </a:r>
            <a:endParaRPr lang="fa-IR" altLang="en-US" b="1" dirty="0" smtClean="0">
              <a:solidFill>
                <a:schemeClr val="tx1">
                  <a:lumMod val="75000"/>
                  <a:lumOff val="25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297C91-B8E8-4C90-B6F5-6FB1F9203040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/>
          <p:cNvSpPr>
            <a:spLocks noChangeArrowheads="1"/>
          </p:cNvSpPr>
          <p:nvPr/>
        </p:nvSpPr>
        <p:spPr bwMode="auto">
          <a:xfrm>
            <a:off x="3635375" y="2492375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0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COMMUNICATION</a:t>
            </a:r>
            <a:endParaRPr lang="fa-IR" altLang="en-US" b="1">
              <a:solidFill>
                <a:srgbClr val="FF0000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32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ارتباطات</a:t>
            </a:r>
            <a:endParaRPr lang="en-US" altLang="en-US" sz="3200" b="1">
              <a:solidFill>
                <a:srgbClr val="FF0000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1692275" y="4365625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I</a:t>
            </a: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NFLUENCE</a:t>
            </a:r>
            <a:endParaRPr lang="fa-IR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تأثیر بگذارید</a:t>
            </a:r>
            <a:endParaRPr lang="en-US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827088" y="2276475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T</a:t>
            </a: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RANSFORM</a:t>
            </a:r>
            <a:endParaRPr lang="fa-IR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دگرگون کنید</a:t>
            </a:r>
            <a:endParaRPr lang="en-US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6553200" y="2209800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T</a:t>
            </a: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ALK</a:t>
            </a:r>
            <a:endParaRPr lang="fa-IR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بگویید</a:t>
            </a:r>
            <a:endParaRPr lang="en-US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3581400" y="0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T</a:t>
            </a: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HINK</a:t>
            </a:r>
            <a:endParaRPr lang="fa-IR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بیندیشید</a:t>
            </a:r>
            <a:endParaRPr lang="en-US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1447800" y="457200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Y</a:t>
            </a: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IELD</a:t>
            </a:r>
            <a:endParaRPr lang="fa-IR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برداشت کنید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3779838" y="5013325"/>
            <a:ext cx="2016125" cy="18446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L</a:t>
            </a: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ISTEN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&amp;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LINK</a:t>
            </a:r>
            <a:endParaRPr lang="fa-IR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گوش کنید و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ربط دهید</a:t>
            </a:r>
            <a:endParaRPr lang="en-US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5795963" y="4149725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A</a:t>
            </a: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SK</a:t>
            </a:r>
            <a:endParaRPr lang="fa-IR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بپرسید</a:t>
            </a:r>
            <a:endParaRPr lang="en-US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3200400" y="1981200"/>
            <a:ext cx="76200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843213" y="3357563"/>
            <a:ext cx="7921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4618038" y="1828800"/>
            <a:ext cx="46037" cy="685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5651500" y="3284538"/>
            <a:ext cx="8651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H="1">
            <a:off x="3352800" y="4038600"/>
            <a:ext cx="609600" cy="6508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4716463" y="4365625"/>
            <a:ext cx="0" cy="647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5364163" y="4076700"/>
            <a:ext cx="64770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5686425" y="330200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O</a:t>
            </a: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BSERVE</a:t>
            </a:r>
            <a:endParaRPr lang="fa-IR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ببینید</a:t>
            </a:r>
            <a:endParaRPr lang="en-US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>
            <a:off x="5334000" y="1981200"/>
            <a:ext cx="68580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FC8369-6DA3-477D-A6DE-6E60F8FBEB45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39" grpId="0" animBg="1"/>
      <p:bldP spid="39940" grpId="0" animBg="1"/>
      <p:bldP spid="39941" grpId="0" animBg="1"/>
      <p:bldP spid="39942" grpId="0" animBg="1"/>
      <p:bldP spid="39943" grpId="0" animBg="1"/>
      <p:bldP spid="39944" grpId="0" animBg="1"/>
      <p:bldP spid="39945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/>
          <p:cNvSpPr>
            <a:spLocks noChangeArrowheads="1"/>
          </p:cNvSpPr>
          <p:nvPr/>
        </p:nvSpPr>
        <p:spPr bwMode="auto">
          <a:xfrm>
            <a:off x="3635375" y="2492375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HUMAN BEING</a:t>
            </a:r>
            <a:endParaRPr lang="fa-IR" altLang="en-US" sz="2000" b="1">
              <a:solidFill>
                <a:srgbClr val="FF0000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36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انسان</a:t>
            </a:r>
            <a:endParaRPr lang="en-US" altLang="en-US" sz="3600" b="1">
              <a:solidFill>
                <a:srgbClr val="FF0000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1692275" y="4365625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NOBLE</a:t>
            </a:r>
            <a:endParaRPr lang="fa-IR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شرافتمند و</a:t>
            </a:r>
          </a:p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اصالتمند وآبرومند</a:t>
            </a:r>
            <a:endParaRPr lang="en-US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827088" y="2276475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EMPOWERDED</a:t>
            </a:r>
          </a:p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&amp; ENERGETIC</a:t>
            </a:r>
          </a:p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تلاشمند و</a:t>
            </a:r>
          </a:p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توانمند</a:t>
            </a:r>
            <a:endParaRPr lang="en-US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6553200" y="2209800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THOUGHTFUL</a:t>
            </a:r>
            <a:endParaRPr lang="fa-IR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اندیشمند و</a:t>
            </a:r>
          </a:p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دانشمند</a:t>
            </a:r>
            <a:endParaRPr lang="en-US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3581400" y="0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INTELLIGENT</a:t>
            </a:r>
            <a:endParaRPr lang="fa-IR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 هوشمند و</a:t>
            </a:r>
          </a:p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خردمند</a:t>
            </a:r>
            <a:endParaRPr lang="en-US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1524000" y="304800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TACTFUL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روش مند</a:t>
            </a:r>
            <a:endParaRPr lang="en-US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3779838" y="5013325"/>
            <a:ext cx="2016125" cy="18446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RELATIONAL</a:t>
            </a:r>
            <a:endParaRPr lang="fa-IR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رابطه مند و</a:t>
            </a:r>
          </a:p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خویشاوند</a:t>
            </a:r>
            <a:endParaRPr lang="en-US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5795963" y="4149725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EMOTIONAL</a:t>
            </a:r>
            <a:endParaRPr lang="fa-IR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عاطفه مند و</a:t>
            </a:r>
          </a:p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دلبند</a:t>
            </a:r>
            <a:endParaRPr lang="en-US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3200400" y="1905000"/>
            <a:ext cx="76200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843213" y="3357563"/>
            <a:ext cx="7921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4618038" y="1828800"/>
            <a:ext cx="46037" cy="685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5651500" y="3284538"/>
            <a:ext cx="8651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H="1">
            <a:off x="3419475" y="4149725"/>
            <a:ext cx="504825" cy="5746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4716463" y="4365625"/>
            <a:ext cx="0" cy="647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5364163" y="4076700"/>
            <a:ext cx="64770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5686425" y="330200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NEEDY</a:t>
            </a:r>
            <a:endParaRPr lang="fa-IR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 نیازمند و</a:t>
            </a:r>
          </a:p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آرزومند وآزمند</a:t>
            </a:r>
            <a:endParaRPr lang="en-US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V="1">
            <a:off x="5410200" y="2057400"/>
            <a:ext cx="685800" cy="685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006856-0446-4AF8-84FF-D1061FA49250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39" grpId="0" animBg="1"/>
      <p:bldP spid="39940" grpId="0" animBg="1"/>
      <p:bldP spid="39941" grpId="0" animBg="1"/>
      <p:bldP spid="39942" grpId="0" animBg="1"/>
      <p:bldP spid="39943" grpId="0" animBg="1"/>
      <p:bldP spid="39944" grpId="0" animBg="1"/>
      <p:bldP spid="3994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Oval 2"/>
          <p:cNvSpPr>
            <a:spLocks noChangeArrowheads="1"/>
          </p:cNvSpPr>
          <p:nvPr/>
        </p:nvSpPr>
        <p:spPr bwMode="auto">
          <a:xfrm>
            <a:off x="3635375" y="2492375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32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فروشنده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32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خوشبخت</a:t>
            </a:r>
          </a:p>
        </p:txBody>
      </p:sp>
      <p:sp>
        <p:nvSpPr>
          <p:cNvPr id="1101827" name="Oval 3"/>
          <p:cNvSpPr>
            <a:spLocks noChangeArrowheads="1"/>
          </p:cNvSpPr>
          <p:nvPr/>
        </p:nvSpPr>
        <p:spPr bwMode="auto">
          <a:xfrm>
            <a:off x="1692275" y="4365625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32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خ</a:t>
            </a:r>
            <a:r>
              <a:rPr lang="fa-IR" altLang="en-US" sz="32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وشحال</a:t>
            </a:r>
            <a:endParaRPr lang="en-US" altLang="en-US" sz="32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101828" name="Oval 4"/>
          <p:cNvSpPr>
            <a:spLocks noChangeArrowheads="1"/>
          </p:cNvSpPr>
          <p:nvPr/>
        </p:nvSpPr>
        <p:spPr bwMode="auto">
          <a:xfrm>
            <a:off x="838200" y="2286000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32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خ</a:t>
            </a:r>
            <a:r>
              <a:rPr lang="fa-IR" altLang="en-US" sz="32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وش ظاهر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32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و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32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خ</a:t>
            </a:r>
            <a:r>
              <a:rPr lang="fa-IR" altLang="en-US" sz="32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وش پوش</a:t>
            </a:r>
            <a:endParaRPr lang="en-US" altLang="en-US" sz="32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101829" name="Oval 5"/>
          <p:cNvSpPr>
            <a:spLocks noChangeArrowheads="1"/>
          </p:cNvSpPr>
          <p:nvPr/>
        </p:nvSpPr>
        <p:spPr bwMode="auto">
          <a:xfrm>
            <a:off x="6516688" y="2276475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36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خ</a:t>
            </a:r>
            <a:r>
              <a:rPr lang="fa-IR" altLang="en-US" sz="36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وش بین</a:t>
            </a:r>
            <a:endParaRPr lang="en-US" altLang="en-US" sz="36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101830" name="Oval 6"/>
          <p:cNvSpPr>
            <a:spLocks noChangeArrowheads="1"/>
          </p:cNvSpPr>
          <p:nvPr/>
        </p:nvSpPr>
        <p:spPr bwMode="auto">
          <a:xfrm>
            <a:off x="4932363" y="333375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خ</a:t>
            </a: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وش برخورد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(خوشرو،خوشگو،</a:t>
            </a:r>
          </a:p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4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خوشخو)</a:t>
            </a:r>
            <a:endParaRPr lang="en-US" altLang="en-US" sz="24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101831" name="Oval 7"/>
          <p:cNvSpPr>
            <a:spLocks noChangeArrowheads="1"/>
          </p:cNvSpPr>
          <p:nvPr/>
        </p:nvSpPr>
        <p:spPr bwMode="auto">
          <a:xfrm>
            <a:off x="2484438" y="188913"/>
            <a:ext cx="2016125" cy="1871662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36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خ</a:t>
            </a:r>
            <a:r>
              <a:rPr lang="fa-IR" altLang="en-US" sz="36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وشنام</a:t>
            </a:r>
            <a:endParaRPr lang="en-US" altLang="en-US" sz="36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101832" name="Oval 8"/>
          <p:cNvSpPr>
            <a:spLocks noChangeArrowheads="1"/>
          </p:cNvSpPr>
          <p:nvPr/>
        </p:nvSpPr>
        <p:spPr bwMode="auto">
          <a:xfrm>
            <a:off x="3779838" y="5013325"/>
            <a:ext cx="2016125" cy="18446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8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خ</a:t>
            </a:r>
            <a:r>
              <a:rPr lang="fa-IR" altLang="en-US" sz="28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وش قلب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8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(خوش ذات و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28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خوش نیت)</a:t>
            </a:r>
            <a:endParaRPr lang="en-US" altLang="en-US" sz="28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101833" name="Oval 9"/>
          <p:cNvSpPr>
            <a:spLocks noChangeArrowheads="1"/>
          </p:cNvSpPr>
          <p:nvPr/>
        </p:nvSpPr>
        <p:spPr bwMode="auto">
          <a:xfrm>
            <a:off x="5795963" y="4149725"/>
            <a:ext cx="2016125" cy="18716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36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خ</a:t>
            </a:r>
            <a:r>
              <a:rPr lang="fa-IR" altLang="en-US" sz="36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وش فکر و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3600" b="1">
                <a:solidFill>
                  <a:srgbClr val="FF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خ</a:t>
            </a:r>
            <a:r>
              <a:rPr lang="fa-IR" altLang="en-US" sz="3600" b="1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وش فهم</a:t>
            </a:r>
            <a:endParaRPr lang="en-US" altLang="en-US" sz="3600" b="1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101836" name="Line 12"/>
          <p:cNvSpPr>
            <a:spLocks noChangeShapeType="1"/>
          </p:cNvSpPr>
          <p:nvPr/>
        </p:nvSpPr>
        <p:spPr bwMode="auto">
          <a:xfrm>
            <a:off x="3851275" y="1989138"/>
            <a:ext cx="360363" cy="576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solidFill>
                <a:schemeClr val="accent5">
                  <a:lumMod val="10000"/>
                </a:schemeClr>
              </a:solidFill>
              <a:latin typeface="+mn-lt"/>
              <a:cs typeface="B Mitra" panose="00000400000000000000" pitchFamily="2" charset="-78"/>
            </a:endParaRPr>
          </a:p>
        </p:txBody>
      </p:sp>
      <p:sp>
        <p:nvSpPr>
          <p:cNvPr id="1101837" name="Line 13"/>
          <p:cNvSpPr>
            <a:spLocks noChangeShapeType="1"/>
          </p:cNvSpPr>
          <p:nvPr/>
        </p:nvSpPr>
        <p:spPr bwMode="auto">
          <a:xfrm>
            <a:off x="2843213" y="3357563"/>
            <a:ext cx="7921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solidFill>
                <a:schemeClr val="accent5">
                  <a:lumMod val="10000"/>
                </a:schemeClr>
              </a:solidFill>
              <a:latin typeface="+mn-lt"/>
              <a:cs typeface="B Mitra" panose="00000400000000000000" pitchFamily="2" charset="-78"/>
            </a:endParaRPr>
          </a:p>
        </p:txBody>
      </p:sp>
      <p:sp>
        <p:nvSpPr>
          <p:cNvPr id="1101838" name="Line 14"/>
          <p:cNvSpPr>
            <a:spLocks noChangeShapeType="1"/>
          </p:cNvSpPr>
          <p:nvPr/>
        </p:nvSpPr>
        <p:spPr bwMode="auto">
          <a:xfrm flipH="1">
            <a:off x="5148263" y="2133600"/>
            <a:ext cx="431800" cy="5032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solidFill>
                <a:schemeClr val="accent5">
                  <a:lumMod val="10000"/>
                </a:schemeClr>
              </a:solidFill>
              <a:latin typeface="+mn-lt"/>
              <a:cs typeface="B Mitra" panose="00000400000000000000" pitchFamily="2" charset="-78"/>
            </a:endParaRPr>
          </a:p>
        </p:txBody>
      </p:sp>
      <p:sp>
        <p:nvSpPr>
          <p:cNvPr id="1101839" name="Line 15"/>
          <p:cNvSpPr>
            <a:spLocks noChangeShapeType="1"/>
          </p:cNvSpPr>
          <p:nvPr/>
        </p:nvSpPr>
        <p:spPr bwMode="auto">
          <a:xfrm>
            <a:off x="5651500" y="3284538"/>
            <a:ext cx="8651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solidFill>
                <a:schemeClr val="accent5">
                  <a:lumMod val="10000"/>
                </a:schemeClr>
              </a:solidFill>
              <a:latin typeface="+mn-lt"/>
              <a:cs typeface="B Mitra" panose="00000400000000000000" pitchFamily="2" charset="-78"/>
            </a:endParaRPr>
          </a:p>
        </p:txBody>
      </p:sp>
      <p:sp>
        <p:nvSpPr>
          <p:cNvPr id="1101840" name="Line 16"/>
          <p:cNvSpPr>
            <a:spLocks noChangeShapeType="1"/>
          </p:cNvSpPr>
          <p:nvPr/>
        </p:nvSpPr>
        <p:spPr bwMode="auto">
          <a:xfrm flipH="1">
            <a:off x="3419475" y="4149725"/>
            <a:ext cx="504825" cy="5746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solidFill>
                <a:schemeClr val="accent5">
                  <a:lumMod val="10000"/>
                </a:schemeClr>
              </a:solidFill>
              <a:latin typeface="+mn-lt"/>
              <a:cs typeface="B Mitra" panose="00000400000000000000" pitchFamily="2" charset="-78"/>
            </a:endParaRPr>
          </a:p>
        </p:txBody>
      </p:sp>
      <p:sp>
        <p:nvSpPr>
          <p:cNvPr id="1101841" name="Line 17"/>
          <p:cNvSpPr>
            <a:spLocks noChangeShapeType="1"/>
          </p:cNvSpPr>
          <p:nvPr/>
        </p:nvSpPr>
        <p:spPr bwMode="auto">
          <a:xfrm>
            <a:off x="4716463" y="4365625"/>
            <a:ext cx="0" cy="647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solidFill>
                <a:schemeClr val="accent5">
                  <a:lumMod val="10000"/>
                </a:schemeClr>
              </a:solidFill>
              <a:latin typeface="+mn-lt"/>
              <a:cs typeface="B Mitra" panose="00000400000000000000" pitchFamily="2" charset="-78"/>
            </a:endParaRPr>
          </a:p>
        </p:txBody>
      </p:sp>
      <p:sp>
        <p:nvSpPr>
          <p:cNvPr id="1101842" name="Line 18"/>
          <p:cNvSpPr>
            <a:spLocks noChangeShapeType="1"/>
          </p:cNvSpPr>
          <p:nvPr/>
        </p:nvSpPr>
        <p:spPr bwMode="auto">
          <a:xfrm>
            <a:off x="5364163" y="4076700"/>
            <a:ext cx="64770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solidFill>
                <a:schemeClr val="accent5">
                  <a:lumMod val="10000"/>
                </a:schemeClr>
              </a:solidFill>
              <a:latin typeface="+mn-lt"/>
              <a:cs typeface="B Mitra" panose="00000400000000000000" pitchFamily="2" charset="-78"/>
            </a:endParaRPr>
          </a:p>
        </p:txBody>
      </p:sp>
      <p:sp>
        <p:nvSpPr>
          <p:cNvPr id="37905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C3509B-5871-4418-8C88-486101075A78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0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0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0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0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0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0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0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0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0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0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0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0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0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0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1826" grpId="0" animBg="1"/>
      <p:bldP spid="1101827" grpId="0" animBg="1"/>
      <p:bldP spid="1101828" grpId="0" animBg="1"/>
      <p:bldP spid="1101829" grpId="0" animBg="1"/>
      <p:bldP spid="1101830" grpId="0" animBg="1"/>
      <p:bldP spid="1101831" grpId="0" animBg="1"/>
      <p:bldP spid="1101832" grpId="0" animBg="1"/>
      <p:bldP spid="11018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چگونه می آموزیم؟</a:t>
            </a:r>
            <a:b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</a:b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(اطلاعات را دریافت می کنیم؟)</a:t>
            </a:r>
            <a:endParaRPr lang="en-US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78113"/>
            <a:ext cx="8229600" cy="414496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از طریق دیدن              83 درصد</a:t>
            </a: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از طریق شنیدن            11 درصد</a:t>
            </a: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از طریق بوئیدن           3/5 درصد</a:t>
            </a: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از طریق لمس کردن      1/5 درصد</a:t>
            </a: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از طریق چشیدن          1    درصد</a:t>
            </a:r>
            <a:endParaRPr lang="en-US" altLang="en-US" b="1" smtClean="0">
              <a:solidFill>
                <a:schemeClr val="tx1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93948F-5A1C-49CA-AACF-5D48CB3A41BA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187575" y="1109663"/>
            <a:ext cx="6324600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r" rtl="1" eaLnBrk="1" hangingPunct="1">
              <a:lnSpc>
                <a:spcPct val="200000"/>
              </a:lnSpc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r>
              <a:rPr kumimoji="1" lang="fa-IR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</a:t>
            </a:r>
            <a:r>
              <a:rPr kumimoji="1" lang="ar-SA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ارتباطات نگاه</a:t>
            </a:r>
            <a:r>
              <a:rPr kumimoji="1" lang="fa-IR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ی</a:t>
            </a:r>
            <a:r>
              <a:rPr kumimoji="1" lang="ar-SA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وچشم</a:t>
            </a:r>
            <a:r>
              <a:rPr kumimoji="1" lang="fa-IR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ی</a:t>
            </a:r>
            <a:r>
              <a:rPr kumimoji="1" lang="ar-SA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</a:t>
            </a:r>
          </a:p>
          <a:p>
            <a:pPr algn="r" rtl="1" eaLnBrk="1" hangingPunct="1">
              <a:lnSpc>
                <a:spcPct val="200000"/>
              </a:lnSpc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r>
              <a:rPr kumimoji="1" lang="ar-SA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استفاده از چهره و ژست و حركات بدن </a:t>
            </a:r>
          </a:p>
          <a:p>
            <a:pPr algn="r" rtl="1" eaLnBrk="1" hangingPunct="1">
              <a:lnSpc>
                <a:spcPct val="200000"/>
              </a:lnSpc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r>
              <a:rPr kumimoji="1" lang="ar-SA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پوشش وظاهر </a:t>
            </a:r>
          </a:p>
          <a:p>
            <a:pPr algn="r" rtl="1" eaLnBrk="1" hangingPunct="1">
              <a:lnSpc>
                <a:spcPct val="200000"/>
              </a:lnSpc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r>
              <a:rPr kumimoji="1" lang="ar-SA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صدا و لحن و بيان  </a:t>
            </a:r>
          </a:p>
          <a:p>
            <a:pPr algn="r" rtl="1" eaLnBrk="1" hangingPunct="1">
              <a:lnSpc>
                <a:spcPct val="200000"/>
              </a:lnSpc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r>
              <a:rPr kumimoji="1" lang="ar-SA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زبان غير كلام</a:t>
            </a:r>
            <a:r>
              <a:rPr kumimoji="1" lang="fa-IR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ی</a:t>
            </a:r>
            <a:r>
              <a:rPr kumimoji="1" lang="ar-SA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</a:t>
            </a:r>
          </a:p>
          <a:p>
            <a:pPr algn="r" rtl="1" eaLnBrk="1" hangingPunct="1">
              <a:lnSpc>
                <a:spcPct val="200000"/>
              </a:lnSpc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r>
              <a:rPr kumimoji="1" lang="ar-SA" altLang="en-US" sz="2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 طنز </a:t>
            </a:r>
            <a:endParaRPr kumimoji="1" lang="en-US" altLang="en-US" sz="2400" b="1">
              <a:solidFill>
                <a:schemeClr val="tx1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1752600" y="195263"/>
            <a:ext cx="7194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ar-SA" altLang="en-US" sz="5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عناصر كليد</a:t>
            </a:r>
            <a:r>
              <a:rPr kumimoji="1" lang="fa-IR" altLang="en-US" sz="5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ی</a:t>
            </a:r>
            <a:r>
              <a:rPr kumimoji="1" lang="ar-SA" altLang="en-US" sz="5400" b="1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 در ارتباطات </a:t>
            </a:r>
            <a:endParaRPr kumimoji="1" lang="en-US" altLang="en-US" sz="5400" b="1">
              <a:solidFill>
                <a:schemeClr val="tx1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28DC9B-DC55-4DB4-932B-B098CA9AF1D0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7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2514600"/>
            <a:ext cx="6599238" cy="2262188"/>
          </a:xfrm>
        </p:spPr>
        <p:txBody>
          <a:bodyPr/>
          <a:lstStyle/>
          <a:p>
            <a:pPr algn="r" rtl="1" eaLnBrk="1" hangingPunct="1"/>
            <a:r>
              <a:rPr lang="fa-IR" altLang="en-US" sz="6000" b="1" smtClean="0">
                <a:solidFill>
                  <a:schemeClr val="tx1"/>
                </a:solidFill>
                <a:cs typeface="B Mitra" panose="00000400000000000000" pitchFamily="2" charset="-78"/>
              </a:rPr>
              <a:t>هشت فرمان ارتباط مفید </a:t>
            </a:r>
            <a:r>
              <a:rPr lang="fa-IR" altLang="en-US" sz="6000" b="1" smtClean="0">
                <a:solidFill>
                  <a:schemeClr val="bg1"/>
                </a:solidFill>
              </a:rPr>
              <a:t>و موثر</a:t>
            </a:r>
            <a:endParaRPr lang="en-US" altLang="en-US" sz="6000" b="1" smtClean="0">
              <a:solidFill>
                <a:schemeClr val="bg1"/>
              </a:solidFill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D210D8-CD07-42C2-99E0-2ED04C719E2E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1-درست فکر کنید.</a:t>
            </a:r>
            <a:endParaRPr lang="en-US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فکر کنیدپیش از آنکه عمل کنید.</a:t>
            </a:r>
          </a:p>
          <a:p>
            <a:pPr algn="r" rtl="1" eaLnBrk="1" hangingPunct="1">
              <a:buFont typeface="Arial" panose="020B0604020202020204" pitchFamily="34" charset="0"/>
              <a:buNone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 - مخاطب کیست؟</a:t>
            </a:r>
          </a:p>
          <a:p>
            <a:pPr algn="r" rtl="1" eaLnBrk="1" hangingPunct="1">
              <a:buFont typeface="Arial" panose="020B0604020202020204" pitchFamily="34" charset="0"/>
              <a:buNone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 - اهداف کدامند؟</a:t>
            </a:r>
          </a:p>
          <a:p>
            <a:pPr algn="r" rtl="1" eaLnBrk="1" hangingPunct="1">
              <a:buFont typeface="Arial" panose="020B0604020202020204" pitchFamily="34" charset="0"/>
              <a:buNone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 - واقعیت ها وشرایط چگونه اند؟</a:t>
            </a:r>
          </a:p>
          <a:p>
            <a:pPr algn="r" rtl="1" eaLnBrk="1" hangingPunct="1">
              <a:buFont typeface="Arial" panose="020B0604020202020204" pitchFamily="34" charset="0"/>
              <a:buNone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 - چگونه ارتباط برقرار کنید تا بهتر نتیجه بگیرید؟</a:t>
            </a:r>
          </a:p>
          <a:p>
            <a:pPr algn="r" rtl="1" eaLnBrk="1" hangingPunct="1">
              <a:buFont typeface="Arial" panose="020B0604020202020204" pitchFamily="34" charset="0"/>
              <a:buNone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 - برنامه ریزی وسازماندهی برای ارتباطات مفید و موثر چیست؟</a:t>
            </a:r>
            <a:endParaRPr lang="en-US" altLang="en-US" b="1" smtClean="0">
              <a:solidFill>
                <a:schemeClr val="tx1"/>
              </a:solidFill>
            </a:endParaRPr>
          </a:p>
          <a:p>
            <a:pPr algn="r" rtl="1" eaLnBrk="1" hangingPunct="1"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chemeClr val="tx1"/>
                </a:solidFill>
              </a:rPr>
              <a:t>  </a:t>
            </a:r>
          </a:p>
          <a:p>
            <a:pPr algn="r" rtl="1" eaLnBrk="1" hangingPunct="1">
              <a:buFont typeface="Arial" panose="020B0604020202020204" pitchFamily="34" charset="0"/>
              <a:buNone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مبنای هر نوع ارتباط ،انتخاب واقدام، درست فکر کردن است.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5BAD81-5221-4226-9062-6CC8DCD593E3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1-درست فکر کنید.</a:t>
            </a:r>
            <a:endParaRPr lang="en-US" altLang="en-US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مشاهدات خود را ثبت وضبط 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از مشاهدات دیگران هم استفاده 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حس ششم خود را تقویت 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برداشتهای حاصل از مشاهدات را بصورت </a:t>
            </a:r>
            <a:r>
              <a:rPr lang="fa-IR" altLang="en-US" b="1" smtClean="0">
                <a:solidFill>
                  <a:schemeClr val="bg1"/>
                </a:solidFill>
                <a:cs typeface="B Mitra" panose="00000400000000000000" pitchFamily="2" charset="-78"/>
              </a:rPr>
              <a:t>نتیجه مشخص و مدون کنید.</a:t>
            </a:r>
            <a:endParaRPr lang="en-US" altLang="en-US" b="1" smtClean="0">
              <a:solidFill>
                <a:schemeClr val="bg1"/>
              </a:solidFill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068A03-6C25-467D-9F22-392A9B243D6A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2-درست ببینید.</a:t>
            </a:r>
            <a:endParaRPr lang="en-US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ببینید آنچه را دیگران نمی بینند.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دید خود را تقویت کنید و تیزبین،ریزبین و کنجکاو باشید.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درست،دقیق،عمیق وخوب وبا حوصله ببینید 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بعضی از نکات را چندین بار ببینید.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آنچه را که دیگران نمی بینند،بیابید.</a:t>
            </a:r>
          </a:p>
          <a:p>
            <a:pPr algn="r" rtl="1" eaLnBrk="1" hangingPunct="1"/>
            <a:endParaRPr lang="en-US" altLang="en-US" b="1" smtClean="0">
              <a:solidFill>
                <a:schemeClr val="bg1"/>
              </a:solidFill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7A3E3C-B351-4D7B-8B2D-F8FD15F271D8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3-درست گفتگو کنید.</a:t>
            </a:r>
            <a:endParaRPr lang="en-US" altLang="en-US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از تاکتیکها و تکنیکها «بجا»استفاده 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در تعیین زمان و مکان و شرایط گفتگو ومذاکره دقت 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با موانع مذاکره آشنا باشید.</a:t>
            </a:r>
          </a:p>
          <a:p>
            <a:pPr algn="r" rtl="1" eaLnBrk="1" hangingPunct="1">
              <a:buFont typeface="Arial" panose="020B0604020202020204" pitchFamily="34" charset="0"/>
              <a:buNone/>
            </a:pPr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خصوصیات مذاکره و مذاکره کننده خوب را بشناسید</a:t>
            </a:r>
            <a:r>
              <a:rPr lang="fa-IR" altLang="en-US" b="1" smtClean="0">
                <a:solidFill>
                  <a:schemeClr val="bg1"/>
                </a:solidFill>
                <a:cs typeface="B Mitra" panose="00000400000000000000" pitchFamily="2" charset="-78"/>
              </a:rPr>
              <a:t>.</a:t>
            </a:r>
            <a:endParaRPr lang="en-US" altLang="en-US" b="1" smtClean="0">
              <a:solidFill>
                <a:schemeClr val="bg1"/>
              </a:solidFill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493F63-5106-4031-B6DC-8BFED4A3E324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3-درست گفتگو کنید.</a:t>
            </a:r>
            <a:endParaRPr lang="en-US" altLang="en-US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بموقع مذاکره را ختم 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اصول اخلاقی وانسانی را فراموش نکنید.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مذاکره موثر را درنتیجه بُُِِِرد-برد بدانید.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از مذاکره نتیجه بگیرید.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3BC036-1E86-4825-AE8B-2390C085D44C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3- درست گفتگو کنید.</a:t>
            </a:r>
            <a:endParaRPr lang="en-US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اصول و فنون مذاکره را یاد بگیرید.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برای مذاکره برنامه داشته باشید.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بدانید که در مورد چه موضوعاتی مذاکره و گفتگو 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اهداف و انگیزه تان را مشخص کنید.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A5789C-A3E3-4373-9A73-FE26DA091F9A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4-درست بپرسید وسوال کنید.</a:t>
            </a:r>
            <a:endParaRPr lang="en-US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مهارتهای درست و خوب سوال کردن را تقویت 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با توجه به آنچه نا معلوم و مبهم است،سوالات مناسبی را طراحی و انتخاب 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هر چیزی را نپرسید.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پرسشها شفاف،ساده و دقیق باشند.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02DD62-537F-45ED-A531-0EC7D2710CD0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4-درست بپرسید وسوال کنید.</a:t>
            </a:r>
            <a:endParaRPr lang="en-US" altLang="en-US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کم بپرسید اما خوب بپرسید.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سئوال جدید را با توجه به پاسخ داده شده ،مکمل سئوالات گذشته بدانید.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گاهی مستقیم وگاهی غیر مستقیم سئوال 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سئوالات کلیدی را از پیش تعیین کنید.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E12FA3-E1ED-4B89-B1A2-478CBEC677C7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چگونه اطلاعات را حفظ می کنیم؟</a:t>
            </a:r>
            <a:endParaRPr lang="en-US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10 درصد آنچه می خوانیم</a:t>
            </a: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20 درصد آنچه می شنویم</a:t>
            </a: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30 درصد آنچه می بینیم</a:t>
            </a: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50 درصد آنچه می بینیم و می شنویم</a:t>
            </a: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70 درصد آنچه می گوئیم در حالیکه گفتگو می کنیم</a:t>
            </a: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90 درصد آنچه می گوئیم </a:t>
            </a:r>
            <a:r>
              <a:rPr lang="fa-IR" altLang="en-US" b="1" smtClean="0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در حالیکه چیزی انجام می دهیم</a:t>
            </a:r>
            <a:endParaRPr lang="en-US" altLang="en-US" b="1" smtClean="0">
              <a:solidFill>
                <a:schemeClr val="bg1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751EDE-F180-41DC-AAEB-91863468A860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4-درست بپرسید وسوال کنید.</a:t>
            </a:r>
            <a:endParaRPr lang="en-US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از سئوالات کنترلی برای ارزیابی صحت و اعتبار پاسخهای دریافت شده استفاده 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با توجه به پاسخهای احتمالی ،سناریوسازی </a:t>
            </a:r>
            <a:r>
              <a:rPr lang="fa-IR" altLang="en-US" b="1" smtClean="0">
                <a:solidFill>
                  <a:schemeClr val="bg1"/>
                </a:solidFill>
                <a:cs typeface="B Mitra" panose="00000400000000000000" pitchFamily="2" charset="-78"/>
              </a:rPr>
              <a:t>کنید وسئوالات لازم را طراحی کنید.</a:t>
            </a:r>
            <a:endParaRPr lang="en-US" altLang="en-US" b="1" smtClean="0">
              <a:solidFill>
                <a:schemeClr val="bg1"/>
              </a:solidFill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3C4F9B-3F44-4080-B4C6-B4536F1EE124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5-درست گوش کنید وربط دهید.</a:t>
            </a:r>
            <a:endParaRPr lang="en-US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مهارتهای درست گوش کردن را تقویت 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دقیق،صحیح و درست گوش 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تمرکز،توجه و آرامش خود را حفظ 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هنگام گوش کردن واکنش مثبت نشان دهید</a:t>
            </a:r>
            <a:r>
              <a:rPr lang="fa-IR" altLang="en-US" b="1" smtClean="0">
                <a:solidFill>
                  <a:schemeClr val="bg1"/>
                </a:solidFill>
                <a:cs typeface="B Mitra" panose="00000400000000000000" pitchFamily="2" charset="-78"/>
              </a:rPr>
              <a:t>.(علاقه،تأیید و تکرار گفته مخاطب)</a:t>
            </a:r>
            <a:endParaRPr lang="en-US" altLang="en-US" b="1" smtClean="0">
              <a:solidFill>
                <a:schemeClr val="bg1"/>
              </a:solidFill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7C7F6C-3B18-47D3-AD61-9A7E457DC386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5-درست گوش کنید وربط دهید.</a:t>
            </a:r>
            <a:endParaRPr lang="en-US" altLang="en-US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هنگام گوش کردن ،صحبت دیگران را قطع نکنید.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بعضی نکات مهم را یادداشت 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نکات مهم را اولویت بندی 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مجموع شنیده ها و گفته ها و نکات کلیدی </a:t>
            </a:r>
            <a:r>
              <a:rPr lang="fa-IR" altLang="en-US" b="1" smtClean="0">
                <a:solidFill>
                  <a:schemeClr val="bg1"/>
                </a:solidFill>
                <a:cs typeface="B Mitra" panose="00000400000000000000" pitchFamily="2" charset="-78"/>
              </a:rPr>
              <a:t>را بیاد بیاورید.</a:t>
            </a:r>
            <a:endParaRPr lang="en-US" altLang="en-US" b="1" smtClean="0">
              <a:solidFill>
                <a:schemeClr val="bg1"/>
              </a:solidFill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986CFA-EBE0-4F55-BDC1-12EA46685274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5-درست گوش کنید وربط دهید.</a:t>
            </a:r>
            <a:endParaRPr lang="en-US" altLang="en-US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همه نکات با ربط و بی ربط را به هم پیوند بزنید و درست نتیجه بگیرید.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54F955-B29A-4CD2-9145-A782E1502556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6-درست تأ ثیربگذارید.</a:t>
            </a:r>
            <a:endParaRPr lang="en-US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به سایرعوامل ارتباطی «تأثیر گذار»با توجه به مخاطب و ویژگیهایش و عوامل ارتباطی استفاده شده بپردازید مانند: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کلیه عوامل و عناصر تن گفتارب و زبان اندام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هدایا و عوامل انگیزشی گوناگون مانند دعوت،مراسم خاص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هنرها،مهارتها و جاذبه های شخصی و شخصیتی خود و دیگران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474666-BC5B-497D-A370-E4CAF596CAC5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6-درست تأ ثیربگذارید.</a:t>
            </a:r>
            <a:endParaRPr lang="en-US" altLang="en-US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پیشینه،خوشنامی،اعتبار احترام اجتماعی خود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عوامل ظاهری و محیطی جذاب و اثرگذار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endParaRPr lang="fa-IR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عوامل سمبولیک ،اخلاقی ،ارزشی،انسانی مناسب </a:t>
            </a:r>
            <a:r>
              <a:rPr lang="fa-IR" altLang="en-US" b="1" smtClean="0">
                <a:solidFill>
                  <a:schemeClr val="bg1"/>
                </a:solidFill>
                <a:cs typeface="B Mitra" panose="00000400000000000000" pitchFamily="2" charset="-78"/>
              </a:rPr>
              <a:t>و متناسب با مخاطب</a:t>
            </a:r>
            <a:endParaRPr lang="en-US" altLang="en-US" b="1" smtClean="0">
              <a:solidFill>
                <a:schemeClr val="bg1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0CB0C5-4D68-4E78-91CC-4B74461E2628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7-درست دگرگون کنید(تعدیل،تبدیل،تغییروتحول)</a:t>
            </a:r>
            <a:endParaRPr lang="en-US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ارتباط مفید و موثر ،ارتباطی است که بتواند باعث تعدیل ، تبدیل وتغییر وضعیت ،شرایط و عوامل گردد.</a:t>
            </a: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مهمترین تغییر و تحول ارتباط را می توان در چهار حوزه خلاصه کرد که عبارتند از تغییر و دگرگونی در مدل «نادر»شامل: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نگاه و نگرش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انتظارات و انگیزش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دید و دانش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رفتار وروش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E02E6A-9DE3-478C-8CB8-9BE696154B8C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8-درست برداشت کنید.</a:t>
            </a:r>
            <a:endParaRPr lang="en-US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ارتباطی مفید و موثر است که ارزشی اضافی دربرداشته باشد.اثرگذاری واثرپذیری ،تفهیم وتفاهم،تغییر و تحول و عایدی وبرداشت های مادی و معنوی بعنوان نتیجه نهایی ارتباط هستند.</a:t>
            </a: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آنها را ارزیابی کرده وارتباط ها را بیشتر و بهتر کنید.</a:t>
            </a: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با توجه به پویایی انسان وجامعه،ارتباط ها را پایدار کنید تا نتایج بهتری حاصل آیند.</a:t>
            </a: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برداشت و نتیجه نهایی ارتباط،حاصل رعایت «تمامیت»  نکات و مهارتهای گوناگون ارتباطی است.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2A0860-77D3-4D40-BCC1-C3AED7C92A9C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-«تمامیت»</a:t>
            </a:r>
            <a:r>
              <a:rPr lang="en-US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در ارتباط یعنی درک و انجام هشت فرمان:</a:t>
            </a:r>
            <a:endParaRPr lang="en-US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درست بیندیشید.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درست ببینید .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درست گفتگو و مذاکره کنید.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درست بپرسیدوسئوال کنید.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درست گوش کنید ونکات را پیوند بزنید.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درست تأثیر بگذارید.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درست تعدیل،تبدیل و تغییر دهید.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درست نتیجه گیری کنید.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A965D6-36D4-415C-AD53-83D7FBAA3E47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11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0" y="71438"/>
            <a:ext cx="8229600" cy="796925"/>
          </a:xfrm>
        </p:spPr>
        <p:txBody>
          <a:bodyPr/>
          <a:lstStyle/>
          <a:p>
            <a:r>
              <a:rPr lang="en-GB" altLang="en-US" dirty="0" smtClean="0"/>
              <a:t>Conditions o use</a:t>
            </a:r>
          </a:p>
        </p:txBody>
      </p:sp>
      <p:sp>
        <p:nvSpPr>
          <p:cNvPr id="62466" name="Rectangle 2"/>
          <p:cNvSpPr>
            <a:spLocks noChangeAspect="1" noChangeArrowheads="1"/>
          </p:cNvSpPr>
          <p:nvPr/>
        </p:nvSpPr>
        <p:spPr bwMode="auto">
          <a:xfrm>
            <a:off x="-19050" y="0"/>
            <a:ext cx="9144000" cy="6858000"/>
          </a:xfrm>
          <a:prstGeom prst="rect">
            <a:avLst/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j-ea"/>
              <a:cs typeface="Arial"/>
            </a:endParaRP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3348038" y="1390650"/>
            <a:ext cx="0" cy="44640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025592" y="3789382"/>
            <a:ext cx="20265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  <a:hlinkClick r:id="rId3"/>
              </a:rPr>
              <a:t>http://</a:t>
            </a:r>
            <a:r>
              <a:rPr kumimoji="0" lang="fr-FR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  <a:hlinkClick r:id="rId3"/>
              </a:rPr>
              <a:t>www.ravanpoint.ir</a:t>
            </a:r>
            <a:endParaRPr kumimoji="0" lang="fa-I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Contact: </a:t>
            </a:r>
            <a:r>
              <a:rPr kumimoji="0" lang="fr-FR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info@ravanpoint.ir </a:t>
            </a:r>
            <a:endParaRPr kumimoji="0" lang="fr-F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825" y="3919537"/>
            <a:ext cx="2736850" cy="423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250825" y="2582614"/>
            <a:ext cx="28321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B Nazanin" panose="00000400000000000000" pitchFamily="2" charset="-78"/>
              </a:rPr>
              <a:t>دانلود رایگان پاورپوینت های </a:t>
            </a: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B Nazanin" panose="00000400000000000000" pitchFamily="2" charset="-78"/>
              </a:rPr>
              <a:t>روانشناسی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© Copyright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Ravanpoint.ir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5486" y="2368159"/>
            <a:ext cx="3866728" cy="139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023806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6019800"/>
          </a:xfrm>
        </p:spPr>
        <p:txBody>
          <a:bodyPr/>
          <a:lstStyle/>
          <a:p>
            <a:pPr algn="r" rtl="1" eaLnBrk="1" hangingPunct="1">
              <a:buFont typeface="Arial" panose="020B0604020202020204" pitchFamily="34" charset="0"/>
              <a:buNone/>
            </a:pPr>
            <a:r>
              <a:rPr lang="fa-IR" altLang="en-US" sz="2000" b="1" i="1" u="sng" smtClean="0">
                <a:solidFill>
                  <a:schemeClr val="tx1"/>
                </a:solidFill>
                <a:cs typeface="B Mitra" panose="00000400000000000000" pitchFamily="2" charset="-78"/>
              </a:rPr>
              <a:t>روشهای یادگیری وآموزش         یاد آوردن پس از 3 ساعت          یادآوردن پس از سه روز  </a:t>
            </a:r>
          </a:p>
          <a:p>
            <a:pPr algn="r" rtl="1" eaLnBrk="1" hangingPunct="1">
              <a:buFont typeface="Arial" panose="020B0604020202020204" pitchFamily="34" charset="0"/>
              <a:buNone/>
            </a:pPr>
            <a:endParaRPr lang="fa-IR" altLang="en-US" sz="2000" b="1" i="1" u="sng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گفتن </a:t>
            </a:r>
            <a:r>
              <a:rPr lang="fa-IR" altLang="en-US" sz="2000" b="1" smtClean="0">
                <a:solidFill>
                  <a:schemeClr val="tx1"/>
                </a:solidFill>
                <a:cs typeface="B Mitra" panose="00000400000000000000" pitchFamily="2" charset="-78"/>
              </a:rPr>
              <a:t>                                     70 درصد                                   10 درصد</a:t>
            </a:r>
          </a:p>
          <a:p>
            <a:pPr algn="r" rtl="1" eaLnBrk="1" hangingPunct="1"/>
            <a:endParaRPr lang="fa-IR" altLang="en-US" sz="2000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نشان دادن</a:t>
            </a:r>
            <a:r>
              <a:rPr lang="fa-IR" altLang="en-US" sz="2000" b="1" smtClean="0">
                <a:solidFill>
                  <a:schemeClr val="tx1"/>
                </a:solidFill>
                <a:cs typeface="B Mitra" panose="00000400000000000000" pitchFamily="2" charset="-78"/>
              </a:rPr>
              <a:t>                           72 درصد                                    20 درصد</a:t>
            </a:r>
          </a:p>
          <a:p>
            <a:pPr algn="r" rtl="1" eaLnBrk="1" hangingPunct="1"/>
            <a:endParaRPr lang="fa-IR" altLang="en-US" sz="2000" b="1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sz="2800" b="1" smtClean="0">
                <a:solidFill>
                  <a:schemeClr val="tx1"/>
                </a:solidFill>
                <a:cs typeface="B Mitra" panose="00000400000000000000" pitchFamily="2" charset="-78"/>
              </a:rPr>
              <a:t>ترکیب گفتن ونشان دادن     </a:t>
            </a:r>
            <a:r>
              <a:rPr lang="fa-IR" altLang="en-US" sz="2000" b="1" smtClean="0">
                <a:solidFill>
                  <a:schemeClr val="bg1"/>
                </a:solidFill>
                <a:cs typeface="B Mitra" panose="00000400000000000000" pitchFamily="2" charset="-78"/>
              </a:rPr>
              <a:t>85 درصد                                    65 درصد</a:t>
            </a:r>
            <a:endParaRPr lang="en-US" altLang="en-US" sz="2000" b="1" smtClean="0">
              <a:solidFill>
                <a:schemeClr val="bg1"/>
              </a:solidFill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13E66E-3072-411E-B202-BC19087B788B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نکات مهم در ارتباط با دیگران</a:t>
            </a:r>
            <a:endParaRPr lang="en-US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علاقه افراد به خودشان ده برابر بیش از علاقه شان به دیگران است. بخاطر داشته باشید که عمل افراد تحت تأثیر افکار وعلائق آنها به خودشان است.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تک واژه «شما»را جایگزین چهار واژه « من،مال من، برای من، به من» کنید.</a:t>
            </a:r>
          </a:p>
          <a:p>
            <a:pPr algn="r" rtl="1" eaLnBrk="1" hangingPunct="1"/>
            <a:endParaRPr lang="fa-IR" altLang="en-US" b="1" smtClean="0">
              <a:solidFill>
                <a:schemeClr val="tx1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منافع وارزشها را از دید خودتان تعریف وتوصیف نکنید</a:t>
            </a:r>
            <a:r>
              <a:rPr lang="fa-IR" altLang="en-US" b="1" smtClean="0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.</a:t>
            </a:r>
            <a:endParaRPr lang="en-US" altLang="en-US" b="1" smtClean="0">
              <a:solidFill>
                <a:schemeClr val="bg1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B461EE-76F5-4900-A7DC-35CC0E908633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28650"/>
            <a:ext cx="7315200" cy="1281113"/>
          </a:xfrm>
        </p:spPr>
        <p:txBody>
          <a:bodyPr/>
          <a:lstStyle/>
          <a:p>
            <a:pPr algn="r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چه کنیم تا افراد احساس کنند که مهم هستند؟</a:t>
            </a:r>
            <a:endParaRPr lang="en-US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>
              <a:buFont typeface="Arial" panose="020B0604020202020204" pitchFamily="34" charset="0"/>
              <a:buNone/>
            </a:pPr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یکی از نیازهای همه انسانها میل به اهمیت داشتن و تشخص است.سعی کنید با مهارتهای ارتباطی زیر به این نیازها پاسخ دهید.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آنچه دیگران می گویند،گوش کنید.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آنها را تمجید وتحسین کنید.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تا جائیکه امکان دارد،اسم آنها را بازگو کنید.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قبل از پاسخ دادن،کمی مکث </a:t>
            </a:r>
            <a:r>
              <a:rPr lang="fa-IR" altLang="en-US" b="1" smtClean="0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کنید تا نشان دهید که به آنها توجه داشته اید.</a:t>
            </a:r>
            <a:endParaRPr lang="en-US" altLang="en-US" b="1" smtClean="0">
              <a:solidFill>
                <a:schemeClr val="bg1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CE939C-7CFF-4B02-89E5-8C17D1DA8AF1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86200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از واژه های «شما» و « برای شما»،پیش از « من، مال من و...» استفاده کنید.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اگر منتظرتان هستند به آنها بگوئید که می دانید منتظرتان بوده اند.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به همه افراد گروه توجه کنید.</a:t>
            </a:r>
            <a:endParaRPr lang="en-US" altLang="en-US" b="1" smtClean="0">
              <a:solidFill>
                <a:schemeClr val="tx1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43B58-0B6F-40D7-AFFB-6D5547BEABF2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چگونه با دیگران موافق شوید؟</a:t>
            </a:r>
            <a:endParaRPr lang="en-US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>
              <a:buFont typeface="Arial" panose="020B0604020202020204" pitchFamily="34" charset="0"/>
              <a:buNone/>
            </a:pPr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1-نگرش مثبت وموافق داشته باشید.</a:t>
            </a:r>
          </a:p>
          <a:p>
            <a:pPr algn="r" rtl="1" eaLnBrk="1" hangingPunct="1">
              <a:buFont typeface="Arial" panose="020B0604020202020204" pitchFamily="34" charset="0"/>
              <a:buNone/>
            </a:pPr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2-موافق بودن خود را به دیگران بگوئید.</a:t>
            </a:r>
          </a:p>
          <a:p>
            <a:pPr algn="r" rtl="1" eaLnBrk="1" hangingPunct="1">
              <a:buFont typeface="Arial" panose="020B0604020202020204" pitchFamily="34" charset="0"/>
              <a:buNone/>
            </a:pPr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3-هیچگاه مخالفت خود را با دیگران بیان نکنید ،مگر آنکه بسیار ضروری باشد.</a:t>
            </a:r>
          </a:p>
          <a:p>
            <a:pPr algn="r" rtl="1" eaLnBrk="1" hangingPunct="1">
              <a:buFont typeface="Arial" panose="020B0604020202020204" pitchFamily="34" charset="0"/>
              <a:buNone/>
            </a:pPr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4-اشتباهاتتان را بپذیرید.</a:t>
            </a:r>
          </a:p>
          <a:p>
            <a:pPr algn="r" rtl="1" eaLnBrk="1" hangingPunct="1">
              <a:buFont typeface="Arial" panose="020B0604020202020204" pitchFamily="34" charset="0"/>
              <a:buNone/>
            </a:pPr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5-از برخورد وجدال کردن بپرهیزید.</a:t>
            </a:r>
          </a:p>
          <a:p>
            <a:pPr algn="r" rtl="1" eaLnBrk="1" hangingPunct="1">
              <a:buFont typeface="Arial" panose="020B0604020202020204" pitchFamily="34" charset="0"/>
              <a:buNone/>
            </a:pPr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6-از جنگجوئی وجنگوها دوری کنید.</a:t>
            </a:r>
            <a:endParaRPr lang="en-US" altLang="en-US" b="1" smtClean="0">
              <a:solidFill>
                <a:schemeClr val="tx1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5901E3-E9D8-414A-81BC-F3CC282AD447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cs typeface="B Mitra" panose="00000400000000000000" pitchFamily="2" charset="-78"/>
              </a:rPr>
              <a:t>چگونه به دیگران گوش دهید؟</a:t>
            </a:r>
            <a:endParaRPr lang="en-US" altLang="en-US" b="1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به کسی که صحبت می کند،نگاه کنید.</a:t>
            </a: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به طرف کسی که صحبت می کند، خم شوید ونشان دهید که دوست ندارید هیچ واژه ای را از دست بدهید.</a:t>
            </a: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درست سوال کنید.</a:t>
            </a: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تا زمانی که مخاطب چیزی می گوید،صبر کنید ومزاحم او نشوید.</a:t>
            </a:r>
          </a:p>
          <a:p>
            <a:pPr algn="r" rtl="1" eaLnBrk="1" hangingPunct="1"/>
            <a:r>
              <a:rPr lang="fa-IR" altLang="en-US" b="1" smtClean="0">
                <a:solidFill>
                  <a:schemeClr val="tx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گاهی از واژه های مخاطب وتکیه کلام او استفاده کنید.</a:t>
            </a:r>
          </a:p>
          <a:p>
            <a:pPr algn="r" rtl="1" eaLnBrk="1" hangingPunct="1"/>
            <a:endParaRPr lang="en-US" altLang="en-US" b="1" smtClean="0">
              <a:solidFill>
                <a:schemeClr val="bg1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DB0864-BC1A-4A10-ACB3-7AD04D57C67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lt1">
                <a:tint val="40000"/>
                <a:satMod val="350000"/>
              </a:schemeClr>
            </a:gs>
            <a:gs pos="40000">
              <a:schemeClr val="lt1">
                <a:tint val="45000"/>
                <a:shade val="99000"/>
                <a:satMod val="350000"/>
              </a:schemeClr>
            </a:gs>
            <a:gs pos="100000">
              <a:schemeClr val="bg1">
                <a:lumMod val="85000"/>
              </a:schemeClr>
            </a:gs>
          </a:gsLst>
        </a:gradFill>
        <a:ln w="9525">
          <a:solidFill>
            <a:schemeClr val="bg1"/>
          </a:solidFill>
          <a:miter lim="800000"/>
          <a:headEnd/>
          <a:tailEnd/>
        </a:ln>
        <a:effectLst/>
      </a:spPr>
      <a:bodyPr wrap="none" anchor="ctr"/>
      <a:lstStyle>
        <a:defPPr>
          <a:defRPr>
            <a:solidFill>
              <a:prstClr val="black"/>
            </a:solidFill>
          </a:defRPr>
        </a:defPPr>
      </a:lstStyle>
      <a:style>
        <a:lnRef idx="0">
          <a:scrgbClr r="0" g="0" b="0"/>
        </a:lnRef>
        <a:fillRef idx="1002">
          <a:schemeClr val="lt1"/>
        </a:fillRef>
        <a:effectRef idx="0">
          <a:scrgbClr r="0" g="0" b="0"/>
        </a:effectRef>
        <a:fontRef idx="major"/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</TotalTime>
  <Words>1670</Words>
  <Application>Microsoft Office PowerPoint</Application>
  <PresentationFormat>On-screen Show (4:3)</PresentationFormat>
  <Paragraphs>341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B Mitra</vt:lpstr>
      <vt:lpstr>Century Gothic</vt:lpstr>
      <vt:lpstr>Calibri</vt:lpstr>
      <vt:lpstr>Wingdings 3</vt:lpstr>
      <vt:lpstr>WingDings</vt:lpstr>
      <vt:lpstr>Times New Roman</vt:lpstr>
      <vt:lpstr>Tahoma</vt:lpstr>
      <vt:lpstr>Verdana</vt:lpstr>
      <vt:lpstr>B Nazanin</vt:lpstr>
      <vt:lpstr>Wisp</vt:lpstr>
      <vt:lpstr>Profile</vt:lpstr>
      <vt:lpstr>مهارتهای ارتباطی</vt:lpstr>
      <vt:lpstr>چگونه می آموزیم؟ (اطلاعات را دریافت می کنیم؟)</vt:lpstr>
      <vt:lpstr>چگونه اطلاعات را حفظ می کنیم؟</vt:lpstr>
      <vt:lpstr>Slide 4</vt:lpstr>
      <vt:lpstr>نکات مهم در ارتباط با دیگران</vt:lpstr>
      <vt:lpstr>چه کنیم تا افراد احساس کنند که مهم هستند؟</vt:lpstr>
      <vt:lpstr>Slide 7</vt:lpstr>
      <vt:lpstr>چگونه با دیگران موافق شوید؟</vt:lpstr>
      <vt:lpstr>چگونه به دیگران گوش دهید؟</vt:lpstr>
      <vt:lpstr>چگونه بر دیگران تأثیر بگذاریم؟</vt:lpstr>
      <vt:lpstr>Slide 11</vt:lpstr>
      <vt:lpstr>مدل ارتباطی و نیاز شناسی  «LOCATE»</vt:lpstr>
      <vt:lpstr>Slide 13</vt:lpstr>
      <vt:lpstr>Slide 14</vt:lpstr>
      <vt:lpstr>Slide 15</vt:lpstr>
      <vt:lpstr> TOTALITYمدل ارتباطی  </vt:lpstr>
      <vt:lpstr>Slide 17</vt:lpstr>
      <vt:lpstr>Slide 18</vt:lpstr>
      <vt:lpstr>Slide 19</vt:lpstr>
      <vt:lpstr>Slide 20</vt:lpstr>
      <vt:lpstr>هشت فرمان ارتباط مفید و موثر</vt:lpstr>
      <vt:lpstr>1-درست فکر کنید.</vt:lpstr>
      <vt:lpstr>1-درست فکر کنید.</vt:lpstr>
      <vt:lpstr>2-درست ببینید.</vt:lpstr>
      <vt:lpstr>3-درست گفتگو کنید.</vt:lpstr>
      <vt:lpstr>3-درست گفتگو کنید.</vt:lpstr>
      <vt:lpstr>3- درست گفتگو کنید.</vt:lpstr>
      <vt:lpstr>4-درست بپرسید وسوال کنید.</vt:lpstr>
      <vt:lpstr>4-درست بپرسید وسوال کنید.</vt:lpstr>
      <vt:lpstr>4-درست بپرسید وسوال کنید.</vt:lpstr>
      <vt:lpstr>5-درست گوش کنید وربط دهید.</vt:lpstr>
      <vt:lpstr>5-درست گوش کنید وربط دهید.</vt:lpstr>
      <vt:lpstr>5-درست گوش کنید وربط دهید.</vt:lpstr>
      <vt:lpstr>6-درست تأ ثیربگذارید.</vt:lpstr>
      <vt:lpstr>6-درست تأ ثیربگذارید.</vt:lpstr>
      <vt:lpstr>7-درست دگرگون کنید(تعدیل،تبدیل،تغییروتحول)</vt:lpstr>
      <vt:lpstr>8-درست برداشت کنید.</vt:lpstr>
      <vt:lpstr>-«تمامیت» در ارتباط یعنی درک و انجام هشت فرمان:</vt:lpstr>
      <vt:lpstr>Conditions o use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مهارتهای ارتباطی</dc:title>
  <dc:creator>Abbasi</dc:creator>
  <cp:lastModifiedBy>app7</cp:lastModifiedBy>
  <cp:revision>21</cp:revision>
  <dcterms:created xsi:type="dcterms:W3CDTF">2009-01-06T06:14:23Z</dcterms:created>
  <dcterms:modified xsi:type="dcterms:W3CDTF">2024-06-20T05:29:40Z</dcterms:modified>
</cp:coreProperties>
</file>