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00FF"/>
    <a:srgbClr val="D60093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6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178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1943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1149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56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3388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1646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73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729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881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965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324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979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25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411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110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81A8-6C75-45DF-B8BD-9ECA84A019F1}" type="datetimeFigureOut">
              <a:rPr lang="fa-IR" smtClean="0"/>
              <a:t>29/04/1445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FE9726-AD4B-4B8D-AEEB-EB79514408F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43D7-B592-4BCB-857D-0F6DAE277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768626"/>
            <a:ext cx="7766936" cy="2420819"/>
          </a:xfrm>
        </p:spPr>
        <p:txBody>
          <a:bodyPr/>
          <a:lstStyle/>
          <a:p>
            <a:pPr algn="ctr"/>
            <a:r>
              <a:rPr lang="fa-IR" sz="6000" dirty="0">
                <a:solidFill>
                  <a:schemeClr val="accent1">
                    <a:lumMod val="50000"/>
                  </a:schemeClr>
                </a:solidFill>
                <a:cs typeface="B Jadid" panose="00000700000000000000" pitchFamily="2" charset="-78"/>
              </a:rPr>
              <a:t>نکات توجیهی بدو ورود کارآموزان و کارورزان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DE775-4DAE-403A-B715-54804684A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7339" y="3829878"/>
            <a:ext cx="6559826" cy="2259496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fa-IR" sz="4600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واحد آموزش</a:t>
            </a:r>
          </a:p>
          <a:p>
            <a:pPr algn="ctr"/>
            <a:r>
              <a:rPr lang="fa-IR" sz="4600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 بیمارستان آیت اله خوانساری</a:t>
            </a:r>
          </a:p>
          <a:p>
            <a:pPr algn="ctr"/>
            <a:endParaRPr lang="fa-IR" sz="4600" dirty="0">
              <a:solidFill>
                <a:schemeClr val="accent2">
                  <a:lumMod val="75000"/>
                </a:schemeClr>
              </a:solidFill>
              <a:cs typeface="B Jadid" panose="00000700000000000000" pitchFamily="2" charset="-78"/>
            </a:endParaRPr>
          </a:p>
          <a:p>
            <a:pPr algn="ctr"/>
            <a:r>
              <a:rPr lang="fa-IR" sz="4600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آبان 1402</a:t>
            </a:r>
          </a:p>
          <a:p>
            <a:pPr algn="ctr"/>
            <a:r>
              <a:rPr lang="fa-IR" sz="4600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آماده سازی: لیلا عبدی</a:t>
            </a:r>
          </a:p>
          <a:p>
            <a:pPr algn="ctr"/>
            <a:r>
              <a:rPr lang="fa-IR" sz="2400" dirty="0">
                <a:solidFill>
                  <a:srgbClr val="FF0000"/>
                </a:solidFill>
                <a:cs typeface="B Jadid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258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C02BA-10B9-49AE-AECF-D95F4D524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3600" dirty="0">
                <a:solidFill>
                  <a:srgbClr val="7030A0"/>
                </a:solidFill>
                <a:latin typeface="+mn-lt"/>
                <a:ea typeface="+mn-ea"/>
                <a:cs typeface="B Jadid" panose="00000700000000000000" pitchFamily="2" charset="-78"/>
              </a:rPr>
              <a:t>آشنایی با سلسله مراتب </a:t>
            </a:r>
            <a:r>
              <a:rPr lang="fa-IR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3BAF6-4A8B-4452-847D-420FC5624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84833"/>
            <a:ext cx="10946296" cy="4408732"/>
          </a:xfrm>
        </p:spPr>
        <p:txBody>
          <a:bodyPr>
            <a:normAutofit lnSpcReduction="10000"/>
          </a:bodyPr>
          <a:lstStyle/>
          <a:p>
            <a:pPr algn="ctr"/>
            <a:r>
              <a:rPr lang="fa-IR" sz="3600" dirty="0">
                <a:solidFill>
                  <a:srgbClr val="7030A0"/>
                </a:solidFill>
                <a:cs typeface="B Jadid" panose="00000700000000000000" pitchFamily="2" charset="-78"/>
              </a:rPr>
              <a:t>ریاست بیمارستان:   سرکار خانم دکتر صالح فرد</a:t>
            </a:r>
          </a:p>
          <a:p>
            <a:pPr algn="ctr"/>
            <a:r>
              <a:rPr lang="fa-IR" sz="3600" dirty="0">
                <a:solidFill>
                  <a:srgbClr val="CC00FF"/>
                </a:solidFill>
                <a:cs typeface="B Jadid" panose="00000700000000000000" pitchFamily="2" charset="-78"/>
              </a:rPr>
              <a:t>مدیریت بیمارستان: جناب آقای </a:t>
            </a:r>
            <a:r>
              <a:rPr lang="fa-IR" sz="3600" dirty="0" err="1">
                <a:solidFill>
                  <a:srgbClr val="CC00FF"/>
                </a:solidFill>
                <a:cs typeface="B Jadid" panose="00000700000000000000" pitchFamily="2" charset="-78"/>
              </a:rPr>
              <a:t>معتمدی</a:t>
            </a:r>
            <a:endParaRPr lang="fa-IR" sz="3600" dirty="0">
              <a:solidFill>
                <a:srgbClr val="CC00FF"/>
              </a:solidFill>
              <a:cs typeface="B Jadid" panose="00000700000000000000" pitchFamily="2" charset="-78"/>
            </a:endParaRPr>
          </a:p>
          <a:p>
            <a:pPr algn="ctr"/>
            <a:r>
              <a:rPr lang="fa-IR" sz="3600" dirty="0">
                <a:solidFill>
                  <a:srgbClr val="CC66FF"/>
                </a:solidFill>
                <a:cs typeface="B Jadid" panose="00000700000000000000" pitchFamily="2" charset="-78"/>
              </a:rPr>
              <a:t>معاون آموزشی مرکز: سرکار خانم دکتر شبانی</a:t>
            </a:r>
          </a:p>
          <a:p>
            <a:pPr algn="ctr"/>
            <a:r>
              <a:rPr lang="fa-IR" sz="2800" dirty="0">
                <a:solidFill>
                  <a:srgbClr val="FF0066"/>
                </a:solidFill>
                <a:cs typeface="B Jadid" panose="00000700000000000000" pitchFamily="2" charset="-78"/>
              </a:rPr>
              <a:t>کارشناس مسئول توسعه آموزش (</a:t>
            </a:r>
            <a:r>
              <a:rPr lang="en-US" sz="2800" dirty="0">
                <a:solidFill>
                  <a:srgbClr val="FF0066"/>
                </a:solidFill>
                <a:cs typeface="B Jadid" panose="00000700000000000000" pitchFamily="2" charset="-78"/>
              </a:rPr>
              <a:t>EDO</a:t>
            </a:r>
            <a:r>
              <a:rPr lang="fa-IR" sz="2800" dirty="0">
                <a:solidFill>
                  <a:srgbClr val="FF0066"/>
                </a:solidFill>
                <a:cs typeface="B Jadid" panose="00000700000000000000" pitchFamily="2" charset="-78"/>
              </a:rPr>
              <a:t>) :</a:t>
            </a:r>
            <a:r>
              <a:rPr lang="fa-IR" sz="2400" dirty="0">
                <a:solidFill>
                  <a:srgbClr val="FF0066"/>
                </a:solidFill>
                <a:cs typeface="B Jadid" panose="00000700000000000000" pitchFamily="2" charset="-78"/>
              </a:rPr>
              <a:t> </a:t>
            </a:r>
            <a:r>
              <a:rPr lang="fa-IR" sz="3200" dirty="0">
                <a:solidFill>
                  <a:srgbClr val="FF0066"/>
                </a:solidFill>
                <a:cs typeface="B Jadid" panose="00000700000000000000" pitchFamily="2" charset="-78"/>
              </a:rPr>
              <a:t>سرکار خانم دکتر </a:t>
            </a:r>
            <a:r>
              <a:rPr lang="fa-IR" sz="3200" dirty="0" err="1">
                <a:solidFill>
                  <a:srgbClr val="FF0066"/>
                </a:solidFill>
                <a:cs typeface="B Jadid" panose="00000700000000000000" pitchFamily="2" charset="-78"/>
              </a:rPr>
              <a:t>اطرشی</a:t>
            </a:r>
            <a:endParaRPr lang="fa-IR" sz="3200" dirty="0">
              <a:solidFill>
                <a:srgbClr val="FF0066"/>
              </a:solidFill>
              <a:cs typeface="B Jadid" panose="00000700000000000000" pitchFamily="2" charset="-78"/>
            </a:endParaRPr>
          </a:p>
          <a:p>
            <a:pPr algn="ctr"/>
            <a:r>
              <a:rPr lang="fa-IR" sz="3600" dirty="0">
                <a:solidFill>
                  <a:srgbClr val="D60093"/>
                </a:solidFill>
                <a:cs typeface="B Jadid" panose="00000700000000000000" pitchFamily="2" charset="-78"/>
              </a:rPr>
              <a:t>کارشناس آموزش: خانم عبدی</a:t>
            </a:r>
          </a:p>
          <a:p>
            <a:pPr lvl="3" algn="ctr"/>
            <a:r>
              <a:rPr lang="fa-IR" sz="3600" dirty="0">
                <a:solidFill>
                  <a:srgbClr val="CC00FF"/>
                </a:solidFill>
                <a:cs typeface="B Jadid" panose="00000700000000000000" pitchFamily="2" charset="-78"/>
              </a:rPr>
              <a:t>کارشناس پژوهش و  کتابخانه: خانم سجادی</a:t>
            </a:r>
          </a:p>
          <a:p>
            <a:pPr algn="ctr"/>
            <a:r>
              <a:rPr lang="fa-IR" sz="3600" dirty="0">
                <a:solidFill>
                  <a:srgbClr val="CC3300"/>
                </a:solidFill>
                <a:cs typeface="B Jadid" panose="00000700000000000000" pitchFamily="2" charset="-78"/>
              </a:rPr>
              <a:t>استاد پژوهشگر : خانم دکتر </a:t>
            </a:r>
            <a:r>
              <a:rPr lang="fa-IR" sz="3600" dirty="0" err="1">
                <a:solidFill>
                  <a:srgbClr val="CC3300"/>
                </a:solidFill>
                <a:cs typeface="B Jadid" panose="00000700000000000000" pitchFamily="2" charset="-78"/>
              </a:rPr>
              <a:t>فتاحی</a:t>
            </a:r>
            <a:endParaRPr lang="fa-IR" sz="3600" dirty="0">
              <a:solidFill>
                <a:srgbClr val="CC3300"/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186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4418E-9031-4D79-864B-239394E5A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solidFill>
                  <a:schemeClr val="accent2">
                    <a:lumMod val="50000"/>
                  </a:schemeClr>
                </a:solidFill>
                <a:cs typeface="B Jadid" panose="00000700000000000000" pitchFamily="2" charset="-78"/>
              </a:rPr>
              <a:t>آشنایی با نوع پوشش حرفه ای: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7423D76-740E-4E6B-84DF-B90A42B368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4" y="1406184"/>
            <a:ext cx="9581319" cy="5127137"/>
          </a:xfrm>
        </p:spPr>
      </p:pic>
    </p:spTree>
    <p:extLst>
      <p:ext uri="{BB962C8B-B14F-4D97-AF65-F5344CB8AC3E}">
        <p14:creationId xmlns:p14="http://schemas.microsoft.com/office/powerpoint/2010/main" val="186467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55D85-566C-4820-82F6-3A89C034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solidFill>
                  <a:schemeClr val="accent4">
                    <a:lumMod val="75000"/>
                  </a:schemeClr>
                </a:solidFill>
                <a:cs typeface="B Majid Shadow" panose="00000400000000000000" pitchFamily="2" charset="-78"/>
              </a:rPr>
              <a:t>آشنایی با روند مستند سازی: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4C0C0-D83D-41C8-A5FB-3865C6DBC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1478"/>
            <a:ext cx="8596668" cy="524786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ثبت مستندات پرونده به صورت کامل و </a:t>
            </a:r>
            <a:r>
              <a:rPr lang="fa-IR" sz="2800" b="1" dirty="0" err="1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خوانا</a:t>
            </a:r>
            <a:endParaRPr lang="fa-IR" sz="2800" b="1" dirty="0">
              <a:solidFill>
                <a:schemeClr val="accent2">
                  <a:lumMod val="75000"/>
                </a:schemeClr>
              </a:solidFill>
              <a:cs typeface="B Jadid" panose="00000700000000000000" pitchFamily="2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ثبت ساعت و تاریخ و مهر و امضا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عدم استفاده از اختصارات غیر استاندارد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عدم وجود خط خوردگی در مستندات ثبت شده (در صورت ثبت اشتباه دور مورد خط نازکی کشیده شود و اطلاعات صحیح در بالای آن ثبت گردد . با </a:t>
            </a:r>
            <a:r>
              <a:rPr lang="fa-IR" sz="2800" b="1" dirty="0" err="1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دکر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 تاریخ ، ساعت ، مهر و امضا و علت خطا)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عدم استفاده از لاک غلط گیر و خودکار سبز و قرمز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ثبت تمامی </a:t>
            </a:r>
            <a:r>
              <a:rPr lang="fa-IR" sz="2800" b="1" dirty="0" err="1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آیتم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B Jadid" panose="00000700000000000000" pitchFamily="2" charset="-78"/>
              </a:rPr>
              <a:t> های مورد نظر در فرم های خلاصه پرونده ، شرح حال و سیر بیماری</a:t>
            </a:r>
          </a:p>
        </p:txBody>
      </p:sp>
    </p:spTree>
    <p:extLst>
      <p:ext uri="{BB962C8B-B14F-4D97-AF65-F5344CB8AC3E}">
        <p14:creationId xmlns:p14="http://schemas.microsoft.com/office/powerpoint/2010/main" val="190911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1413-7353-45C1-ABBD-315344C2D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Jadid" panose="00000700000000000000" pitchFamily="2" charset="-78"/>
              </a:rPr>
              <a:t>آشنایی با الزامات بیمه ای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273C6-2106-41F4-AFB3-BB67563B6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sz="2800" dirty="0">
                <a:cs typeface="B Titr" panose="00000700000000000000" pitchFamily="2" charset="-78"/>
              </a:rPr>
              <a:t>مهر و امضای </a:t>
            </a:r>
            <a:r>
              <a:rPr lang="fa-IR" sz="2800" dirty="0" err="1">
                <a:cs typeface="B Titr" panose="00000700000000000000" pitchFamily="2" charset="-78"/>
              </a:rPr>
              <a:t>اتند</a:t>
            </a:r>
            <a:r>
              <a:rPr lang="fa-IR" sz="2800" dirty="0">
                <a:cs typeface="B Titr" panose="00000700000000000000" pitchFamily="2" charset="-78"/>
              </a:rPr>
              <a:t> مربوطه (پزشک معالج ) در </a:t>
            </a:r>
            <a:r>
              <a:rPr lang="en-US" sz="2800" dirty="0">
                <a:cs typeface="B Titr" panose="00000700000000000000" pitchFamily="2" charset="-78"/>
              </a:rPr>
              <a:t>order </a:t>
            </a:r>
            <a:r>
              <a:rPr lang="fa-IR" sz="2800" dirty="0">
                <a:cs typeface="B Titr" panose="00000700000000000000" pitchFamily="2" charset="-78"/>
              </a:rPr>
              <a:t> </a:t>
            </a:r>
            <a:r>
              <a:rPr lang="fa-IR" sz="2800" dirty="0" err="1">
                <a:cs typeface="B Titr" panose="00000700000000000000" pitchFamily="2" charset="-78"/>
              </a:rPr>
              <a:t>هایی</a:t>
            </a:r>
            <a:r>
              <a:rPr lang="fa-IR" sz="2800" dirty="0">
                <a:cs typeface="B Titr" panose="00000700000000000000" pitchFamily="2" charset="-78"/>
              </a:rPr>
              <a:t> که توسط </a:t>
            </a:r>
            <a:r>
              <a:rPr lang="fa-IR" sz="2800" dirty="0" err="1">
                <a:cs typeface="B Titr" panose="00000700000000000000" pitchFamily="2" charset="-78"/>
              </a:rPr>
              <a:t>اینترن</a:t>
            </a:r>
            <a:r>
              <a:rPr lang="fa-IR" sz="2800" dirty="0">
                <a:cs typeface="B Titr" panose="00000700000000000000" pitchFamily="2" charset="-78"/>
              </a:rPr>
              <a:t> نوشته می شود.</a:t>
            </a:r>
          </a:p>
          <a:p>
            <a:pPr algn="just">
              <a:lnSpc>
                <a:spcPct val="150000"/>
              </a:lnSpc>
            </a:pPr>
            <a:r>
              <a:rPr lang="fa-IR" sz="2800" dirty="0">
                <a:cs typeface="B Titr" panose="00000700000000000000" pitchFamily="2" charset="-78"/>
              </a:rPr>
              <a:t>مخدوش نبودن تاریخ ویزیت</a:t>
            </a:r>
          </a:p>
          <a:p>
            <a:pPr algn="just">
              <a:lnSpc>
                <a:spcPct val="150000"/>
              </a:lnSpc>
            </a:pPr>
            <a:r>
              <a:rPr lang="fa-IR" sz="2800" dirty="0" err="1">
                <a:cs typeface="B Titr" panose="00000700000000000000" pitchFamily="2" charset="-78"/>
              </a:rPr>
              <a:t>بالانویسی</a:t>
            </a:r>
            <a:r>
              <a:rPr lang="fa-IR" sz="2800" dirty="0">
                <a:cs typeface="B Titr" panose="00000700000000000000" pitchFamily="2" charset="-78"/>
              </a:rPr>
              <a:t> برگه های مشاوره و مهر امضای پزشک معالج</a:t>
            </a:r>
          </a:p>
          <a:p>
            <a:pPr algn="just">
              <a:lnSpc>
                <a:spcPct val="150000"/>
              </a:lnSpc>
            </a:pPr>
            <a:r>
              <a:rPr lang="fa-IR" sz="2800" dirty="0">
                <a:cs typeface="B Titr" panose="00000700000000000000" pitchFamily="2" charset="-78"/>
              </a:rPr>
              <a:t>ثبت که خدمت به صورت صحیح در برگه جراحی ( کشیدن تب </a:t>
            </a:r>
            <a:r>
              <a:rPr lang="fa-IR" sz="2800" dirty="0" err="1">
                <a:cs typeface="B Titr" panose="00000700000000000000" pitchFamily="2" charset="-78"/>
              </a:rPr>
              <a:t>آسیت</a:t>
            </a:r>
            <a:r>
              <a:rPr lang="fa-IR" sz="2800" dirty="0">
                <a:cs typeface="B Titr" panose="00000700000000000000" pitchFamily="2" charset="-78"/>
              </a:rPr>
              <a:t> ، مایع پلور و ...) </a:t>
            </a:r>
          </a:p>
        </p:txBody>
      </p:sp>
    </p:spTree>
    <p:extLst>
      <p:ext uri="{BB962C8B-B14F-4D97-AF65-F5344CB8AC3E}">
        <p14:creationId xmlns:p14="http://schemas.microsoft.com/office/powerpoint/2010/main" val="2067303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CDF492-DC0A-4993-B26C-A30AA04339D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089679"/>
              </p:ext>
            </p:extLst>
          </p:nvPr>
        </p:nvGraphicFramePr>
        <p:xfrm>
          <a:off x="1984701" y="212036"/>
          <a:ext cx="6138882" cy="6645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3" imgW="6965055" imgH="9058403" progId="Word.Document.12">
                  <p:embed/>
                </p:oleObj>
              </mc:Choice>
              <mc:Fallback>
                <p:oleObj name="Document" r:id="rId3" imgW="6965055" imgH="90584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4701" y="212036"/>
                        <a:ext cx="6138882" cy="6645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12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F08DDB-1AF1-42AD-B57B-BF238E2C7BA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677579"/>
              </p:ext>
            </p:extLst>
          </p:nvPr>
        </p:nvGraphicFramePr>
        <p:xfrm>
          <a:off x="2131943" y="172279"/>
          <a:ext cx="5700092" cy="6685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6665727" imgH="10049396" progId="Word.Document.12">
                  <p:embed/>
                </p:oleObj>
              </mc:Choice>
              <mc:Fallback>
                <p:oleObj name="Document" r:id="rId3" imgW="6665727" imgH="100493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1943" y="172279"/>
                        <a:ext cx="5700092" cy="6685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2864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3651D-CC68-4560-9B4A-DA8ACAE5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5">
                    <a:lumMod val="75000"/>
                  </a:schemeClr>
                </a:solidFill>
                <a:cs typeface="B Jadid" panose="00000700000000000000" pitchFamily="2" charset="-78"/>
              </a:rPr>
              <a:t>تکمیل فرم رضایت سنجی از فراگیر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CDDB19-4BFB-4CAB-B869-8FAF9A40A6B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275461"/>
              </p:ext>
            </p:extLst>
          </p:nvPr>
        </p:nvGraphicFramePr>
        <p:xfrm>
          <a:off x="2199861" y="1311965"/>
          <a:ext cx="6241774" cy="518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3" imgW="6820266" imgH="9842189" progId="Word.Document.12">
                  <p:embed/>
                </p:oleObj>
              </mc:Choice>
              <mc:Fallback>
                <p:oleObj name="Document" r:id="rId3" imgW="6820266" imgH="98421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9861" y="1311965"/>
                        <a:ext cx="6241774" cy="5181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4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CF38-3050-44DD-B822-346A5A9C8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6">
                    <a:lumMod val="60000"/>
                    <a:lumOff val="40000"/>
                  </a:schemeClr>
                </a:solidFill>
                <a:cs typeface="B Jadid" panose="00000700000000000000" pitchFamily="2" charset="-78"/>
              </a:rPr>
              <a:t>و اما آخر.....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D7A78-5CFA-406E-B23A-1ECE45ACC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5498"/>
          </a:xfrm>
        </p:spPr>
        <p:txBody>
          <a:bodyPr>
            <a:normAutofit fontScale="85000" lnSpcReduction="10000"/>
          </a:bodyPr>
          <a:lstStyle/>
          <a:p>
            <a:r>
              <a:rPr lang="fa-IR" sz="2000" dirty="0">
                <a:cs typeface="B Jadid" panose="00000700000000000000" pitchFamily="2" charset="-78"/>
              </a:rPr>
              <a:t>خوش به سعادت شما که هر لحظه </a:t>
            </a:r>
            <a:r>
              <a:rPr lang="fa-IR" sz="2000" dirty="0" err="1">
                <a:cs typeface="B Jadid" panose="00000700000000000000" pitchFamily="2" charset="-78"/>
              </a:rPr>
              <a:t>حضورتان</a:t>
            </a:r>
            <a:r>
              <a:rPr lang="fa-IR" sz="2000" dirty="0">
                <a:cs typeface="B Jadid" panose="00000700000000000000" pitchFamily="2" charset="-78"/>
              </a:rPr>
              <a:t> در این مجموعه نگاهی ویژه از جانب خداست ..</a:t>
            </a:r>
          </a:p>
          <a:p>
            <a:pPr algn="ctr"/>
            <a:r>
              <a:rPr lang="fa-IR" sz="2000" dirty="0">
                <a:cs typeface="B Jadid" panose="00000700000000000000" pitchFamily="2" charset="-78"/>
              </a:rPr>
              <a:t>به دلیل آن که برای آموختن آمده </a:t>
            </a:r>
            <a:r>
              <a:rPr lang="fa-IR" sz="2000" dirty="0" err="1">
                <a:cs typeface="B Jadid" panose="00000700000000000000" pitchFamily="2" charset="-78"/>
              </a:rPr>
              <a:t>اید</a:t>
            </a:r>
            <a:r>
              <a:rPr lang="fa-IR" sz="2000" dirty="0">
                <a:cs typeface="B Jadid" panose="00000700000000000000" pitchFamily="2" charset="-78"/>
              </a:rPr>
              <a:t> و مصداق حدیث امام صادق علیه </a:t>
            </a:r>
            <a:r>
              <a:rPr lang="fa-IR" sz="2000" dirty="0" err="1">
                <a:cs typeface="B Jadid" panose="00000700000000000000" pitchFamily="2" charset="-78"/>
              </a:rPr>
              <a:t>السلام</a:t>
            </a:r>
            <a:r>
              <a:rPr lang="fa-IR" sz="2000" dirty="0">
                <a:cs typeface="B Jadid" panose="00000700000000000000" pitchFamily="2" charset="-78"/>
              </a:rPr>
              <a:t> هستید:</a:t>
            </a:r>
            <a:r>
              <a:rPr lang="fa-IR" dirty="0"/>
              <a:t> </a:t>
            </a:r>
          </a:p>
          <a:p>
            <a:pPr marL="0" indent="0" algn="ctr">
              <a:buNone/>
            </a:pPr>
            <a:r>
              <a:rPr lang="fa-IR" sz="2400" dirty="0">
                <a:solidFill>
                  <a:srgbClr val="00B0F0"/>
                </a:solidFill>
                <a:cs typeface="B Jadid" panose="00000700000000000000" pitchFamily="2" charset="-78"/>
              </a:rPr>
              <a:t>" </a:t>
            </a:r>
            <a:r>
              <a:rPr lang="fa-IR" sz="24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دوست ندارم جوانی از شما را جز بر دو گونه ببینم: دانشمند یا دانشجو."</a:t>
            </a:r>
          </a:p>
          <a:p>
            <a:pPr marL="0" indent="0" algn="ctr">
              <a:buNone/>
            </a:pPr>
            <a:endParaRPr lang="fa-IR" b="0" i="0" dirty="0">
              <a:solidFill>
                <a:srgbClr val="00B0F0"/>
              </a:solidFill>
              <a:effectLst/>
              <a:latin typeface="IranSans"/>
              <a:cs typeface="B Jadid" panose="00000700000000000000" pitchFamily="2" charset="-78"/>
            </a:endParaRPr>
          </a:p>
          <a:p>
            <a:r>
              <a:rPr lang="fa-IR" sz="2000" dirty="0">
                <a:cs typeface="B Jadid" panose="00000700000000000000" pitchFamily="2" charset="-78"/>
              </a:rPr>
              <a:t>و بعد آن که خطاب حدیث پیامبر خوبی ها هستید</a:t>
            </a:r>
            <a:r>
              <a:rPr lang="fa-IR" dirty="0">
                <a:solidFill>
                  <a:srgbClr val="000000"/>
                </a:solidFill>
                <a:latin typeface="IranSans"/>
              </a:rPr>
              <a:t>:</a:t>
            </a:r>
          </a:p>
          <a:p>
            <a:pPr marL="0" indent="0" algn="ctr">
              <a:buNone/>
            </a:pPr>
            <a:r>
              <a:rPr lang="fa-IR" b="0" i="0" dirty="0">
                <a:solidFill>
                  <a:srgbClr val="0000FF"/>
                </a:solidFill>
                <a:effectLst/>
                <a:latin typeface="iransans"/>
              </a:rPr>
              <a:t> </a:t>
            </a:r>
          </a:p>
          <a:p>
            <a:pPr marL="0" indent="0" algn="ctr">
              <a:buNone/>
            </a:pP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"هر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كس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براى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 بر آوردن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نياز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بيمارى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بكوشد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، چه آن را برآورده سازد و چه نسازد، مانند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روزى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كه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 از مادرش زاده شد، از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گناهانش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پاك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 </a:t>
            </a:r>
            <a:r>
              <a:rPr lang="fa-IR" sz="3300" b="0" i="0" dirty="0" err="1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مى</a:t>
            </a:r>
            <a:r>
              <a:rPr lang="fa-IR" sz="3300" b="0" i="0" dirty="0">
                <a:solidFill>
                  <a:srgbClr val="00B0F0"/>
                </a:solidFill>
                <a:effectLst/>
                <a:latin typeface="iransans"/>
                <a:cs typeface="B Jadid" panose="00000700000000000000" pitchFamily="2" charset="-78"/>
              </a:rPr>
              <a:t> شود."</a:t>
            </a:r>
          </a:p>
          <a:p>
            <a:pPr marL="0" indent="0" algn="ctr">
              <a:buNone/>
            </a:pPr>
            <a:endParaRPr lang="fa-IR" dirty="0">
              <a:solidFill>
                <a:srgbClr val="00B0F0"/>
              </a:solidFill>
              <a:latin typeface="iransans"/>
              <a:cs typeface="B Jadid" panose="00000700000000000000" pitchFamily="2" charset="-78"/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accent2">
                    <a:lumMod val="75000"/>
                  </a:schemeClr>
                </a:solidFill>
                <a:latin typeface="iransans"/>
                <a:cs typeface="B Jadid" panose="00000700000000000000" pitchFamily="2" charset="-78"/>
              </a:rPr>
              <a:t>خوش آمدید.</a:t>
            </a:r>
            <a:endParaRPr lang="fa-IR" sz="4800" dirty="0">
              <a:solidFill>
                <a:schemeClr val="accent2">
                  <a:lumMod val="75000"/>
                </a:schemeClr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56191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348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IranSans</vt:lpstr>
      <vt:lpstr>IranSans</vt:lpstr>
      <vt:lpstr>Trebuchet MS</vt:lpstr>
      <vt:lpstr>Wingdings</vt:lpstr>
      <vt:lpstr>Wingdings 3</vt:lpstr>
      <vt:lpstr>Facet</vt:lpstr>
      <vt:lpstr>Microsoft Word Document</vt:lpstr>
      <vt:lpstr>نکات توجیهی بدو ورود کارآموزان و کارورزان</vt:lpstr>
      <vt:lpstr>آشنایی با سلسله مراتب :</vt:lpstr>
      <vt:lpstr>آشنایی با نوع پوشش حرفه ای:</vt:lpstr>
      <vt:lpstr>آشنایی با روند مستند سازی:</vt:lpstr>
      <vt:lpstr>آشنایی با الزامات بیمه ای :</vt:lpstr>
      <vt:lpstr>PowerPoint Presentation</vt:lpstr>
      <vt:lpstr>PowerPoint Presentation</vt:lpstr>
      <vt:lpstr>تکمیل فرم رضایت سنجی از فراگیر</vt:lpstr>
      <vt:lpstr>و اما آخر.....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نکات توجیهی بدو ورود کارآموزان و کارورزان</dc:title>
  <dc:creator>amoozesh</dc:creator>
  <cp:lastModifiedBy>amoozesh</cp:lastModifiedBy>
  <cp:revision>15</cp:revision>
  <dcterms:created xsi:type="dcterms:W3CDTF">2023-11-05T07:56:57Z</dcterms:created>
  <dcterms:modified xsi:type="dcterms:W3CDTF">2023-11-12T04:30:29Z</dcterms:modified>
</cp:coreProperties>
</file>