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08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5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1752601"/>
            <a:ext cx="97536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0800" y="2514600"/>
            <a:ext cx="9753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1261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88FBD-2E60-4E0E-8601-51DF871818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564444"/>
            <a:ext cx="7766936" cy="1096899"/>
          </a:xfrm>
        </p:spPr>
        <p:txBody>
          <a:bodyPr/>
          <a:lstStyle/>
          <a:p>
            <a:pPr algn="ctr"/>
            <a:r>
              <a:rPr lang="fa-IR" sz="32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دستورالعمل و راهنمای </a:t>
            </a:r>
            <a:r>
              <a:rPr lang="fa-IR" sz="32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خودمراقبتی</a:t>
            </a:r>
            <a:r>
              <a:rPr lang="fa-IR" sz="32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پرستاری جهت آموزش به </a:t>
            </a:r>
            <a:r>
              <a:rPr lang="fa-IR" sz="32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بیماردر</a:t>
            </a:r>
            <a:r>
              <a:rPr lang="fa-IR" sz="32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بخش چشم پزشکی</a:t>
            </a: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025B57-50A2-4B83-94CE-B91E72554C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2043289"/>
            <a:ext cx="7766936" cy="4165600"/>
          </a:xfrm>
        </p:spPr>
        <p:txBody>
          <a:bodyPr/>
          <a:lstStyle/>
          <a:p>
            <a:r>
              <a:rPr lang="fa-IR" dirty="0" err="1">
                <a:solidFill>
                  <a:schemeClr val="accent5">
                    <a:lumMod val="50000"/>
                  </a:schemeClr>
                </a:solidFill>
              </a:rPr>
              <a:t>شالازیون</a:t>
            </a:r>
            <a:r>
              <a:rPr lang="fa-IR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r>
              <a:rPr lang="fa-IR" dirty="0">
                <a:solidFill>
                  <a:schemeClr val="accent5">
                    <a:lumMod val="50000"/>
                  </a:schemeClr>
                </a:solidFill>
              </a:rPr>
              <a:t>کاتاراکت</a:t>
            </a:r>
          </a:p>
          <a:p>
            <a:r>
              <a:rPr lang="fa-IR" dirty="0">
                <a:solidFill>
                  <a:schemeClr val="accent5">
                    <a:lumMod val="50000"/>
                  </a:schemeClr>
                </a:solidFill>
              </a:rPr>
              <a:t>تزریق </a:t>
            </a:r>
            <a:r>
              <a:rPr lang="fa-IR" dirty="0" err="1">
                <a:solidFill>
                  <a:schemeClr val="accent5">
                    <a:lumMod val="50000"/>
                  </a:schemeClr>
                </a:solidFill>
              </a:rPr>
              <a:t>آواستین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129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36E47-2648-4A4F-93D2-4C9027644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7848" y="76200"/>
            <a:ext cx="5940152" cy="1768624"/>
          </a:xfrm>
        </p:spPr>
        <p:txBody>
          <a:bodyPr/>
          <a:lstStyle/>
          <a:p>
            <a:pPr algn="ctr"/>
            <a:r>
              <a:rPr lang="fa-IR" sz="1800" b="1" dirty="0">
                <a:latin typeface="BTitrBold"/>
              </a:rPr>
              <a:t>دستورالعمل و </a:t>
            </a:r>
            <a:r>
              <a:rPr lang="fa-IR" sz="1800" b="1" dirty="0" err="1">
                <a:latin typeface="BTitrBold"/>
              </a:rPr>
              <a:t>راهنماي</a:t>
            </a:r>
            <a:r>
              <a:rPr lang="fa-IR" sz="1800" b="1" dirty="0">
                <a:latin typeface="BTitrBold"/>
              </a:rPr>
              <a:t> </a:t>
            </a:r>
            <a:r>
              <a:rPr lang="fa-IR" sz="1800" b="1" dirty="0" err="1">
                <a:latin typeface="BTitrBold"/>
              </a:rPr>
              <a:t>پرستاري</a:t>
            </a:r>
            <a:r>
              <a:rPr lang="fa-IR" sz="1800" b="1" dirty="0">
                <a:latin typeface="BTitrBold"/>
              </a:rPr>
              <a:t> جهت آموزش به بیمار، حین </a:t>
            </a:r>
            <a:r>
              <a:rPr lang="fa-IR" sz="1800" b="1" dirty="0" err="1">
                <a:latin typeface="BTitrBold"/>
              </a:rPr>
              <a:t>بستري</a:t>
            </a:r>
            <a:r>
              <a:rPr lang="fa-IR" dirty="0"/>
              <a:t> </a:t>
            </a:r>
            <a:br>
              <a:rPr lang="fa-IR" dirty="0"/>
            </a:br>
            <a:r>
              <a:rPr lang="fa-IR" sz="1800" b="1" dirty="0" err="1">
                <a:solidFill>
                  <a:srgbClr val="0070C0"/>
                </a:solidFill>
                <a:latin typeface="BNazaninBold"/>
              </a:rPr>
              <a:t>شالازیون</a:t>
            </a:r>
            <a:br>
              <a:rPr lang="fa-IR" sz="1800" b="1" dirty="0">
                <a:solidFill>
                  <a:srgbClr val="0070C0"/>
                </a:solidFill>
                <a:latin typeface="BNazaninBold"/>
              </a:rPr>
            </a:br>
            <a:br>
              <a:rPr lang="fa-IR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0B737-DDEC-4ACA-8E5B-283A9F5B2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312236"/>
            <a:ext cx="9036496" cy="5469564"/>
          </a:xfrm>
        </p:spPr>
        <p:txBody>
          <a:bodyPr/>
          <a:lstStyle/>
          <a:p>
            <a:pPr marL="0" indent="0" algn="r" rtl="1">
              <a:buNone/>
            </a:pP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همکار محترم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پرستاري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بیمارستان با توجه به دستورالعمل جامع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خودمراقبتی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و آموزش بیمار،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الزامی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است آموزش بیمار حین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بستري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و ترخیص </a:t>
            </a:r>
            <a:r>
              <a:rPr lang="fa-IR" sz="1200" b="1" dirty="0" err="1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شالازیون</a:t>
            </a:r>
            <a:r>
              <a:rPr lang="fa-IR" sz="12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طبق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این دستورالعمل و حداقل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محتواي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زیر انجام گیرد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اقدامات و توصیه </a:t>
            </a:r>
            <a:r>
              <a:rPr lang="fa-IR" sz="1200" b="1" dirty="0" err="1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هاي</a:t>
            </a:r>
            <a:r>
              <a:rPr lang="fa-IR" sz="12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قبل از عمل</a:t>
            </a:r>
            <a:br>
              <a:rPr lang="fa-IR" sz="12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در صورت داشتن هر گونه آرایش چشم آن را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پاك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کرده و چشم خود را تمیز بشویید.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در صورت لزوم باید لباس مخصوص بیمارستان را بپوشید.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در صورت داشتن سابقه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بیماري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، سابقه حساسیت )دارویی، غذایی ( پرستار و پزشک معالج را در جریان امر قرار دهید.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در صورتی که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بیماري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خاصی دارید و تحت درمان هستید، به پزشک و پرستار خود اطلاع دهید، زیرا ممکن است نیاز باشد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داروهاي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شما قطع و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داروهاي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جدید جایگزین شود.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شب قبل از جراحی شام سبک میل نمایید و صبح روز عمل نیز خوردن و آشامیدن بلامانع است. ولی از خوردن صبحانه زیاد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خودداري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کنید.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در صورتی که شما سابقه خانوادگی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خونریزي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شدید دارید باید پزشک خود را قبل از عمل جراحی در جریان بگذارید.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در صورتی که شما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داراي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بیماري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دیابت، فشار خون یا مشکلات قلبی هستید باید پزشک خود را قبل از عمل جراحی در جریان بگذارید.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چند روز قبل از جراحی از مصرف سیگار و دیگر انواع دخانیات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خودداري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کنید.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چند روز قبل از جراحی از مصرف الکل اجتناب کنید.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آزمایشهاي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خونی و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بررسیهاي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چشم قبل از عمل انجام میشود.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رژیم غذایی</a:t>
            </a:r>
            <a:br>
              <a:rPr lang="fa-IR" sz="12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پس از عمل رژیم غذایی خاصی تجویز نمیشود مگر با توصیه پزشک.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فعالیت</a:t>
            </a:r>
            <a:br>
              <a:rPr lang="fa-IR" sz="12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پس از عمل از انجام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فعالیتهایی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که باعث افزایش فشار داخل چشم میشود مانند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زورزدن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و مانور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والسالوا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اجتناب کنید.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مراقبت</a:t>
            </a:r>
            <a:br>
              <a:rPr lang="fa-IR" sz="12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بعد از چکاندن قطره حداقل یک دقیقه چشمها را ببندید و از پلک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زدنهاي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شدید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خودداري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کنید.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معمولاً پس از انجام جراحی در محل عمل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کبودي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و تورم ایجاد میشود که این امر نیز طبیعی است.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پس از برداشتن پانسمان ممکن است متوجه ترشحات رقیق خونی بر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روي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پانسمان یا در داخل چشم شوید که این امر طبیعی است و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جاي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نگرانی ندارد.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در صورت بروز درد در محل عمل اطلاع دهید.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مایعات فراوان جهت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جلوگیري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از یبوست مصرف کنید.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جهت کنترل عفونت از دست زدن به چشم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خودداري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نمایید و دست را با آب و صابون بشویید.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در صورت داشتن درد، به پرستار اطلاع داده تا طبق تجویز پزشک اقدامات لازم جهت تسکین درد شما را انجام دهد.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دارو</a:t>
            </a:r>
            <a:br>
              <a:rPr lang="fa-IR" sz="12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دارو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ها قطره ها،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پمادهاي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آنتی بیوتیک یا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استروییدي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چشمی( طبق دستور پزشک در ساعات و فواصل تعیین شده توسط پرستار تجویز میشود</a:t>
            </a:r>
            <a:r>
              <a:rPr lang="fa-IR" sz="1200" b="1" dirty="0">
                <a:latin typeface="Dubai" panose="020B0503030403030204" pitchFamily="34" charset="-78"/>
                <a:cs typeface="Dubai" panose="020B0503030403030204" pitchFamily="34" charset="-78"/>
              </a:rPr>
              <a:t> .                          </a:t>
            </a:r>
            <a:r>
              <a:rPr lang="fa-IR" sz="1200" b="1" dirty="0">
                <a:solidFill>
                  <a:srgbClr val="FF99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مرکز آموزشی درمانی امیرکبیر</a:t>
            </a:r>
            <a:br>
              <a:rPr lang="fa-IR" sz="1200" b="1" dirty="0">
                <a:latin typeface="Dubai" panose="020B0503030403030204" pitchFamily="34" charset="-78"/>
                <a:cs typeface="Dubai" panose="020B0503030403030204" pitchFamily="34" charset="-78"/>
              </a:rPr>
            </a:br>
            <a:endParaRPr lang="en-US" sz="1200" b="1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B664CF-FE7F-47CB-B569-A8325E42C6D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303" y="140662"/>
            <a:ext cx="1123950" cy="1171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36486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F663A-742B-4697-AF84-556606F07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856" y="188640"/>
            <a:ext cx="5868144" cy="1296145"/>
          </a:xfrm>
        </p:spPr>
        <p:txBody>
          <a:bodyPr/>
          <a:lstStyle/>
          <a:p>
            <a:pPr algn="r" rtl="1"/>
            <a:r>
              <a:rPr lang="fa-IR" sz="1800" b="1" dirty="0">
                <a:latin typeface="BTitrBold"/>
              </a:rPr>
              <a:t>دستورالعمل و </a:t>
            </a:r>
            <a:r>
              <a:rPr lang="fa-IR" sz="1800" b="1" dirty="0" err="1">
                <a:latin typeface="BTitrBold"/>
              </a:rPr>
              <a:t>راهنماي</a:t>
            </a:r>
            <a:r>
              <a:rPr lang="fa-IR" sz="1800" b="1" dirty="0">
                <a:latin typeface="BTitrBold"/>
              </a:rPr>
              <a:t> </a:t>
            </a:r>
            <a:r>
              <a:rPr lang="fa-IR" sz="1800" b="1" dirty="0" err="1">
                <a:latin typeface="BTitrBold"/>
              </a:rPr>
              <a:t>پرستاري</a:t>
            </a:r>
            <a:r>
              <a:rPr lang="fa-IR" sz="1800" b="1" dirty="0">
                <a:latin typeface="BTitrBold"/>
              </a:rPr>
              <a:t> جهت آموزش به بیمار، حین ترخیص</a:t>
            </a:r>
            <a:br>
              <a:rPr lang="fa-IR" sz="1800" b="1" dirty="0">
                <a:solidFill>
                  <a:srgbClr val="FFFFFF"/>
                </a:solidFill>
                <a:latin typeface="BTitrBold"/>
              </a:rPr>
            </a:br>
            <a:r>
              <a:rPr lang="fa-IR" sz="2800" b="1" dirty="0" err="1">
                <a:solidFill>
                  <a:srgbClr val="0070C0"/>
                </a:solidFill>
                <a:latin typeface="BNazaninBold"/>
              </a:rPr>
              <a:t>شالازیون</a:t>
            </a:r>
            <a:r>
              <a:rPr lang="fa-IR" sz="2800" dirty="0"/>
              <a:t> </a:t>
            </a:r>
            <a:br>
              <a:rPr lang="fa-IR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C8E3B-5CF3-48D7-8AE9-814618DA8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772816"/>
            <a:ext cx="9036496" cy="5008984"/>
          </a:xfrm>
        </p:spPr>
        <p:txBody>
          <a:bodyPr/>
          <a:lstStyle/>
          <a:p>
            <a:pPr marL="0" indent="0" algn="r" rtl="1">
              <a:buNone/>
            </a:pPr>
            <a:r>
              <a:rPr lang="fa-IR" sz="12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رژیم غذایی و تغذیه</a:t>
            </a:r>
            <a:br>
              <a:rPr lang="fa-IR" sz="12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غذاهاي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پر فیبر و مایعات فراوان جهت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جلوگیري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از یبوست مصرف نمایید.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فعالیت</a:t>
            </a:r>
            <a:br>
              <a:rPr lang="fa-IR" sz="12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چند روز بعد از عمل به فعالیت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هاي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روزمره خود بپردازید 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مراقبت</a:t>
            </a:r>
            <a:br>
              <a:rPr lang="fa-IR" sz="12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معمولاً پس از انجام جراحی در محل عمل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کبودي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و تورم ایجاد میشود که این امر نیز طبیعی است.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کبودي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معمولاً ظرف 10روز تا دو هفته برطرف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میشود.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پس از برداشتن پانسمان ممکن است متوجه ترشحات رقیق خونی بر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روي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پانسمان یا در داخل چشم شوید که این امر طبیعی است و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جاي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نگرانی ندارد.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معمولاً این ترشحات ظرف یکی دو روز برطرف میشود.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بهتر است قطره توسط فرد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دیگري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در چشم شما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چکانده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شود.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در هنگام چکاندن قطره نباید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نوك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قطره چکان با سطح قرنیه، مژه ها یا پلک تماس پیدا کند.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در صورتی که بیش از یک نوع قطره استفاده میکنید، قطره دوم حداقل 5دقیقه بعد از قطره اول ریخته شود. بعد از چکاندن قطره حداقل یک دقیقه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چشم ها را ببندید و از پلک زدن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هاي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شدید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خودداري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کنید.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دقت کنید برچسب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روي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قطره ها کنده نشود و هر قطره را پس از مصرف در جلد خود قرار دهید 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سعی نمایید قطره باز شده را در حرارت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عادي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) 30-25درجه سانتیگراد (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نگهداري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نموده و حداکثر تا 3هفته پس از باز نمودن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درپوش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از آن استفاده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کنید . بنابراین از یخ زدگی یا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گرماي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شدید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جلوگیري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شود 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دست آلوده نباید به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چشمتان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بخورد )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شتشوي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مرتب دست با آب و صابون (.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از آرایش چشم و شنا معمولاً تا یک ماه اجتناب کنید.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دارو</a:t>
            </a:r>
            <a:br>
              <a:rPr lang="fa-IR" sz="12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از قطره ها،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پمادهاي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آنتی بیوتیک یا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استروییدي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طبق دستور پزشک استفاده کنید. استفاده از این داروها باعث کاهش التهاب و بهبود سریع تر محل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عمل میشود.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در صورت بروز درد در محل عمل میتوانید از مسکن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هاي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معمولی مثل استامینوفن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براي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کنترل درد استفاده کنید.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داروها را طبق دستور استفاده کنید، از استفاده خودسرانه دارو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خودداري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کنید.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زمان مراجعه </a:t>
            </a:r>
            <a:r>
              <a:rPr lang="fa-IR" sz="1200" b="1" dirty="0" err="1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بعدي</a:t>
            </a:r>
            <a:br>
              <a:rPr lang="fa-IR" sz="12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به محض ایجاد درد چشم،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قرمزي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، حساسیت به نور، کاهش دید و ترشح چرکی از چشم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فوراً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به پزشک معالج یا بیمارستان مراجعه کنید.                                                       </a:t>
            </a:r>
            <a:r>
              <a:rPr lang="fa-IR" sz="1200" b="1" dirty="0">
                <a:solidFill>
                  <a:srgbClr val="FF99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مرکز آموزشی درمانی امیرکبیر</a:t>
            </a:r>
            <a:br>
              <a:rPr lang="fa-IR" sz="1200" b="1" dirty="0">
                <a:solidFill>
                  <a:srgbClr val="FF99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en-US" sz="1200" b="1" dirty="0">
                <a:solidFill>
                  <a:srgbClr val="FFFFFF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References : 1</a:t>
            </a:r>
            <a:r>
              <a:rPr lang="fa-IR" sz="1200" b="1" dirty="0">
                <a:solidFill>
                  <a:srgbClr val="FFFFFF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  </a:t>
            </a:r>
            <a:endParaRPr lang="en-US" sz="1200" b="1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263AFE-C9D7-4B4F-84D2-9D8C430BC66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303" y="140662"/>
            <a:ext cx="1123950" cy="1171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42751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36E47-2648-4A4F-93D2-4C9027644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7848" y="76200"/>
            <a:ext cx="5940152" cy="1768624"/>
          </a:xfrm>
        </p:spPr>
        <p:txBody>
          <a:bodyPr/>
          <a:lstStyle/>
          <a:p>
            <a:pPr algn="ctr"/>
            <a:br>
              <a:rPr lang="fa-IR" dirty="0"/>
            </a:br>
            <a:r>
              <a:rPr lang="fa-IR" sz="1800" b="1" dirty="0">
                <a:latin typeface="BTitrBold"/>
              </a:rPr>
              <a:t>دستورالعمل و </a:t>
            </a:r>
            <a:r>
              <a:rPr lang="fa-IR" sz="1800" b="1" dirty="0" err="1">
                <a:latin typeface="BTitrBold"/>
              </a:rPr>
              <a:t>راهنماي</a:t>
            </a:r>
            <a:r>
              <a:rPr lang="fa-IR" sz="1800" b="1" dirty="0">
                <a:latin typeface="BTitrBold"/>
              </a:rPr>
              <a:t> </a:t>
            </a:r>
            <a:r>
              <a:rPr lang="fa-IR" sz="1800" b="1" dirty="0" err="1">
                <a:latin typeface="BTitrBold"/>
              </a:rPr>
              <a:t>پرستاري</a:t>
            </a:r>
            <a:r>
              <a:rPr lang="fa-IR" sz="1800" b="1" dirty="0">
                <a:latin typeface="BTitrBold"/>
              </a:rPr>
              <a:t> جهت آموزش به بیمار، حین </a:t>
            </a:r>
            <a:r>
              <a:rPr lang="fa-IR" sz="1800" b="1" dirty="0" err="1">
                <a:latin typeface="BTitrBold"/>
              </a:rPr>
              <a:t>بستري</a:t>
            </a:r>
            <a:br>
              <a:rPr lang="fa-IR" sz="1800" b="1" dirty="0">
                <a:solidFill>
                  <a:srgbClr val="FFFFFF"/>
                </a:solidFill>
                <a:latin typeface="BTitrBold"/>
              </a:rPr>
            </a:br>
            <a:r>
              <a:rPr lang="fa-IR" sz="2800" b="1" dirty="0">
                <a:solidFill>
                  <a:srgbClr val="0070C0"/>
                </a:solidFill>
                <a:latin typeface="BNazaninBold"/>
              </a:rPr>
              <a:t>کاتاراکت</a:t>
            </a:r>
            <a:r>
              <a:rPr lang="fa-IR" sz="2800" dirty="0"/>
              <a:t> </a:t>
            </a:r>
            <a:br>
              <a:rPr lang="fa-IR" sz="900" dirty="0"/>
            </a:br>
            <a:br>
              <a:rPr lang="fa-IR" sz="1800" b="1" dirty="0">
                <a:solidFill>
                  <a:srgbClr val="0070C0"/>
                </a:solidFill>
                <a:latin typeface="BNazaninBold"/>
              </a:rPr>
            </a:br>
            <a:br>
              <a:rPr lang="fa-IR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0B737-DDEC-4ACA-8E5B-283A9F5B2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340768"/>
            <a:ext cx="9036496" cy="5517232"/>
          </a:xfrm>
        </p:spPr>
        <p:txBody>
          <a:bodyPr/>
          <a:lstStyle/>
          <a:p>
            <a:pPr marL="0" indent="0" algn="r" rtl="1">
              <a:buNone/>
            </a:pP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همکار محترم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پرستاري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بیمارستان با توجه به دستورالعمل جامع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خودمراقبتی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و آموزش بیمار،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الزامی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است آموزش بیمار حین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بستري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و ترخیص </a:t>
            </a:r>
            <a:r>
              <a:rPr lang="fa-IR" sz="12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کاتاراکت 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طبق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این دستورالعمل و حداقل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محتواي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زیر انجام گیرد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اقدامات قبل از عمل</a:t>
            </a:r>
            <a:br>
              <a:rPr lang="fa-IR" sz="12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قبل از جراحی کلیه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آزمونهاي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لازم توسط پزشک به منظور بررسی دقیق وضعیت چشم از شما گرفته میشود.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ممکن است قبل از جراحی پزشک نوعی قطره چشمی مخصوص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براي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شما تجویز کند. به شیوه استفاده از آن دقت کنید.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ترجیحاٌ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شب قبل از عمل حمام کرده و پلکها و مژهها را بشویید.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48 ساعت قبل از انجام عمل هیچ گونه آرایشی انجام ندهید.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در صورت مصرف داروهایی از جمله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داروهاي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ضد فشار خون و رقیق کننده خون، در مورد مصرف آنها با پزشک خود مشورت کنید.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شب قبل از جراحی شام سبک میل نمایید و صبح روز عمل نیز خوردن و آشامیدن بلامانع است. ولی از خوردن صبحانه زیاد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خودداري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کنید.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در صورت لزوم باید لباس مخصوص بیمارستان را بپوشید.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در صورت داشتن سابقه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بیماري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و سابقه حساسیت )دارویی، غذایی ( پرستار و پزشک معالج را در جریان امر قرار دهید.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در صورتی که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بیماري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خاصی دارید و تحت درمان هستید، به پزشک و پرستار خود اطلاع دهید، زیرا ممکن است نیاز باشد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داروهاي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شما قطع و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داروهاي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جدید جایگزین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شود.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رژیم غذایی</a:t>
            </a:r>
            <a:br>
              <a:rPr lang="fa-IR" sz="12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در صورت داشتن توانایی به تدریج با نظر پزشک میتوانید به رژیم غذایی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عادي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خود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برگردید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پس از شروع رژیم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براي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جلوگیري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از یبوست و فشار بر بخیه ها باید مایعات فراوان و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غذاهاي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پرفیبر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،میوه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هااستفاده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کنید.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فعالیت</a:t>
            </a:r>
            <a:br>
              <a:rPr lang="fa-IR" sz="12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پس از عمل از انجام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فعالیتهایی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که باعث افزایش فشار داخل چشم میشود مانند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زورزدن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و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مانوروالسالوا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اجتناب کنید.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مراقبت</a:t>
            </a:r>
            <a:br>
              <a:rPr lang="fa-IR" sz="12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پس از عمل بر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روي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سمت عمل شده نخوابید.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در چند روز اول با کوچکترین فشار، زخم ممکن است باز شود. بنابراین محافظ پلاستیکی مخصوص چشم را بخصوص هنگام خواب به چشم داشته باشید.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بعد از چکاندن قطره حداقل یک دقیقه چشمها را ببندید و از پلک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زدنهاي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شدید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خودداري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کنید.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جهت نماز خواندن از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تیمم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با سنگ تمیز و یا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وضوي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جبیره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استفاده کنید ولی از سجده کردن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خودداري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کنید و مهر را با دست به پیشانی نزدیک کنید.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در صورت داشتن سرگیجه، تهوع و استفراغ اطلاع دهید.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در صورت داشتن هرگونه درد،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تاري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دید و تورم پلک سریعاً به پرستار اطلاع داده تا طبق تجویز پزشک اقدامات لازم جهت تسکین درد شما را انجام دهد.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در صورت داشتن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خونریزي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و خیس شدن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پد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چشمیاطلاع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دهید.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دارو</a:t>
            </a:r>
            <a:br>
              <a:rPr lang="fa-IR" sz="12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داروها و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قطرههاي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چشمیطبق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تجویز پزشک در فواصل مشخص توسط پرستار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براي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شما مورد استفاده قرار میگیرد</a:t>
            </a:r>
            <a:r>
              <a:rPr lang="fa-IR" sz="1200" b="1" dirty="0">
                <a:latin typeface="Dubai" panose="020B0503030403030204" pitchFamily="34" charset="-78"/>
                <a:cs typeface="Dubai" panose="020B0503030403030204" pitchFamily="34" charset="-78"/>
              </a:rPr>
              <a:t> .                                                                    </a:t>
            </a:r>
            <a:r>
              <a:rPr lang="fa-IR" sz="1200" b="1" dirty="0">
                <a:solidFill>
                  <a:srgbClr val="FF99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مرکز آموزشی درمانی امیرکبیر</a:t>
            </a:r>
            <a:br>
              <a:rPr lang="fa-IR" sz="1200" b="1" dirty="0">
                <a:latin typeface="Dubai" panose="020B0503030403030204" pitchFamily="34" charset="-78"/>
                <a:cs typeface="Dubai" panose="020B0503030403030204" pitchFamily="34" charset="-78"/>
              </a:rPr>
            </a:br>
            <a:endParaRPr lang="en-US" sz="1200" b="1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B664CF-FE7F-47CB-B569-A8325E42C6D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304" y="140662"/>
            <a:ext cx="1025305" cy="10560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95982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F663A-742B-4697-AF84-556606F07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856" y="188640"/>
            <a:ext cx="5868144" cy="1296145"/>
          </a:xfrm>
        </p:spPr>
        <p:txBody>
          <a:bodyPr/>
          <a:lstStyle/>
          <a:p>
            <a:pPr algn="r" rtl="1"/>
            <a:r>
              <a:rPr lang="fa-IR" sz="1800" b="1" dirty="0">
                <a:latin typeface="BTitrBold"/>
              </a:rPr>
              <a:t>دستورالعمل و </a:t>
            </a:r>
            <a:r>
              <a:rPr lang="fa-IR" sz="1800" b="1" dirty="0" err="1">
                <a:latin typeface="BTitrBold"/>
              </a:rPr>
              <a:t>راهنماي</a:t>
            </a:r>
            <a:r>
              <a:rPr lang="fa-IR" sz="1800" b="1" dirty="0">
                <a:latin typeface="BTitrBold"/>
              </a:rPr>
              <a:t> </a:t>
            </a:r>
            <a:r>
              <a:rPr lang="fa-IR" sz="1800" b="1" dirty="0" err="1">
                <a:latin typeface="BTitrBold"/>
              </a:rPr>
              <a:t>پرستاري</a:t>
            </a:r>
            <a:r>
              <a:rPr lang="fa-IR" sz="1800" b="1" dirty="0">
                <a:latin typeface="BTitrBold"/>
              </a:rPr>
              <a:t> جهت آموزش به بیمار، حین ترخیص</a:t>
            </a:r>
            <a:br>
              <a:rPr lang="fa-IR" sz="1800" b="1" dirty="0">
                <a:solidFill>
                  <a:srgbClr val="FFFFFF"/>
                </a:solidFill>
                <a:latin typeface="BTitrBold"/>
              </a:rPr>
            </a:br>
            <a:r>
              <a:rPr lang="fa-IR" sz="2800" dirty="0"/>
              <a:t> </a:t>
            </a:r>
            <a:r>
              <a:rPr lang="fa-IR" sz="2800" dirty="0">
                <a:solidFill>
                  <a:srgbClr val="0070C0"/>
                </a:solidFill>
              </a:rPr>
              <a:t>کاتاراکت</a:t>
            </a:r>
            <a:br>
              <a:rPr lang="fa-IR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C8E3B-5CF3-48D7-8AE9-814618DA8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2304" y="1700808"/>
            <a:ext cx="8946185" cy="5157192"/>
          </a:xfrm>
        </p:spPr>
        <p:txBody>
          <a:bodyPr/>
          <a:lstStyle/>
          <a:p>
            <a:pPr marL="0" indent="0" algn="r" rtl="1">
              <a:buNone/>
            </a:pPr>
            <a:r>
              <a:rPr lang="fa-IR" sz="12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رژیم غذایی</a:t>
            </a:r>
            <a:br>
              <a:rPr lang="fa-IR" sz="12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در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روزهاي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اول بعد از عمل از مصرف مواد غذایی که منجر به ایجاد نفخ میشوند پرهیز کرده و جهت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پیشگیري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از یبوست بعد از عمل از سبزیجات ,میوه ,سالاد، روغن زیتون، برگه آلو و انجیر خیس شده و کمپوت هلو ،گلابی ،زرد آلو، سوپ و غیره در وعده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هاي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غذایی استفاده کنید.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فعالیت</a:t>
            </a:r>
            <a:br>
              <a:rPr lang="fa-IR" sz="12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فعالیتهاي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عادي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زندگی که توام با فعالیت شدید جسمانی نباشد بلامانع است.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مراقبت</a:t>
            </a:r>
            <a:br>
              <a:rPr lang="fa-IR" sz="12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محافظ پلاستیکی قابل شستشو است. روزانه آن را با آب و صابون شسته و پس از خشک نمودن، با کش یا نوار لاستیکی به چشم بگذارید. در جراحی به روش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فیکو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(لیزری) 2هفته و در روش جراحی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عادي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(همراه بخیه) تا یک ماه استفاده از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شیلد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، بخصوص هنگام خواب ضروریست.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تا هفته ها پس از عمل باید چشم را در مقابل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فشارهاي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خارجی حفظ نمایید. روزها میتوانید از عینک آفتابی و شبها از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شیلد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جهت حفاظ چشم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یاستفاده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نمایید.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بعد از جراحی آب مروارید نیاز به عینک مطالعه را پزشک تشخیص میدهد.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دید شما در چند روز اول بعد از عمل ممکن است کامل نباشد که احتمالاً به علت تورم موقت قرنیه یا وجود بخیه ها میباشد.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زمان حمام کردن را حتماً از پزشک خود سئوال کنید. اما میتوانید از همان روز اول پس از عمل تمام بدن بجز سر و صورت را بشویید.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اگر عمل جراحی آب مروارید با عارضه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همراه نباشد در روش جراحی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فیکو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)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لیزري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( بعد از روز پنجم و در روش جراحی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عادي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بعد از روز دهم میتوانید حمام کنید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ولی موقع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شستشوي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سر و صورت باید چشمها را بسته نگه داشته و به هیچ وجه به پلکها فشار نیاورید. بهتر است از شامپو و صابون بچه استفاده کنید.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نماز خواندن از روز اول با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تیمم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با سنگ تمیز و یا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وضوي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جبیره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بلامانع است، ولی تا یک هفته از سجده کردن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خودداري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کنید و مهر را با دست به پیشانی نزدیک کنید.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از بکار بردن مواد آرایشی سرمه،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ریمل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، مژه مصنوعی،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لنزهاي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رنگی، مواد روغنی در اطراف چشم و....( جداً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خوداري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نمایید و زمان شروع آن را از پزشک معالج سوال کنید.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هیچگاه چشم را با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پارچههاي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زبر یا دستمال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کاغذي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تمیز نکنید زیرا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اینکارممکن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است باعث خراش قرنیه شود.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صبحها پس از بیدار شدن از خواب ممکن است اطراف مژهها و گوشه چشم ترشحات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زیادي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جمع شود که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براي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تمیز کردن آنها میتوانید از قطره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هاي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چشمی آنتی بیوتیک ،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کلرامفنینیکل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،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جنتامایسین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،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سولفاستامید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و ....( داخل چشم و روی پلک ها ریخته و سپس به آهستگی با پنبه استریل آن را تمیز کنید. مراقب باشید  فشار انگشت مستقیماً به چشم وارد نشود.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سرما یا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گرماي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هوا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آسیبی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به چشم عمل شده وارد نمیکند.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بعد از عمل مسافرت با هواپیما یا هر وسیله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دیگري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بلامانع است. مطالعه و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تماشاي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تلویزیون بعد از عمل بلامانع است</a:t>
            </a:r>
            <a:r>
              <a:rPr lang="fa-IR" sz="1200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.</a:t>
            </a:r>
            <a:br>
              <a:rPr lang="fa-IR" sz="1200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FF99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مرکز آموزشی درمانی امیرکبیر</a:t>
            </a:r>
            <a:br>
              <a:rPr lang="fa-IR" sz="1200" dirty="0">
                <a:solidFill>
                  <a:srgbClr val="FF99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en-US" sz="1100" dirty="0">
                <a:solidFill>
                  <a:srgbClr val="FFFFFF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References : 1</a:t>
            </a:r>
            <a:r>
              <a:rPr lang="fa-IR" sz="1100" dirty="0">
                <a:solidFill>
                  <a:srgbClr val="FFFFFF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  </a:t>
            </a:r>
            <a:endParaRPr lang="en-US" sz="11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263AFE-C9D7-4B4F-84D2-9D8C430BC66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303" y="140662"/>
            <a:ext cx="1123950" cy="1171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13554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42D08-50A5-4F7A-B4AB-BD97901CF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1824" y="-387424"/>
            <a:ext cx="6167465" cy="1656185"/>
          </a:xfrm>
        </p:spPr>
        <p:txBody>
          <a:bodyPr/>
          <a:lstStyle/>
          <a:p>
            <a:pPr algn="r"/>
            <a:r>
              <a:rPr lang="fa-IR" sz="1800" b="1" dirty="0">
                <a:latin typeface="BTitrBold"/>
              </a:rPr>
              <a:t>دستورالعمل و </a:t>
            </a:r>
            <a:r>
              <a:rPr lang="fa-IR" sz="1800" b="1" dirty="0" err="1">
                <a:latin typeface="BTitrBold"/>
              </a:rPr>
              <a:t>راهنماي</a:t>
            </a:r>
            <a:r>
              <a:rPr lang="fa-IR" sz="1800" b="1" dirty="0">
                <a:latin typeface="BTitrBold"/>
              </a:rPr>
              <a:t> </a:t>
            </a:r>
            <a:r>
              <a:rPr lang="fa-IR" sz="1800" b="1" dirty="0" err="1">
                <a:latin typeface="BTitrBold"/>
              </a:rPr>
              <a:t>پرستاري</a:t>
            </a:r>
            <a:r>
              <a:rPr lang="fa-IR" sz="1800" b="1" dirty="0">
                <a:latin typeface="BTitrBold"/>
              </a:rPr>
              <a:t> جهت آموزش به بیمار، حین ترخیص</a:t>
            </a:r>
            <a:br>
              <a:rPr lang="fa-IR" sz="1800" b="1" dirty="0">
                <a:latin typeface="BTitrBold"/>
              </a:rPr>
            </a:br>
            <a:r>
              <a:rPr lang="fa-IR" sz="2800" b="1" dirty="0">
                <a:solidFill>
                  <a:srgbClr val="0070C0"/>
                </a:solidFill>
                <a:latin typeface="BTitrBold"/>
              </a:rPr>
              <a:t>کاتاراکت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A4047-C31A-4C25-93EC-47688965A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7448" y="2204864"/>
            <a:ext cx="8491040" cy="4653136"/>
          </a:xfrm>
        </p:spPr>
        <p:txBody>
          <a:bodyPr/>
          <a:lstStyle/>
          <a:p>
            <a:pPr marL="0" indent="0" algn="r" rtl="1">
              <a:buNone/>
            </a:pPr>
            <a:r>
              <a:rPr lang="fa-IR" sz="12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دارو</a:t>
            </a:r>
            <a:br>
              <a:rPr lang="fa-IR" sz="12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جهت تسکین درد از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داروي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مسکن تجویز شده طبق دستور پزشک استفاده نمایید.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داروهاي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تجویز شده توسط پزشک )مانند آنتی بیوتیک در ساعات معین( را طبق دستور و تا اتمام کامل مصرف نمایید و از مصرف خودسرانه دارو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خودداري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کنید.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در هر مراجعه داروها را با خود بیاورید یا نام آنها را به خاطر بسپارید.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بهتر است قطره توسط فرد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دیگري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در چشم شما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چکانده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شود.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در هنگام چکاندن قطره نباید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نوك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قطره چکان با سطح قرنیه، مژهها یا پلک تماس پیدا کند.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در صورتیکه که بیش از یک نوع قطره استفاده میکنید قطره دوم حد اقل 5دقیقه بعد از قطره اول ریخته شود.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بعد از چکاندن قطره حد اقل یک دقیقه چشمها را ببندید و از پلک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زدنهاي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شدید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خودداري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کنید.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دقت کنید برچسب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روي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قطرهها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کنده نشود و هر قطره را پس از مصرف در جلد خود قرار دهید.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سعی نمایید قطره باز شده را در حرارت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عادي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) 25درجه سانتیگراد (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نگهداري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نموده و حداکثر تا 3هفته پس از باز نمودن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درپوش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از آن استفاده کنید. از یخ زدگی دارو و قراردادن آن در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گرماي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شدید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جلوگیري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کنید.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زمان مراجعه </a:t>
            </a:r>
            <a:r>
              <a:rPr lang="fa-IR" sz="1200" b="1" dirty="0" err="1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بعدي</a:t>
            </a:r>
            <a:br>
              <a:rPr lang="fa-IR" sz="12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به محض ایجاد درد در چشم،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قرمزي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، حساسیت به نور، کاهش دید، ترشح چرکی از چشم و تورم پلک </a:t>
            </a:r>
            <a:r>
              <a:rPr lang="fa-IR" sz="1200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فوراً</a:t>
            </a:r>
            <a: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به پزشک مراجعه کنید. در صورتی که به جراح خود دسترسی نداشتید به درمانگاه اورژانس چشم مراجعه کنید.</a:t>
            </a: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endParaRPr lang="fa-IR" sz="1200" b="1" dirty="0">
              <a:solidFill>
                <a:srgbClr val="00000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pPr marL="0" indent="0" algn="r" rtl="1">
              <a:buNone/>
            </a:pPr>
            <a:endParaRPr lang="fa-IR" sz="1200" b="1" dirty="0">
              <a:solidFill>
                <a:srgbClr val="00000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pPr marL="0" indent="0" algn="r" rtl="1">
              <a:buNone/>
            </a:pPr>
            <a:br>
              <a:rPr lang="fa-IR" sz="1200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en-US" sz="1200" b="1" dirty="0">
                <a:solidFill>
                  <a:srgbClr val="FFFFFF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References : 1. 2</a:t>
            </a:r>
            <a:r>
              <a:rPr lang="en-US" sz="1200" b="1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br>
              <a:rPr lang="en-US" sz="1200" b="1" dirty="0"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200" b="1" dirty="0">
                <a:solidFill>
                  <a:srgbClr val="FF99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مرکز آموزشی درمانی امیرکبیر</a:t>
            </a:r>
            <a:br>
              <a:rPr lang="fa-IR" sz="1200" b="1" dirty="0">
                <a:solidFill>
                  <a:srgbClr val="FF99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endParaRPr lang="en-US" sz="1200" b="1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EFEAED-E495-4BB7-909D-A5FDDAD3CC7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303" y="140662"/>
            <a:ext cx="1123950" cy="1171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33177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E0964-039E-4899-B671-CEE74D387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552" y="111083"/>
            <a:ext cx="7416824" cy="725630"/>
          </a:xfrm>
        </p:spPr>
        <p:txBody>
          <a:bodyPr/>
          <a:lstStyle/>
          <a:p>
            <a:pPr algn="r"/>
            <a:r>
              <a:rPr lang="fa-IR" sz="2000" b="1" dirty="0">
                <a:latin typeface="Dubai" panose="020B0503030403030204" pitchFamily="34" charset="-78"/>
                <a:cs typeface="Dubai" panose="020B0503030403030204" pitchFamily="34" charset="-78"/>
              </a:rPr>
              <a:t>دستورالعمل و راهنمای پرستاری جهت آموزش به بیمار، حین بستری</a:t>
            </a:r>
            <a:br>
              <a:rPr lang="fa-IR" sz="2000" b="1" dirty="0"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2000" b="1" dirty="0">
                <a:solidFill>
                  <a:schemeClr val="accent5">
                    <a:lumMod val="50000"/>
                  </a:schemeClr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                                             </a:t>
            </a:r>
            <a:r>
              <a:rPr lang="fa-IR" sz="20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تزریق </a:t>
            </a:r>
            <a:r>
              <a:rPr lang="fa-IR" sz="2000" b="1" dirty="0" err="1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آواستین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08C73-BAED-4E48-9BC7-E2C630BF6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504" y="863766"/>
            <a:ext cx="8856984" cy="5994235"/>
          </a:xfrm>
        </p:spPr>
        <p:txBody>
          <a:bodyPr/>
          <a:lstStyle/>
          <a:p>
            <a:pPr lvl="1" indent="-342900" algn="ctr" rtl="1">
              <a:spcBef>
                <a:spcPts val="0"/>
              </a:spcBef>
              <a:spcAft>
                <a:spcPts val="1500"/>
              </a:spcAft>
              <a:tabLst>
                <a:tab pos="457200" algn="l"/>
              </a:tabLst>
            </a:pPr>
            <a:r>
              <a:rPr lang="fa-IR" sz="1200" b="1" dirty="0">
                <a:solidFill>
                  <a:srgbClr val="000000"/>
                </a:solidFill>
                <a:latin typeface="BTitrBold"/>
              </a:rPr>
              <a:t>همکار محترم </a:t>
            </a:r>
            <a:r>
              <a:rPr lang="fa-IR" sz="1200" b="1" dirty="0" err="1">
                <a:solidFill>
                  <a:srgbClr val="000000"/>
                </a:solidFill>
                <a:latin typeface="BTitrBold"/>
              </a:rPr>
              <a:t>پرستاري</a:t>
            </a:r>
            <a:r>
              <a:rPr lang="fa-IR" sz="1200" b="1" dirty="0">
                <a:solidFill>
                  <a:srgbClr val="000000"/>
                </a:solidFill>
                <a:latin typeface="BTitrBold"/>
              </a:rPr>
              <a:t> بیمارستان با توجه به دستورالعمل جامع </a:t>
            </a:r>
            <a:r>
              <a:rPr lang="fa-IR" sz="1200" b="1" dirty="0" err="1">
                <a:solidFill>
                  <a:srgbClr val="000000"/>
                </a:solidFill>
                <a:latin typeface="BTitrBold"/>
              </a:rPr>
              <a:t>خودمراقبتی</a:t>
            </a:r>
            <a:r>
              <a:rPr lang="fa-IR" sz="1200" b="1" dirty="0">
                <a:solidFill>
                  <a:srgbClr val="000000"/>
                </a:solidFill>
                <a:latin typeface="BTitrBold"/>
              </a:rPr>
              <a:t> و آموزش بیمار، </a:t>
            </a:r>
            <a:r>
              <a:rPr lang="fa-IR" sz="1200" b="1" dirty="0" err="1">
                <a:solidFill>
                  <a:srgbClr val="000000"/>
                </a:solidFill>
                <a:latin typeface="BTitrBold"/>
              </a:rPr>
              <a:t>الزامی</a:t>
            </a:r>
            <a:r>
              <a:rPr lang="fa-IR" sz="1200" b="1" dirty="0">
                <a:solidFill>
                  <a:srgbClr val="000000"/>
                </a:solidFill>
                <a:latin typeface="BTitrBold"/>
              </a:rPr>
              <a:t> است آموزش بیمار حین </a:t>
            </a:r>
            <a:r>
              <a:rPr lang="fa-IR" sz="1200" b="1" dirty="0" err="1">
                <a:solidFill>
                  <a:srgbClr val="000000"/>
                </a:solidFill>
                <a:latin typeface="BTitrBold"/>
              </a:rPr>
              <a:t>بستري</a:t>
            </a:r>
            <a:r>
              <a:rPr lang="fa-IR" sz="1200" b="1" dirty="0">
                <a:solidFill>
                  <a:srgbClr val="000000"/>
                </a:solidFill>
                <a:latin typeface="BTitrBold"/>
              </a:rPr>
              <a:t> </a:t>
            </a:r>
            <a:r>
              <a:rPr lang="fa-IR" sz="1200" b="1" dirty="0">
                <a:solidFill>
                  <a:srgbClr val="FF0000"/>
                </a:solidFill>
                <a:latin typeface="BTitrBold"/>
              </a:rPr>
              <a:t>تزریق </a:t>
            </a:r>
            <a:r>
              <a:rPr lang="fa-IR" sz="1200" b="1" dirty="0" err="1">
                <a:solidFill>
                  <a:srgbClr val="FF0000"/>
                </a:solidFill>
                <a:latin typeface="BTitrBold"/>
              </a:rPr>
              <a:t>آواستین</a:t>
            </a:r>
            <a:br>
              <a:rPr lang="fa-IR" sz="1200" b="1" dirty="0">
                <a:solidFill>
                  <a:srgbClr val="FF0000"/>
                </a:solidFill>
                <a:latin typeface="BTitrBold"/>
              </a:rPr>
            </a:br>
            <a:r>
              <a:rPr lang="fa-IR" sz="1200" b="1" dirty="0">
                <a:solidFill>
                  <a:srgbClr val="000000"/>
                </a:solidFill>
                <a:latin typeface="BTitrBold"/>
              </a:rPr>
              <a:t>طبق این دستورالعمل و حداقل </a:t>
            </a:r>
            <a:r>
              <a:rPr lang="fa-IR" sz="1200" b="1" dirty="0" err="1">
                <a:solidFill>
                  <a:srgbClr val="000000"/>
                </a:solidFill>
                <a:latin typeface="BTitrBold"/>
              </a:rPr>
              <a:t>محتواي</a:t>
            </a:r>
            <a:r>
              <a:rPr lang="fa-IR" sz="1200" b="1" dirty="0">
                <a:solidFill>
                  <a:srgbClr val="000000"/>
                </a:solidFill>
                <a:latin typeface="BTitrBold"/>
              </a:rPr>
              <a:t> زیر انجام گیرد</a:t>
            </a:r>
          </a:p>
          <a:p>
            <a:pPr marL="400050" lvl="1" indent="0" algn="r" rtl="1">
              <a:spcBef>
                <a:spcPts val="0"/>
              </a:spcBef>
              <a:spcAft>
                <a:spcPts val="1500"/>
              </a:spcAft>
              <a:buNone/>
              <a:tabLst>
                <a:tab pos="457200" algn="l"/>
              </a:tabLst>
            </a:pPr>
            <a:r>
              <a:rPr lang="fa-IR" sz="1200" b="1" dirty="0">
                <a:solidFill>
                  <a:srgbClr val="FF0000"/>
                </a:solidFill>
                <a:latin typeface="Wingdings-Regular"/>
                <a:cs typeface="B Nazanin" panose="00000400000000000000" pitchFamily="2" charset="-78"/>
              </a:rPr>
              <a:t>اقدامات قبل از عمل</a:t>
            </a:r>
            <a:br>
              <a:rPr lang="fa-IR" sz="1000" b="1" dirty="0">
                <a:solidFill>
                  <a:srgbClr val="FF0000"/>
                </a:solidFill>
                <a:latin typeface="BNazanin"/>
              </a:rPr>
            </a:br>
            <a:r>
              <a:rPr lang="en-US" sz="1000" b="1" dirty="0">
                <a:latin typeface="BNazanin"/>
                <a:ea typeface="Times New Roman" panose="02020603050405020304" pitchFamily="18" charset="0"/>
              </a:rPr>
              <a:t>- </a:t>
            </a:r>
            <a:r>
              <a:rPr lang="ar-SA" sz="1000" b="1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Nazanin" panose="00000400000000000000" pitchFamily="2" charset="-78"/>
              </a:rPr>
              <a:t>حداقل 8-6 ساعت قبل از </a:t>
            </a:r>
            <a:r>
              <a:rPr lang="fa-IR" sz="1000" b="1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Nazanin" panose="00000400000000000000" pitchFamily="2" charset="-78"/>
              </a:rPr>
              <a:t>تزریق </a:t>
            </a:r>
            <a:r>
              <a:rPr lang="ar-SA" sz="1000" b="1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Nazanin" panose="00000400000000000000" pitchFamily="2" charset="-78"/>
              </a:rPr>
              <a:t>ناشتا باشید</a:t>
            </a:r>
            <a:r>
              <a:rPr lang="en-US" sz="1000" b="1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Nazanin" panose="00000400000000000000" pitchFamily="2" charset="-78"/>
              </a:rPr>
              <a:t>.</a:t>
            </a:r>
          </a:p>
          <a:p>
            <a:pPr lvl="1" indent="-342900" algn="r" rtl="1">
              <a:spcBef>
                <a:spcPts val="0"/>
              </a:spcBef>
              <a:spcAft>
                <a:spcPts val="15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ar-SA" sz="1000" b="1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Nazanin" panose="00000400000000000000" pitchFamily="2" charset="-78"/>
              </a:rPr>
              <a:t>حتماً شب قبل از</a:t>
            </a:r>
            <a:r>
              <a:rPr lang="fa-IR" sz="1000" b="1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Nazanin" panose="00000400000000000000" pitchFamily="2" charset="-78"/>
              </a:rPr>
              <a:t>تزریق </a:t>
            </a:r>
            <a:r>
              <a:rPr lang="ar-SA" sz="1000" b="1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Nazanin" panose="00000400000000000000" pitchFamily="2" charset="-78"/>
              </a:rPr>
              <a:t>استحمام نمایید</a:t>
            </a:r>
            <a:r>
              <a:rPr lang="en-US" sz="1000" b="1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Nazanin" panose="00000400000000000000" pitchFamily="2" charset="-78"/>
              </a:rPr>
              <a:t>.</a:t>
            </a:r>
          </a:p>
          <a:p>
            <a:pPr lvl="1" indent="-342900" algn="r" rtl="1">
              <a:spcBef>
                <a:spcPts val="0"/>
              </a:spcBef>
              <a:spcAft>
                <a:spcPts val="15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ar-SA" sz="1000" b="1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Nazanin" panose="00000400000000000000" pitchFamily="2" charset="-78"/>
              </a:rPr>
              <a:t>داروهای قلبی و فشارخون خود را طبق معمول و دستور پزشک مشاور استفاده نمایید</a:t>
            </a:r>
            <a:r>
              <a:rPr lang="en-US" sz="1000" b="1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Nazanin" panose="00000400000000000000" pitchFamily="2" charset="-78"/>
              </a:rPr>
              <a:t>.</a:t>
            </a:r>
          </a:p>
          <a:p>
            <a:pPr lvl="1" indent="-342900" algn="r" rtl="1">
              <a:spcBef>
                <a:spcPts val="0"/>
              </a:spcBef>
              <a:spcAft>
                <a:spcPts val="15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ar-SA" sz="1000" b="1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Nazanin" panose="00000400000000000000" pitchFamily="2" charset="-78"/>
              </a:rPr>
              <a:t>بیماران دیابتیک در مورد مصرف داروی خود طبق دستور پزشک مشاور عمل نمایند</a:t>
            </a:r>
            <a:r>
              <a:rPr lang="en-US" sz="1000" b="1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Nazanin" panose="00000400000000000000" pitchFamily="2" charset="-78"/>
              </a:rPr>
              <a:t>.</a:t>
            </a:r>
          </a:p>
          <a:p>
            <a:pPr lvl="1" indent="-342900" algn="r" rtl="1">
              <a:spcBef>
                <a:spcPts val="0"/>
              </a:spcBef>
              <a:spcAft>
                <a:spcPts val="15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ar-SA" sz="1000" b="1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Nazanin" panose="00000400000000000000" pitchFamily="2" charset="-78"/>
              </a:rPr>
              <a:t>بانوان محترم روز عمل از هیچگونه وسیله آرایشی استفاده ننموده و زیورآلات همراه نداشته باشند، ضمناً لاک ناخن دست و پا پاک شده باشد</a:t>
            </a:r>
            <a:r>
              <a:rPr lang="en-US" sz="1000" b="1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Nazanin" panose="00000400000000000000" pitchFamily="2" charset="-78"/>
              </a:rPr>
              <a:t>.</a:t>
            </a:r>
          </a:p>
          <a:p>
            <a:pPr lvl="1" indent="-342900" algn="r" rtl="1">
              <a:spcBef>
                <a:spcPts val="0"/>
              </a:spcBef>
              <a:spcAft>
                <a:spcPts val="15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ar-SA" sz="1000" b="1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Nazanin" panose="00000400000000000000" pitchFamily="2" charset="-78"/>
              </a:rPr>
              <a:t>روز عمل بیمار قادر به رانندگی نمی‌باشد، لذا چنانچه با وسیله شخصی مراجعه می‌کنید، حتماً یک نفر همراه داشته باشید</a:t>
            </a:r>
            <a:r>
              <a:rPr lang="en-US" sz="1000" b="1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Nazanin" panose="00000400000000000000" pitchFamily="2" charset="-78"/>
              </a:rPr>
              <a:t>.</a:t>
            </a:r>
          </a:p>
          <a:p>
            <a:pPr lvl="1" indent="-342900" algn="r" rtl="1">
              <a:spcBef>
                <a:spcPts val="0"/>
              </a:spcBef>
              <a:spcAft>
                <a:spcPts val="15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ar-SA" sz="1000" b="1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Nazanin" panose="00000400000000000000" pitchFamily="2" charset="-78"/>
              </a:rPr>
              <a:t>جهت آرامش بیمار و رعایت سکوت در بخش فقط یک نفر همراه با بیمار به کلینیک مراجعه نماید</a:t>
            </a:r>
            <a:r>
              <a:rPr lang="en-US" sz="1000" b="1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Nazanin" panose="00000400000000000000" pitchFamily="2" charset="-78"/>
              </a:rPr>
              <a:t>.</a:t>
            </a:r>
          </a:p>
          <a:p>
            <a:pPr lvl="1" indent="-342900" algn="r" rtl="1">
              <a:spcBef>
                <a:spcPts val="0"/>
              </a:spcBef>
              <a:spcAft>
                <a:spcPts val="15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ar-SA" sz="1000" b="1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Nazanin" panose="00000400000000000000" pitchFamily="2" charset="-78"/>
              </a:rPr>
              <a:t>داروهای ضد انعقادی (آسپرین، وارفارین، پلاویکس) با هماهنگی پزشک معالج قبل از عمل قطع گردد</a:t>
            </a:r>
            <a:r>
              <a:rPr lang="en-US" sz="1000" b="1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Nazanin" panose="00000400000000000000" pitchFamily="2" charset="-78"/>
              </a:rPr>
              <a:t>.</a:t>
            </a:r>
            <a:endParaRPr lang="fa-IR" sz="1000" b="1" dirty="0">
              <a:solidFill>
                <a:srgbClr val="000000"/>
              </a:solidFill>
              <a:latin typeface="BNazanin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lvl="1" indent="-342900" algn="r" rtl="1">
              <a:spcBef>
                <a:spcPts val="0"/>
              </a:spcBef>
              <a:spcAft>
                <a:spcPts val="15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fa-IR" sz="1000" b="1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Nazanin" panose="00000400000000000000" pitchFamily="2" charset="-78"/>
              </a:rPr>
              <a:t>قبل از انتقال به اتاق عمل مثانه (ادرار) را تخلیه کنید.</a:t>
            </a:r>
          </a:p>
          <a:p>
            <a:pPr lvl="1" indent="-342900" algn="r" rtl="1">
              <a:spcBef>
                <a:spcPts val="0"/>
              </a:spcBef>
              <a:spcAft>
                <a:spcPts val="15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fa-IR" sz="1000" b="1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Nazanin" panose="00000400000000000000" pitchFamily="2" charset="-78"/>
              </a:rPr>
              <a:t>باید کلیه لباسهای خود(لباس زیر ،جوراب، دندان مصنوعی ،گیره سر و....) را در آورید و لباس مخصوص اتاق عمل را بپوشید.</a:t>
            </a:r>
          </a:p>
          <a:p>
            <a:pPr lvl="1" indent="-342900" algn="r" rtl="1">
              <a:spcBef>
                <a:spcPts val="0"/>
              </a:spcBef>
              <a:spcAft>
                <a:spcPts val="15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fa-IR" sz="1000" b="1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Nazanin" panose="00000400000000000000" pitchFamily="2" charset="-78"/>
              </a:rPr>
              <a:t>در صورتی که بیماری خاصی دارید که تحت درمان </a:t>
            </a:r>
            <a:r>
              <a:rPr lang="fa-IR" sz="1000" b="1" dirty="0" err="1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Nazanin" panose="00000400000000000000" pitchFamily="2" charset="-78"/>
              </a:rPr>
              <a:t>هستید،به</a:t>
            </a:r>
            <a:r>
              <a:rPr lang="fa-IR" sz="1000" b="1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Nazanin" panose="00000400000000000000" pitchFamily="2" charset="-78"/>
              </a:rPr>
              <a:t> پزشک و پرستار خود اطلاع دهید.</a:t>
            </a:r>
          </a:p>
          <a:p>
            <a:pPr lvl="1" indent="-342900" algn="r" rtl="1">
              <a:spcBef>
                <a:spcPts val="0"/>
              </a:spcBef>
              <a:spcAft>
                <a:spcPts val="15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fa-IR" sz="1000" b="1" dirty="0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تزریق شما تحت بیحسی موضعی انجام می شود.</a:t>
            </a:r>
            <a:br>
              <a:rPr lang="fa-IR" sz="1000" b="1" dirty="0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</a:br>
            <a:r>
              <a:rPr lang="fa-IR" sz="1400" b="1" dirty="0">
                <a:solidFill>
                  <a:srgbClr val="FF0000"/>
                </a:solidFill>
                <a:latin typeface="Wingdings-Regular"/>
                <a:cs typeface="B Nazanin" panose="00000400000000000000" pitchFamily="2" charset="-78"/>
              </a:rPr>
              <a:t> </a:t>
            </a:r>
            <a:r>
              <a:rPr lang="fa-IR" sz="1400" b="1" dirty="0">
                <a:solidFill>
                  <a:srgbClr val="FF0000"/>
                </a:solidFill>
                <a:latin typeface="BNazanin"/>
                <a:cs typeface="B Nazanin" panose="00000400000000000000" pitchFamily="2" charset="-78"/>
              </a:rPr>
              <a:t>تغذیه</a:t>
            </a:r>
          </a:p>
          <a:p>
            <a:pPr lvl="1" indent="-342900" algn="r" rtl="1">
              <a:spcBef>
                <a:spcPts val="0"/>
              </a:spcBef>
              <a:spcAft>
                <a:spcPts val="15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fa-IR" sz="1000" b="1" dirty="0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طبق دستور پزشک ،رژیم مایعات را شروع کنید و در صورت عدم تحمل(حالت تهوع) به پرستار اطلاع دهید.</a:t>
            </a:r>
            <a:br>
              <a:rPr lang="fa-IR" sz="1000" b="1" dirty="0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</a:br>
            <a:r>
              <a:rPr lang="fa-IR" sz="1400" b="1" dirty="0">
                <a:solidFill>
                  <a:srgbClr val="FF0000"/>
                </a:solidFill>
                <a:latin typeface="Wingdings-Regular"/>
                <a:cs typeface="B Nazanin" panose="00000400000000000000" pitchFamily="2" charset="-78"/>
              </a:rPr>
              <a:t> </a:t>
            </a:r>
            <a:r>
              <a:rPr lang="fa-IR" sz="1400" b="1" dirty="0">
                <a:solidFill>
                  <a:srgbClr val="FF0000"/>
                </a:solidFill>
                <a:latin typeface="BNazanin"/>
                <a:cs typeface="B Nazanin" panose="00000400000000000000" pitchFamily="2" charset="-78"/>
              </a:rPr>
              <a:t>فعالیت</a:t>
            </a:r>
            <a:br>
              <a:rPr lang="fa-IR" sz="1000" b="1" dirty="0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</a:br>
            <a:r>
              <a:rPr lang="fa-IR" sz="1000" b="1" dirty="0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</a:t>
            </a:r>
            <a:r>
              <a:rPr lang="ar-SA" sz="1000" b="1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Nazanin" panose="00000400000000000000" pitchFamily="2" charset="-78"/>
              </a:rPr>
              <a:t>پانسمان تا </a:t>
            </a:r>
            <a:r>
              <a:rPr lang="fa-IR" sz="1000" b="1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Nazanin" panose="00000400000000000000" pitchFamily="2" charset="-78"/>
              </a:rPr>
              <a:t>۳</a:t>
            </a:r>
            <a:r>
              <a:rPr lang="ar-SA" sz="1000" b="1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Nazanin" panose="00000400000000000000" pitchFamily="2" charset="-78"/>
              </a:rPr>
              <a:t> الی </a:t>
            </a:r>
            <a:r>
              <a:rPr lang="fa-IR" sz="1000" b="1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Nazanin" panose="00000400000000000000" pitchFamily="2" charset="-78"/>
              </a:rPr>
              <a:t>۴</a:t>
            </a:r>
            <a:r>
              <a:rPr lang="ar-SA" sz="1000" b="1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Nazanin" panose="00000400000000000000" pitchFamily="2" charset="-78"/>
              </a:rPr>
              <a:t> ساعت روی چشم بماند و سپس آن را بردارید</a:t>
            </a:r>
            <a:r>
              <a:rPr lang="fa-IR" sz="1000" b="1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Nazanin" panose="00000400000000000000" pitchFamily="2" charset="-78"/>
              </a:rPr>
              <a:t>.درد خفیف در محل تزریق ،خارش و سوزش </a:t>
            </a:r>
            <a:r>
              <a:rPr lang="fa-IR" sz="1000" b="1" dirty="0" err="1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Nazanin" panose="00000400000000000000" pitchFamily="2" charset="-78"/>
              </a:rPr>
              <a:t>ناچیز،خونریزی</a:t>
            </a:r>
            <a:r>
              <a:rPr lang="fa-IR" sz="1000" b="1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Nazanin" panose="00000400000000000000" pitchFamily="2" charset="-78"/>
              </a:rPr>
              <a:t> خفیف که سریع جذب میشود.</a:t>
            </a:r>
            <a:r>
              <a:rPr lang="fa-IR" sz="1000" b="1" dirty="0">
                <a:solidFill>
                  <a:srgbClr val="0070C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</a:p>
          <a:p>
            <a:pPr lvl="1" indent="-342900" algn="r" rtl="1">
              <a:spcBef>
                <a:spcPts val="0"/>
              </a:spcBef>
              <a:spcAft>
                <a:spcPts val="15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fa-IR" sz="1000" b="1" dirty="0">
                <a:solidFill>
                  <a:srgbClr val="0070C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                                                                                                                                                  مرکز آموز شی درمانی امیرکبیر</a:t>
            </a:r>
            <a:endParaRPr lang="en-US" sz="1000" b="1" dirty="0">
              <a:solidFill>
                <a:srgbClr val="000000"/>
              </a:solidFill>
              <a:latin typeface="BNazanin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1" indent="-342900" algn="r" rtl="1">
              <a:spcBef>
                <a:spcPts val="0"/>
              </a:spcBef>
              <a:spcAft>
                <a:spcPts val="15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endParaRPr lang="en-US" sz="1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C897BB-1A10-4D97-BAA6-6C9CC77E9C9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533208" y="0"/>
            <a:ext cx="1027289" cy="959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95371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84AEB-1C43-435B-8BAE-6C4233B26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553" y="332657"/>
            <a:ext cx="7488832" cy="864096"/>
          </a:xfrm>
        </p:spPr>
        <p:txBody>
          <a:bodyPr/>
          <a:lstStyle/>
          <a:p>
            <a:pPr algn="ctr"/>
            <a:r>
              <a:rPr lang="fa-IR" sz="2000" b="1" dirty="0">
                <a:latin typeface="Dubai" panose="020B0503030403030204" pitchFamily="34" charset="-78"/>
                <a:cs typeface="Dubai" panose="020B0503030403030204" pitchFamily="34" charset="-78"/>
              </a:rPr>
              <a:t>دستورالعمل و راهنمای پرستاری جهت آموزش به بیمار، حین ترخیص</a:t>
            </a:r>
            <a:r>
              <a:rPr lang="fa-IR" sz="2000" b="1" dirty="0">
                <a:solidFill>
                  <a:schemeClr val="accent5">
                    <a:lumMod val="50000"/>
                  </a:schemeClr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      </a:t>
            </a:r>
            <a:r>
              <a:rPr lang="fa-IR" sz="20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تزریق </a:t>
            </a:r>
            <a:r>
              <a:rPr lang="fa-IR" sz="2000" b="1" dirty="0" err="1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آواستین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59FAF-E8F9-4768-8BED-709F95062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1340768"/>
            <a:ext cx="7315200" cy="5517232"/>
          </a:xfrm>
        </p:spPr>
        <p:txBody>
          <a:bodyPr/>
          <a:lstStyle/>
          <a:p>
            <a:pPr marL="0" indent="0" algn="r" rtl="1">
              <a:buNone/>
            </a:pPr>
            <a:br>
              <a:rPr lang="fa-IR" sz="1000" dirty="0">
                <a:solidFill>
                  <a:srgbClr val="000000"/>
                </a:solidFill>
                <a:latin typeface="BNazanin"/>
              </a:rPr>
            </a:br>
            <a:r>
              <a:rPr lang="fa-IR" sz="1200" dirty="0">
                <a:solidFill>
                  <a:srgbClr val="FF0000"/>
                </a:solidFill>
                <a:latin typeface="Wingdings-Regular"/>
                <a:cs typeface="B Nazanin" panose="00000400000000000000" pitchFamily="2" charset="-78"/>
              </a:rPr>
              <a:t></a:t>
            </a:r>
            <a:r>
              <a:rPr lang="fa-IR" sz="1200" b="1" dirty="0">
                <a:solidFill>
                  <a:srgbClr val="FF0000"/>
                </a:solidFill>
                <a:latin typeface="BNazaninBold"/>
                <a:cs typeface="B Nazanin" panose="00000400000000000000" pitchFamily="2" charset="-78"/>
              </a:rPr>
              <a:t>رژیم غذایی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sz="1000" b="1" dirty="0">
                <a:solidFill>
                  <a:srgbClr val="000000"/>
                </a:solidFill>
                <a:latin typeface="BNazaninBold"/>
                <a:cs typeface="B Nazanin" panose="00000400000000000000" pitchFamily="2" charset="-78"/>
              </a:rPr>
              <a:t>محدودیت رژیم غذایی ندارید</a:t>
            </a:r>
            <a:br>
              <a:rPr lang="fa-IR" sz="1000" b="1" dirty="0">
                <a:solidFill>
                  <a:srgbClr val="FF0000"/>
                </a:solidFill>
                <a:latin typeface="BNazaninBold"/>
                <a:cs typeface="B Nazanin" panose="00000400000000000000" pitchFamily="2" charset="-78"/>
              </a:rPr>
            </a:br>
            <a:br>
              <a:rPr lang="fa-IR" sz="1200" dirty="0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</a:br>
            <a:r>
              <a:rPr lang="fa-IR" sz="1200" dirty="0">
                <a:solidFill>
                  <a:srgbClr val="FF0000"/>
                </a:solidFill>
                <a:latin typeface="Wingdings-Regular"/>
                <a:cs typeface="B Nazanin" panose="00000400000000000000" pitchFamily="2" charset="-78"/>
              </a:rPr>
              <a:t></a:t>
            </a:r>
            <a:r>
              <a:rPr lang="fa-IR" sz="1200" b="1" dirty="0">
                <a:solidFill>
                  <a:srgbClr val="FF0000"/>
                </a:solidFill>
                <a:latin typeface="BNazaninBold"/>
                <a:cs typeface="B Nazanin" panose="00000400000000000000" pitchFamily="2" charset="-78"/>
              </a:rPr>
              <a:t>فعالیت</a:t>
            </a:r>
            <a:br>
              <a:rPr lang="fa-IR" sz="1050" dirty="0">
                <a:solidFill>
                  <a:srgbClr val="FF0000"/>
                </a:solidFill>
                <a:latin typeface="BNazaninBold"/>
                <a:cs typeface="B Nazanin" panose="00000400000000000000" pitchFamily="2" charset="-78"/>
              </a:rPr>
            </a:br>
            <a:r>
              <a:rPr lang="fa-IR" sz="1050" dirty="0">
                <a:solidFill>
                  <a:srgbClr val="000000"/>
                </a:solidFill>
                <a:latin typeface="Wingdings-Regular"/>
                <a:cs typeface="B Nazanin" panose="00000400000000000000" pitchFamily="2" charset="-78"/>
              </a:rPr>
              <a:t></a:t>
            </a:r>
            <a:r>
              <a:rPr lang="fa-IR" sz="1050" dirty="0" err="1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فعالیتهاي</a:t>
            </a:r>
            <a:r>
              <a:rPr lang="fa-IR" sz="1050" dirty="0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 </a:t>
            </a:r>
            <a:r>
              <a:rPr lang="fa-IR" sz="1050" dirty="0" err="1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عادي</a:t>
            </a:r>
            <a:r>
              <a:rPr lang="fa-IR" sz="1050" dirty="0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 زندگی که توام با فعالیت شدید جسمانی نباشد بلامانع است</a:t>
            </a:r>
            <a:r>
              <a:rPr lang="fa-IR" sz="1050" dirty="0">
                <a:solidFill>
                  <a:srgbClr val="000000"/>
                </a:solidFill>
                <a:latin typeface="ArialMT"/>
                <a:cs typeface="B Nazanin" panose="00000400000000000000" pitchFamily="2" charset="-78"/>
              </a:rPr>
              <a:t>.</a:t>
            </a:r>
            <a:r>
              <a:rPr lang="fa-IR" sz="1050" dirty="0">
                <a:solidFill>
                  <a:srgbClr val="000000"/>
                </a:solidFill>
                <a:latin typeface="BNazaninBold"/>
                <a:cs typeface="B Nazanin" panose="00000400000000000000" pitchFamily="2" charset="-78"/>
              </a:rPr>
              <a:t> از انجام فعالیتهای سنگین </a:t>
            </a:r>
            <a:r>
              <a:rPr lang="fa-IR" sz="1050" dirty="0" err="1">
                <a:solidFill>
                  <a:srgbClr val="000000"/>
                </a:solidFill>
                <a:latin typeface="BNazaninBold"/>
                <a:cs typeface="B Nazanin" panose="00000400000000000000" pitchFamily="2" charset="-78"/>
              </a:rPr>
              <a:t>وبلند</a:t>
            </a:r>
            <a:r>
              <a:rPr lang="fa-IR" sz="1050" dirty="0">
                <a:solidFill>
                  <a:srgbClr val="000000"/>
                </a:solidFill>
                <a:latin typeface="BNazaninBold"/>
                <a:cs typeface="B Nazanin" panose="00000400000000000000" pitchFamily="2" charset="-78"/>
              </a:rPr>
              <a:t> کردن اجسام با وزن بالا خودداری کنید.</a:t>
            </a:r>
            <a:br>
              <a:rPr lang="fa-IR" sz="1000" dirty="0">
                <a:solidFill>
                  <a:srgbClr val="000000"/>
                </a:solidFill>
                <a:latin typeface="ArialMT"/>
                <a:cs typeface="B Nazanin" panose="00000400000000000000" pitchFamily="2" charset="-78"/>
              </a:rPr>
            </a:br>
            <a:br>
              <a:rPr lang="fa-IR" sz="1000" dirty="0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</a:br>
            <a:r>
              <a:rPr lang="fa-IR" sz="1200" dirty="0">
                <a:solidFill>
                  <a:srgbClr val="FF0000"/>
                </a:solidFill>
                <a:latin typeface="Wingdings-Regular"/>
                <a:cs typeface="B Nazanin" panose="00000400000000000000" pitchFamily="2" charset="-78"/>
              </a:rPr>
              <a:t></a:t>
            </a:r>
            <a:r>
              <a:rPr lang="fa-IR" sz="1200" b="1" dirty="0">
                <a:solidFill>
                  <a:srgbClr val="FF0000"/>
                </a:solidFill>
                <a:latin typeface="BNazaninBold"/>
                <a:cs typeface="B Nazanin" panose="00000400000000000000" pitchFamily="2" charset="-78"/>
              </a:rPr>
              <a:t>مراقبت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sz="1000" b="1" dirty="0">
                <a:solidFill>
                  <a:srgbClr val="000000"/>
                </a:solidFill>
                <a:latin typeface="BNazaninBold"/>
                <a:cs typeface="B Nazanin" panose="00000400000000000000" pitchFamily="2" charset="-78"/>
              </a:rPr>
              <a:t>محافظ چشمی 3تا 4 ساعت روی چشم بماند.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sz="1000" b="1" dirty="0">
                <a:solidFill>
                  <a:srgbClr val="000000"/>
                </a:solidFill>
                <a:latin typeface="BNazaninBold"/>
                <a:cs typeface="B Nazanin" panose="00000400000000000000" pitchFamily="2" charset="-78"/>
              </a:rPr>
              <a:t>معمولا بعد از تزریق تا چند ساعت (به دلیل تماس </a:t>
            </a:r>
            <a:r>
              <a:rPr lang="fa-IR" sz="1000" b="1" dirty="0" err="1">
                <a:solidFill>
                  <a:srgbClr val="000000"/>
                </a:solidFill>
                <a:latin typeface="BNazaninBold"/>
                <a:cs typeface="B Nazanin" panose="00000400000000000000" pitchFamily="2" charset="-78"/>
              </a:rPr>
              <a:t>بتادین</a:t>
            </a:r>
            <a:r>
              <a:rPr lang="fa-IR" sz="1000" b="1" dirty="0">
                <a:solidFill>
                  <a:srgbClr val="000000"/>
                </a:solidFill>
                <a:latin typeface="BNazaninBold"/>
                <a:cs typeface="B Nazanin" panose="00000400000000000000" pitchFamily="2" charset="-78"/>
              </a:rPr>
              <a:t> با چشم)بیمار مقداری درد یا سوزش دارد که جای نگرانی ندارد.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sz="1000" b="1" dirty="0">
                <a:solidFill>
                  <a:srgbClr val="000000"/>
                </a:solidFill>
                <a:latin typeface="BNazaninBold"/>
                <a:cs typeface="B Nazanin" panose="00000400000000000000" pitchFamily="2" charset="-78"/>
              </a:rPr>
              <a:t>انجام کارهای روزمره و وضعیت خواب </a:t>
            </a:r>
            <a:r>
              <a:rPr lang="fa-IR" sz="1000" b="1" dirty="0" err="1">
                <a:solidFill>
                  <a:srgbClr val="000000"/>
                </a:solidFill>
                <a:latin typeface="BNazaninBold"/>
                <a:cs typeface="B Nazanin" panose="00000400000000000000" pitchFamily="2" charset="-78"/>
              </a:rPr>
              <a:t>واستراحت</a:t>
            </a:r>
            <a:r>
              <a:rPr lang="fa-IR" sz="1000" b="1" dirty="0">
                <a:solidFill>
                  <a:srgbClr val="000000"/>
                </a:solidFill>
                <a:latin typeface="BNazaninBold"/>
                <a:cs typeface="B Nazanin" panose="00000400000000000000" pitchFamily="2" charset="-78"/>
              </a:rPr>
              <a:t> منعی ندارد. بعد از تزریق از مالیدن چشم های خود خودداری کنید و هنگام پاک کردن اشک ریزش به آرامی اطراف چشم خود را با پنبه تمیز کنید.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sz="1000" b="1" dirty="0">
                <a:solidFill>
                  <a:srgbClr val="000000"/>
                </a:solidFill>
                <a:latin typeface="BNazaninBold"/>
                <a:cs typeface="B Nazanin" panose="00000400000000000000" pitchFamily="2" charset="-78"/>
              </a:rPr>
              <a:t>از رفتن به استخر و دریا </a:t>
            </a:r>
            <a:r>
              <a:rPr lang="fa-IR" sz="1000" b="1" dirty="0" err="1">
                <a:solidFill>
                  <a:srgbClr val="000000"/>
                </a:solidFill>
                <a:latin typeface="BNazaninBold"/>
                <a:cs typeface="B Nazanin" panose="00000400000000000000" pitchFamily="2" charset="-78"/>
              </a:rPr>
              <a:t>وحتی</a:t>
            </a:r>
            <a:r>
              <a:rPr lang="fa-IR" sz="1000" b="1" dirty="0">
                <a:solidFill>
                  <a:srgbClr val="000000"/>
                </a:solidFill>
                <a:latin typeface="BNazaninBold"/>
                <a:cs typeface="B Nazanin" panose="00000400000000000000" pitchFamily="2" charset="-78"/>
              </a:rPr>
              <a:t> </a:t>
            </a:r>
            <a:r>
              <a:rPr lang="fa-IR" sz="1000" b="1" dirty="0" err="1">
                <a:solidFill>
                  <a:srgbClr val="000000"/>
                </a:solidFill>
                <a:latin typeface="BNazaninBold"/>
                <a:cs typeface="B Nazanin" panose="00000400000000000000" pitchFamily="2" charset="-78"/>
              </a:rPr>
              <a:t>اب</a:t>
            </a:r>
            <a:r>
              <a:rPr lang="fa-IR" sz="1000" b="1" dirty="0">
                <a:solidFill>
                  <a:srgbClr val="000000"/>
                </a:solidFill>
                <a:latin typeface="BNazaninBold"/>
                <a:cs typeface="B Nazanin" panose="00000400000000000000" pitchFamily="2" charset="-78"/>
              </a:rPr>
              <a:t> زدن به صورت تا دو الی سه روز خودداری شود.</a:t>
            </a:r>
            <a:br>
              <a:rPr lang="fa-IR" sz="1000" b="1" dirty="0">
                <a:solidFill>
                  <a:srgbClr val="FF0000"/>
                </a:solidFill>
                <a:latin typeface="BNazaninBold"/>
                <a:cs typeface="B Nazanin" panose="00000400000000000000" pitchFamily="2" charset="-78"/>
              </a:rPr>
            </a:br>
            <a:br>
              <a:rPr lang="fa-IR" sz="1200" dirty="0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</a:br>
            <a:r>
              <a:rPr lang="fa-IR" sz="1200" dirty="0">
                <a:solidFill>
                  <a:srgbClr val="FF0000"/>
                </a:solidFill>
                <a:latin typeface="Wingdings-Regular"/>
                <a:cs typeface="B Nazanin" panose="00000400000000000000" pitchFamily="2" charset="-78"/>
              </a:rPr>
              <a:t></a:t>
            </a:r>
            <a:r>
              <a:rPr lang="fa-IR" sz="1200" b="1" dirty="0">
                <a:solidFill>
                  <a:srgbClr val="FF0000"/>
                </a:solidFill>
                <a:latin typeface="BNazaninBold"/>
                <a:cs typeface="B Nazanin" panose="00000400000000000000" pitchFamily="2" charset="-78"/>
              </a:rPr>
              <a:t>دارو</a:t>
            </a:r>
            <a:br>
              <a:rPr lang="fa-IR" sz="1000" b="1" dirty="0">
                <a:solidFill>
                  <a:srgbClr val="FF0000"/>
                </a:solidFill>
                <a:latin typeface="BNazaninBold"/>
                <a:cs typeface="B Nazanin" panose="00000400000000000000" pitchFamily="2" charset="-78"/>
              </a:rPr>
            </a:br>
            <a:r>
              <a:rPr lang="fa-IR" sz="1000" b="1" dirty="0">
                <a:solidFill>
                  <a:srgbClr val="000000"/>
                </a:solidFill>
                <a:latin typeface="Wingdings-Regular"/>
                <a:cs typeface="B Nazanin" panose="00000400000000000000" pitchFamily="2" charset="-78"/>
              </a:rPr>
              <a:t></a:t>
            </a:r>
            <a:r>
              <a:rPr lang="fa-IR" sz="1000" b="1" dirty="0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جهت تسکین درد از </a:t>
            </a:r>
            <a:r>
              <a:rPr lang="fa-IR" sz="1000" b="1" dirty="0" err="1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داروي</a:t>
            </a:r>
            <a:r>
              <a:rPr lang="fa-IR" sz="1000" b="1" dirty="0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 مسکن تجویز شده طبق دستور پزشک استفاده نمایید.</a:t>
            </a:r>
            <a:br>
              <a:rPr lang="fa-IR" sz="1000" b="1" dirty="0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</a:br>
            <a:r>
              <a:rPr lang="fa-IR" sz="1000" b="1" dirty="0">
                <a:solidFill>
                  <a:srgbClr val="000000"/>
                </a:solidFill>
                <a:latin typeface="Wingdings-Regular"/>
                <a:cs typeface="B Nazanin" panose="00000400000000000000" pitchFamily="2" charset="-78"/>
              </a:rPr>
              <a:t></a:t>
            </a:r>
            <a:r>
              <a:rPr lang="fa-IR" sz="1000" b="1" dirty="0" err="1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داروهاي</a:t>
            </a:r>
            <a:r>
              <a:rPr lang="fa-IR" sz="1000" b="1" dirty="0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 تجویز شده توسط پزشک (در ساعات معین)را طبق دستور پزشک و تا اتمام کامل مصرف نمایید و از مصرف خودسرانه دارو </a:t>
            </a:r>
            <a:r>
              <a:rPr lang="fa-IR" sz="1000" b="1" dirty="0" err="1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خودداري</a:t>
            </a:r>
            <a:r>
              <a:rPr lang="fa-IR" sz="1000" b="1" dirty="0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 کنید.</a:t>
            </a:r>
            <a:br>
              <a:rPr lang="fa-IR" sz="1000" b="1" dirty="0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</a:br>
            <a:r>
              <a:rPr lang="fa-IR" sz="1000" b="1" dirty="0">
                <a:solidFill>
                  <a:srgbClr val="000000"/>
                </a:solidFill>
                <a:latin typeface="Wingdings-Regular"/>
                <a:cs typeface="B Nazanin" panose="00000400000000000000" pitchFamily="2" charset="-78"/>
              </a:rPr>
              <a:t></a:t>
            </a:r>
            <a:r>
              <a:rPr lang="fa-IR" sz="1000" b="1" dirty="0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در هر مراجعه داروها را با خود بیاورید یا نام آنها را به خاطر بسپارید</a:t>
            </a:r>
            <a:r>
              <a:rPr lang="fa-IR" sz="1000" b="1" dirty="0">
                <a:solidFill>
                  <a:srgbClr val="000000"/>
                </a:solidFill>
                <a:latin typeface="ArialMT"/>
                <a:cs typeface="B Nazanin" panose="00000400000000000000" pitchFamily="2" charset="-78"/>
              </a:rPr>
              <a:t>.</a:t>
            </a:r>
            <a:br>
              <a:rPr lang="fa-IR" sz="1000" b="1" dirty="0">
                <a:solidFill>
                  <a:srgbClr val="000000"/>
                </a:solidFill>
                <a:latin typeface="ArialMT"/>
                <a:cs typeface="B Nazanin" panose="00000400000000000000" pitchFamily="2" charset="-78"/>
              </a:rPr>
            </a:br>
            <a:r>
              <a:rPr lang="fa-IR" sz="1000" b="1" dirty="0">
                <a:solidFill>
                  <a:srgbClr val="000000"/>
                </a:solidFill>
                <a:latin typeface="Wingdings-Regular"/>
                <a:cs typeface="B Nazanin" panose="00000400000000000000" pitchFamily="2" charset="-78"/>
              </a:rPr>
              <a:t></a:t>
            </a:r>
            <a:r>
              <a:rPr lang="fa-IR" sz="1000" b="1" dirty="0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بهتر است قطره توسط فرد </a:t>
            </a:r>
            <a:r>
              <a:rPr lang="fa-IR" sz="1000" b="1" dirty="0" err="1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دیگري</a:t>
            </a:r>
            <a:r>
              <a:rPr lang="fa-IR" sz="1000" b="1" dirty="0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 در چشم شما </a:t>
            </a:r>
            <a:r>
              <a:rPr lang="fa-IR" sz="1000" b="1" dirty="0" err="1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چکانده</a:t>
            </a:r>
            <a:r>
              <a:rPr lang="fa-IR" sz="1000" b="1" dirty="0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 شود. در هنگام چکاندن قطره نباید </a:t>
            </a:r>
            <a:r>
              <a:rPr lang="fa-IR" sz="1000" b="1" dirty="0" err="1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نوك</a:t>
            </a:r>
            <a:r>
              <a:rPr lang="fa-IR" sz="1000" b="1" dirty="0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 قطره چکان با سطح قرنیه، مژهها یا پلک تماس پیدا کند</a:t>
            </a:r>
            <a:r>
              <a:rPr lang="fa-IR" sz="1000" b="1" dirty="0">
                <a:solidFill>
                  <a:srgbClr val="000000"/>
                </a:solidFill>
                <a:latin typeface="ArialMT"/>
                <a:cs typeface="B Nazanin" panose="00000400000000000000" pitchFamily="2" charset="-78"/>
              </a:rPr>
              <a:t>.</a:t>
            </a:r>
            <a:br>
              <a:rPr lang="fa-IR" sz="1000" b="1" dirty="0">
                <a:solidFill>
                  <a:srgbClr val="000000"/>
                </a:solidFill>
                <a:latin typeface="ArialMT"/>
                <a:cs typeface="B Nazanin" panose="00000400000000000000" pitchFamily="2" charset="-78"/>
              </a:rPr>
            </a:br>
            <a:r>
              <a:rPr lang="fa-IR" sz="1000" b="1" dirty="0">
                <a:solidFill>
                  <a:srgbClr val="000000"/>
                </a:solidFill>
                <a:latin typeface="Wingdings-Regular"/>
                <a:cs typeface="B Nazanin" panose="00000400000000000000" pitchFamily="2" charset="-78"/>
              </a:rPr>
              <a:t></a:t>
            </a:r>
            <a:r>
              <a:rPr lang="fa-IR" sz="1000" b="1" dirty="0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در صورتیکه که بیش از یک نوع قطره استفاده میکنید قطره دوم حد اقل 5دقیقه بعد از قطره اول باید ریخته شود.</a:t>
            </a:r>
            <a:br>
              <a:rPr lang="fa-IR" sz="1000" b="1" dirty="0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</a:br>
            <a:r>
              <a:rPr lang="fa-IR" sz="1000" b="1" dirty="0">
                <a:solidFill>
                  <a:srgbClr val="000000"/>
                </a:solidFill>
                <a:latin typeface="Wingdings-Regular"/>
                <a:cs typeface="B Nazanin" panose="00000400000000000000" pitchFamily="2" charset="-78"/>
              </a:rPr>
              <a:t></a:t>
            </a:r>
            <a:r>
              <a:rPr lang="fa-IR" sz="1000" b="1" dirty="0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بعد از چکاندن قطره حد اقل یک دقیقه چشمها را ببندید و از پلک </a:t>
            </a:r>
            <a:r>
              <a:rPr lang="fa-IR" sz="1000" b="1" dirty="0" err="1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زدنهاي</a:t>
            </a:r>
            <a:r>
              <a:rPr lang="fa-IR" sz="1000" b="1" dirty="0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 شدید </a:t>
            </a:r>
            <a:r>
              <a:rPr lang="fa-IR" sz="1000" b="1" dirty="0" err="1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خودداري</a:t>
            </a:r>
            <a:r>
              <a:rPr lang="fa-IR" sz="1000" b="1" dirty="0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 کنید.</a:t>
            </a:r>
            <a:br>
              <a:rPr lang="fa-IR" sz="1000" b="1" dirty="0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</a:br>
            <a:r>
              <a:rPr lang="fa-IR" sz="1000" b="1" dirty="0">
                <a:solidFill>
                  <a:srgbClr val="000000"/>
                </a:solidFill>
                <a:latin typeface="Wingdings-Regular"/>
                <a:cs typeface="B Nazanin" panose="00000400000000000000" pitchFamily="2" charset="-78"/>
              </a:rPr>
              <a:t></a:t>
            </a:r>
            <a:r>
              <a:rPr lang="fa-IR" sz="1000" b="1" dirty="0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دقت کنید برچسب </a:t>
            </a:r>
            <a:r>
              <a:rPr lang="fa-IR" sz="1000" b="1" dirty="0" err="1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روي</a:t>
            </a:r>
            <a:r>
              <a:rPr lang="fa-IR" sz="1000" b="1" dirty="0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 </a:t>
            </a:r>
            <a:r>
              <a:rPr lang="fa-IR" sz="1000" b="1" dirty="0" err="1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قطرهها</a:t>
            </a:r>
            <a:r>
              <a:rPr lang="fa-IR" sz="1000" b="1" dirty="0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 کنده نشود و هر قطره را پس از مصرف در جلد خود قرار دهید.</a:t>
            </a:r>
            <a:br>
              <a:rPr lang="fa-IR" sz="1000" b="1" dirty="0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</a:br>
            <a:r>
              <a:rPr lang="fa-IR" sz="1000" b="1" dirty="0">
                <a:solidFill>
                  <a:srgbClr val="000000"/>
                </a:solidFill>
                <a:latin typeface="Wingdings-Regular"/>
                <a:cs typeface="B Nazanin" panose="00000400000000000000" pitchFamily="2" charset="-78"/>
              </a:rPr>
              <a:t></a:t>
            </a:r>
            <a:r>
              <a:rPr lang="fa-IR" sz="1000" b="1" dirty="0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سعی نمایید قطره باز شده را در حرارت </a:t>
            </a:r>
            <a:r>
              <a:rPr lang="fa-IR" sz="1000" b="1" dirty="0" err="1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عادي</a:t>
            </a:r>
            <a:r>
              <a:rPr lang="fa-IR" sz="1000" b="1" dirty="0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(25 درجه سانتیگراد ) </a:t>
            </a:r>
            <a:r>
              <a:rPr lang="fa-IR" sz="1000" b="1" dirty="0" err="1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نگهداري</a:t>
            </a:r>
            <a:r>
              <a:rPr lang="fa-IR" sz="1000" b="1" dirty="0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 نموده و حداکثر تا 3هفته پس از باز نمودن </a:t>
            </a:r>
            <a:r>
              <a:rPr lang="fa-IR" sz="1000" b="1" dirty="0" err="1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درپوش</a:t>
            </a:r>
            <a:r>
              <a:rPr lang="fa-IR" sz="1000" b="1" dirty="0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 از آن استفاده کنید. بنابراین از یخ زدگی دارو یا قراردادن آن در </a:t>
            </a:r>
            <a:r>
              <a:rPr lang="fa-IR" sz="1000" b="1" dirty="0" err="1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گرماي</a:t>
            </a:r>
            <a:r>
              <a:rPr lang="fa-IR" sz="1000" b="1" dirty="0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 شدید </a:t>
            </a:r>
            <a:r>
              <a:rPr lang="fa-IR" sz="1000" b="1" dirty="0" err="1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جلوگیري</a:t>
            </a:r>
            <a:r>
              <a:rPr lang="fa-IR" sz="1000" b="1" dirty="0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 کنید.</a:t>
            </a:r>
            <a:br>
              <a:rPr lang="fa-IR" sz="1000" b="1" dirty="0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</a:br>
            <a:r>
              <a:rPr lang="fa-IR" sz="1200" b="1" dirty="0">
                <a:solidFill>
                  <a:srgbClr val="FF0000"/>
                </a:solidFill>
                <a:latin typeface="Wingdings-Regular"/>
                <a:cs typeface="B Nazanin" panose="00000400000000000000" pitchFamily="2" charset="-78"/>
              </a:rPr>
              <a:t></a:t>
            </a:r>
            <a:r>
              <a:rPr lang="fa-IR" sz="1200" b="1" dirty="0">
                <a:solidFill>
                  <a:srgbClr val="FF0000"/>
                </a:solidFill>
                <a:latin typeface="BNazaninBold"/>
                <a:cs typeface="B Nazanin" panose="00000400000000000000" pitchFamily="2" charset="-78"/>
              </a:rPr>
              <a:t>زمان مراجعه </a:t>
            </a:r>
            <a:r>
              <a:rPr lang="fa-IR" sz="1200" b="1" dirty="0" err="1">
                <a:solidFill>
                  <a:srgbClr val="FF0000"/>
                </a:solidFill>
                <a:latin typeface="BNazaninBold"/>
                <a:cs typeface="B Nazanin" panose="00000400000000000000" pitchFamily="2" charset="-78"/>
              </a:rPr>
              <a:t>بعدي</a:t>
            </a:r>
            <a:br>
              <a:rPr lang="fa-IR" sz="1000" b="1" dirty="0">
                <a:solidFill>
                  <a:srgbClr val="FF0000"/>
                </a:solidFill>
                <a:latin typeface="BNazaninBold"/>
                <a:cs typeface="B Nazanin" panose="00000400000000000000" pitchFamily="2" charset="-78"/>
              </a:rPr>
            </a:br>
            <a:r>
              <a:rPr lang="fa-IR" sz="1000" b="1" dirty="0">
                <a:solidFill>
                  <a:srgbClr val="000000"/>
                </a:solidFill>
                <a:latin typeface="Wingdings-Regular"/>
                <a:cs typeface="B Nazanin" panose="00000400000000000000" pitchFamily="2" charset="-78"/>
              </a:rPr>
              <a:t></a:t>
            </a:r>
            <a:r>
              <a:rPr lang="fa-IR" sz="1000" b="1" dirty="0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در صورت بروز هر گونه نشانه عفونت (خروج ترشحات چرکی)</a:t>
            </a:r>
            <a:r>
              <a:rPr lang="fa-IR" sz="1000" b="1" dirty="0" err="1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خونریزي</a:t>
            </a:r>
            <a:r>
              <a:rPr lang="fa-IR" sz="1000" b="1" dirty="0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، درد </a:t>
            </a:r>
            <a:r>
              <a:rPr lang="fa-IR" sz="1000" b="1" dirty="0" err="1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شدید،تهوع</a:t>
            </a:r>
            <a:r>
              <a:rPr lang="fa-IR" sz="1000" b="1" dirty="0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 ،کاهش ناگهانی دید </a:t>
            </a:r>
            <a:r>
              <a:rPr lang="fa-IR" sz="1000" b="1" dirty="0" err="1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فوراً</a:t>
            </a:r>
            <a:r>
              <a:rPr lang="fa-IR" sz="1000" b="1" dirty="0">
                <a:solidFill>
                  <a:srgbClr val="000000"/>
                </a:solidFill>
                <a:latin typeface="BNazanin"/>
                <a:cs typeface="B Nazanin" panose="00000400000000000000" pitchFamily="2" charset="-78"/>
              </a:rPr>
              <a:t> به پزشک خود مراجعه کنید</a:t>
            </a:r>
            <a:r>
              <a:rPr lang="fa-IR" sz="1000" b="1" dirty="0">
                <a:solidFill>
                  <a:srgbClr val="000000"/>
                </a:solidFill>
                <a:latin typeface="CalifornianFB-Reg"/>
                <a:cs typeface="B Nazanin" panose="00000400000000000000" pitchFamily="2" charset="-78"/>
              </a:rPr>
              <a:t>.</a:t>
            </a:r>
            <a:r>
              <a:rPr lang="fa-IR" sz="1000" b="1" dirty="0">
                <a:cs typeface="B Nazanin" panose="00000400000000000000" pitchFamily="2" charset="-78"/>
              </a:rPr>
              <a:t> یا به بخش چشم مراجعه کنید.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sz="1000" b="1" dirty="0">
                <a:solidFill>
                  <a:srgbClr val="000000"/>
                </a:solidFill>
                <a:cs typeface="B Nazanin" panose="00000400000000000000" pitchFamily="2" charset="-78"/>
              </a:rPr>
              <a:t>در روزی که پزشک مشخص کرده است جهت معاینه و ویزیت مجدد </a:t>
            </a:r>
            <a:r>
              <a:rPr lang="fa-IR" sz="1000" b="1" dirty="0" err="1">
                <a:solidFill>
                  <a:srgbClr val="000000"/>
                </a:solidFill>
                <a:cs typeface="B Nazanin" panose="00000400000000000000" pitchFamily="2" charset="-78"/>
              </a:rPr>
              <a:t>یه</a:t>
            </a:r>
            <a:r>
              <a:rPr lang="fa-IR" sz="1000" b="1" dirty="0">
                <a:solidFill>
                  <a:srgbClr val="000000"/>
                </a:solidFill>
                <a:cs typeface="B Nazanin" panose="00000400000000000000" pitchFamily="2" charset="-78"/>
              </a:rPr>
              <a:t> پزشک معالج مراجعه نمایید.</a:t>
            </a:r>
          </a:p>
          <a:p>
            <a:pPr marL="0" indent="0" algn="r" rtl="1">
              <a:buNone/>
            </a:pPr>
            <a:br>
              <a:rPr lang="fa-IR" sz="1000" b="1" dirty="0">
                <a:solidFill>
                  <a:srgbClr val="000000"/>
                </a:solidFill>
                <a:cs typeface="B Nazanin" panose="00000400000000000000" pitchFamily="2" charset="-78"/>
              </a:rPr>
            </a:br>
            <a:r>
              <a:rPr lang="fa-IR" sz="1000" b="1" dirty="0">
                <a:solidFill>
                  <a:srgbClr val="000000"/>
                </a:solidFill>
                <a:cs typeface="B Nazanin" panose="00000400000000000000" pitchFamily="2" charset="-78"/>
              </a:rPr>
              <a:t>                                                                                                                                                                                        </a:t>
            </a:r>
            <a:r>
              <a:rPr lang="fa-IR" sz="1000" b="1" dirty="0">
                <a:solidFill>
                  <a:srgbClr val="0070C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مرکز آموز شی درمانی امیرکبیر</a:t>
            </a:r>
            <a:endParaRPr lang="en-US" sz="1000" b="1" dirty="0">
              <a:solidFill>
                <a:srgbClr val="000000"/>
              </a:solidFill>
              <a:cs typeface="B Nazanin" panose="00000400000000000000" pitchFamily="2" charset="-7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9C4651-F14E-4F94-B401-1BDD22F71DD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552385" y="93181"/>
            <a:ext cx="1027289" cy="959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63227969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-template-24">
  <a:themeElements>
    <a:clrScheme name="powerpoint-template-24 1">
      <a:dk1>
        <a:srgbClr val="4D4D4D"/>
      </a:dk1>
      <a:lt1>
        <a:srgbClr val="FFFFFF"/>
      </a:lt1>
      <a:dk2>
        <a:srgbClr val="4D4D4D"/>
      </a:dk2>
      <a:lt2>
        <a:srgbClr val="CC0000"/>
      </a:lt2>
      <a:accent1>
        <a:srgbClr val="FF9933"/>
      </a:accent1>
      <a:accent2>
        <a:srgbClr val="009900"/>
      </a:accent2>
      <a:accent3>
        <a:srgbClr val="FFFFFF"/>
      </a:accent3>
      <a:accent4>
        <a:srgbClr val="404040"/>
      </a:accent4>
      <a:accent5>
        <a:srgbClr val="FFCAAD"/>
      </a:accent5>
      <a:accent6>
        <a:srgbClr val="008A00"/>
      </a:accent6>
      <a:hlink>
        <a:srgbClr val="3366FF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2583C0"/>
        </a:lt2>
        <a:accent1>
          <a:srgbClr val="35AEE3"/>
        </a:accent1>
        <a:accent2>
          <a:srgbClr val="FCB13C"/>
        </a:accent2>
        <a:accent3>
          <a:srgbClr val="FFFFFF"/>
        </a:accent3>
        <a:accent4>
          <a:srgbClr val="404040"/>
        </a:accent4>
        <a:accent5>
          <a:srgbClr val="AED3EF"/>
        </a:accent5>
        <a:accent6>
          <a:srgbClr val="E4A035"/>
        </a:accent6>
        <a:hlink>
          <a:srgbClr val="F15F2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2583C0"/>
        </a:lt2>
        <a:accent1>
          <a:srgbClr val="2994CC"/>
        </a:accent1>
        <a:accent2>
          <a:srgbClr val="2E9FD7"/>
        </a:accent2>
        <a:accent3>
          <a:srgbClr val="FFFFFF"/>
        </a:accent3>
        <a:accent4>
          <a:srgbClr val="404040"/>
        </a:accent4>
        <a:accent5>
          <a:srgbClr val="ACC8E2"/>
        </a:accent5>
        <a:accent6>
          <a:srgbClr val="2990C3"/>
        </a:accent6>
        <a:hlink>
          <a:srgbClr val="35AEE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F15F23"/>
        </a:lt2>
        <a:accent1>
          <a:srgbClr val="F47D2B"/>
        </a:accent1>
        <a:accent2>
          <a:srgbClr val="F69230"/>
        </a:accent2>
        <a:accent3>
          <a:srgbClr val="FFFFFF"/>
        </a:accent3>
        <a:accent4>
          <a:srgbClr val="404040"/>
        </a:accent4>
        <a:accent5>
          <a:srgbClr val="F8BFAC"/>
        </a:accent5>
        <a:accent6>
          <a:srgbClr val="DF842A"/>
        </a:accent6>
        <a:hlink>
          <a:srgbClr val="FCB13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2960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Arial</vt:lpstr>
      <vt:lpstr>ArialMT</vt:lpstr>
      <vt:lpstr>BNazanin</vt:lpstr>
      <vt:lpstr>BNazaninBold</vt:lpstr>
      <vt:lpstr>BTitrBold</vt:lpstr>
      <vt:lpstr>CalifornianFB-Reg</vt:lpstr>
      <vt:lpstr>Dubai</vt:lpstr>
      <vt:lpstr>Microsoft Sans Serif</vt:lpstr>
      <vt:lpstr>Wingdings</vt:lpstr>
      <vt:lpstr>Wingdings-Regular</vt:lpstr>
      <vt:lpstr>powerpoint-template-24</vt:lpstr>
      <vt:lpstr>دستورالعمل و راهنمای خودمراقبتی پرستاری جهت آموزش به بیماردر بخش چشم پزشکی</vt:lpstr>
      <vt:lpstr>دستورالعمل و راهنماي پرستاري جهت آموزش به بیمار، حین بستري  شالازیون  </vt:lpstr>
      <vt:lpstr>دستورالعمل و راهنماي پرستاري جهت آموزش به بیمار، حین ترخیص شالازیون  </vt:lpstr>
      <vt:lpstr> دستورالعمل و راهنماي پرستاري جهت آموزش به بیمار، حین بستري کاتاراکت    </vt:lpstr>
      <vt:lpstr>دستورالعمل و راهنماي پرستاري جهت آموزش به بیمار، حین ترخیص  کاتاراکت </vt:lpstr>
      <vt:lpstr>دستورالعمل و راهنماي پرستاري جهت آموزش به بیمار، حین ترخیص کاتاراکت</vt:lpstr>
      <vt:lpstr>دستورالعمل و راهنمای پرستاری جهت آموزش به بیمار، حین بستری                                               تزریق آواستین</vt:lpstr>
      <vt:lpstr>دستورالعمل و راهنمای پرستاری جهت آموزش به بیمار، حین ترخیص       تزریق آواستین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دستورالعمل و راهنمای خودمراقبتی پرستاری جهت آموزش به بیماردر بخش چشم پزشکی</dc:title>
  <dc:creator>adm</dc:creator>
  <cp:lastModifiedBy>admin</cp:lastModifiedBy>
  <cp:revision>5</cp:revision>
  <dcterms:created xsi:type="dcterms:W3CDTF">2024-02-27T07:52:53Z</dcterms:created>
  <dcterms:modified xsi:type="dcterms:W3CDTF">2024-06-18T11:32:16Z</dcterms:modified>
</cp:coreProperties>
</file>