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1" r:id="rId1"/>
  </p:sldMasterIdLst>
  <p:notesMasterIdLst>
    <p:notesMasterId r:id="rId48"/>
  </p:notesMasterIdLst>
  <p:handoutMasterIdLst>
    <p:handoutMasterId r:id="rId49"/>
  </p:handoutMasterIdLst>
  <p:sldIdLst>
    <p:sldId id="256" r:id="rId2"/>
    <p:sldId id="295" r:id="rId3"/>
    <p:sldId id="259" r:id="rId4"/>
    <p:sldId id="264" r:id="rId5"/>
    <p:sldId id="258" r:id="rId6"/>
    <p:sldId id="265" r:id="rId7"/>
    <p:sldId id="293" r:id="rId8"/>
    <p:sldId id="266" r:id="rId9"/>
    <p:sldId id="310" r:id="rId10"/>
    <p:sldId id="262" r:id="rId11"/>
    <p:sldId id="309" r:id="rId12"/>
    <p:sldId id="308" r:id="rId13"/>
    <p:sldId id="294" r:id="rId14"/>
    <p:sldId id="315" r:id="rId15"/>
    <p:sldId id="313" r:id="rId16"/>
    <p:sldId id="314" r:id="rId17"/>
    <p:sldId id="267" r:id="rId18"/>
    <p:sldId id="311" r:id="rId19"/>
    <p:sldId id="297" r:id="rId20"/>
    <p:sldId id="299" r:id="rId21"/>
    <p:sldId id="301" r:id="rId22"/>
    <p:sldId id="303" r:id="rId23"/>
    <p:sldId id="304" r:id="rId24"/>
    <p:sldId id="305" r:id="rId25"/>
    <p:sldId id="306" r:id="rId26"/>
    <p:sldId id="307" r:id="rId27"/>
    <p:sldId id="288" r:id="rId28"/>
    <p:sldId id="289" r:id="rId29"/>
    <p:sldId id="290" r:id="rId30"/>
    <p:sldId id="292" r:id="rId31"/>
    <p:sldId id="268" r:id="rId32"/>
    <p:sldId id="269" r:id="rId33"/>
    <p:sldId id="270" r:id="rId34"/>
    <p:sldId id="271" r:id="rId35"/>
    <p:sldId id="317" r:id="rId36"/>
    <p:sldId id="318" r:id="rId37"/>
    <p:sldId id="319" r:id="rId38"/>
    <p:sldId id="322" r:id="rId39"/>
    <p:sldId id="321" r:id="rId40"/>
    <p:sldId id="323" r:id="rId41"/>
    <p:sldId id="272" r:id="rId42"/>
    <p:sldId id="287" r:id="rId43"/>
    <p:sldId id="273" r:id="rId44"/>
    <p:sldId id="274" r:id="rId45"/>
    <p:sldId id="275" r:id="rId46"/>
    <p:sldId id="312" r:id="rId4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49" autoAdjust="0"/>
    <p:restoredTop sz="94660"/>
  </p:normalViewPr>
  <p:slideViewPr>
    <p:cSldViewPr snapToGrid="0">
      <p:cViewPr varScale="1">
        <p:scale>
          <a:sx n="60" d="100"/>
          <a:sy n="60" d="100"/>
        </p:scale>
        <p:origin x="72" y="318"/>
      </p:cViewPr>
      <p:guideLst/>
    </p:cSldViewPr>
  </p:slideViewPr>
  <p:notesTextViewPr>
    <p:cViewPr>
      <p:scale>
        <a:sx n="1" d="1"/>
        <a:sy n="1" d="1"/>
      </p:scale>
      <p:origin x="0" y="0"/>
    </p:cViewPr>
  </p:notesTextViewPr>
  <p:sorterViewPr>
    <p:cViewPr>
      <p:scale>
        <a:sx n="100" d="100"/>
        <a:sy n="100" d="100"/>
      </p:scale>
      <p:origin x="0" y="-16500"/>
    </p:cViewPr>
  </p:sorterViewPr>
  <p:notesViewPr>
    <p:cSldViewPr snapToGrid="0">
      <p:cViewPr varScale="1">
        <p:scale>
          <a:sx n="54" d="100"/>
          <a:sy n="54" d="100"/>
        </p:scale>
        <p:origin x="1218"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D410F07-BC0F-4D32-9430-E2204E52BB9A}" type="datetimeFigureOut">
              <a:rPr lang="en-US" smtClean="0"/>
              <a:t>11/14/2022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57174CB-59C8-42E6-8333-46AF8E468748}" type="slidenum">
              <a:rPr lang="en-US" smtClean="0"/>
              <a:t>‹#›</a:t>
            </a:fld>
            <a:endParaRPr lang="en-US"/>
          </a:p>
        </p:txBody>
      </p:sp>
    </p:spTree>
    <p:extLst>
      <p:ext uri="{BB962C8B-B14F-4D97-AF65-F5344CB8AC3E}">
        <p14:creationId xmlns:p14="http://schemas.microsoft.com/office/powerpoint/2010/main" val="31180918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D8DA52-C270-407C-B25C-6CEED31418FF}" type="datetimeFigureOut">
              <a:rPr lang="en-US" smtClean="0"/>
              <a:t>11/14/2022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010D54-00CA-46DD-B13A-8B81A12AE5EA}" type="slidenum">
              <a:rPr lang="en-US" smtClean="0"/>
              <a:t>‹#›</a:t>
            </a:fld>
            <a:endParaRPr lang="en-US"/>
          </a:p>
        </p:txBody>
      </p:sp>
    </p:spTree>
    <p:extLst>
      <p:ext uri="{BB962C8B-B14F-4D97-AF65-F5344CB8AC3E}">
        <p14:creationId xmlns:p14="http://schemas.microsoft.com/office/powerpoint/2010/main" val="7813672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4EA6ED8E-D48D-4A9A-B811-410303314122}" type="slidenum">
              <a:rPr lang="fa-IR" smtClean="0"/>
              <a:pPr/>
              <a:t>19</a:t>
            </a:fld>
            <a:endParaRPr lang="fa-IR"/>
          </a:p>
        </p:txBody>
      </p:sp>
    </p:spTree>
    <p:extLst>
      <p:ext uri="{BB962C8B-B14F-4D97-AF65-F5344CB8AC3E}">
        <p14:creationId xmlns:p14="http://schemas.microsoft.com/office/powerpoint/2010/main" val="17164995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A6ED8E-D48D-4A9A-B811-410303314122}" type="slidenum">
              <a:rPr lang="fa-IR" smtClean="0"/>
              <a:pPr/>
              <a:t>20</a:t>
            </a:fld>
            <a:endParaRPr lang="fa-IR"/>
          </a:p>
        </p:txBody>
      </p:sp>
    </p:spTree>
    <p:extLst>
      <p:ext uri="{BB962C8B-B14F-4D97-AF65-F5344CB8AC3E}">
        <p14:creationId xmlns:p14="http://schemas.microsoft.com/office/powerpoint/2010/main" val="34624346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30C54D4-4AC5-4155-A8D5-A8D1F1FBE714}" type="datetimeFigureOut">
              <a:rPr lang="en-US" smtClean="0"/>
              <a:t>11/14/2022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E2200A-711D-4923-B60C-023559551BC7}" type="slidenum">
              <a:rPr lang="en-US" smtClean="0"/>
              <a:t>‹#›</a:t>
            </a:fld>
            <a:endParaRPr lang="en-US"/>
          </a:p>
        </p:txBody>
      </p:sp>
    </p:spTree>
    <p:extLst>
      <p:ext uri="{BB962C8B-B14F-4D97-AF65-F5344CB8AC3E}">
        <p14:creationId xmlns:p14="http://schemas.microsoft.com/office/powerpoint/2010/main" val="5955053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30C54D4-4AC5-4155-A8D5-A8D1F1FBE714}" type="datetimeFigureOut">
              <a:rPr lang="en-US" smtClean="0"/>
              <a:t>11/14/2022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E2200A-711D-4923-B60C-023559551BC7}" type="slidenum">
              <a:rPr lang="en-US" smtClean="0"/>
              <a:t>‹#›</a:t>
            </a:fld>
            <a:endParaRPr lang="en-US"/>
          </a:p>
        </p:txBody>
      </p:sp>
    </p:spTree>
    <p:extLst>
      <p:ext uri="{BB962C8B-B14F-4D97-AF65-F5344CB8AC3E}">
        <p14:creationId xmlns:p14="http://schemas.microsoft.com/office/powerpoint/2010/main" val="37035929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30C54D4-4AC5-4155-A8D5-A8D1F1FBE714}" type="datetimeFigureOut">
              <a:rPr lang="en-US" smtClean="0"/>
              <a:t>11/14/2022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E2200A-711D-4923-B60C-023559551BC7}"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4812279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30C54D4-4AC5-4155-A8D5-A8D1F1FBE714}" type="datetimeFigureOut">
              <a:rPr lang="en-US" smtClean="0"/>
              <a:t>11/14/2022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E2200A-711D-4923-B60C-023559551BC7}" type="slidenum">
              <a:rPr lang="en-US" smtClean="0"/>
              <a:t>‹#›</a:t>
            </a:fld>
            <a:endParaRPr lang="en-US"/>
          </a:p>
        </p:txBody>
      </p:sp>
    </p:spTree>
    <p:extLst>
      <p:ext uri="{BB962C8B-B14F-4D97-AF65-F5344CB8AC3E}">
        <p14:creationId xmlns:p14="http://schemas.microsoft.com/office/powerpoint/2010/main" val="42647112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30C54D4-4AC5-4155-A8D5-A8D1F1FBE714}" type="datetimeFigureOut">
              <a:rPr lang="en-US" smtClean="0"/>
              <a:t>11/14/2022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E2200A-711D-4923-B60C-023559551BC7}"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670387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30C54D4-4AC5-4155-A8D5-A8D1F1FBE714}" type="datetimeFigureOut">
              <a:rPr lang="en-US" smtClean="0"/>
              <a:t>11/14/2022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E2200A-711D-4923-B60C-023559551BC7}" type="slidenum">
              <a:rPr lang="en-US" smtClean="0"/>
              <a:t>‹#›</a:t>
            </a:fld>
            <a:endParaRPr lang="en-US"/>
          </a:p>
        </p:txBody>
      </p:sp>
    </p:spTree>
    <p:extLst>
      <p:ext uri="{BB962C8B-B14F-4D97-AF65-F5344CB8AC3E}">
        <p14:creationId xmlns:p14="http://schemas.microsoft.com/office/powerpoint/2010/main" val="38523208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30C54D4-4AC5-4155-A8D5-A8D1F1FBE714}" type="datetimeFigureOut">
              <a:rPr lang="en-US" smtClean="0"/>
              <a:t>11/14/2022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E2200A-711D-4923-B60C-023559551BC7}" type="slidenum">
              <a:rPr lang="en-US" smtClean="0"/>
              <a:t>‹#›</a:t>
            </a:fld>
            <a:endParaRPr lang="en-US"/>
          </a:p>
        </p:txBody>
      </p:sp>
    </p:spTree>
    <p:extLst>
      <p:ext uri="{BB962C8B-B14F-4D97-AF65-F5344CB8AC3E}">
        <p14:creationId xmlns:p14="http://schemas.microsoft.com/office/powerpoint/2010/main" val="19279670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30C54D4-4AC5-4155-A8D5-A8D1F1FBE714}" type="datetimeFigureOut">
              <a:rPr lang="en-US" smtClean="0"/>
              <a:t>11/14/2022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E2200A-711D-4923-B60C-023559551BC7}" type="slidenum">
              <a:rPr lang="en-US" smtClean="0"/>
              <a:t>‹#›</a:t>
            </a:fld>
            <a:endParaRPr lang="en-US"/>
          </a:p>
        </p:txBody>
      </p:sp>
    </p:spTree>
    <p:extLst>
      <p:ext uri="{BB962C8B-B14F-4D97-AF65-F5344CB8AC3E}">
        <p14:creationId xmlns:p14="http://schemas.microsoft.com/office/powerpoint/2010/main" val="16972400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30C54D4-4AC5-4155-A8D5-A8D1F1FBE714}" type="datetimeFigureOut">
              <a:rPr lang="en-US" smtClean="0"/>
              <a:t>11/14/2022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E2200A-711D-4923-B60C-023559551BC7}" type="slidenum">
              <a:rPr lang="en-US" smtClean="0"/>
              <a:t>‹#›</a:t>
            </a:fld>
            <a:endParaRPr lang="en-US"/>
          </a:p>
        </p:txBody>
      </p:sp>
    </p:spTree>
    <p:extLst>
      <p:ext uri="{BB962C8B-B14F-4D97-AF65-F5344CB8AC3E}">
        <p14:creationId xmlns:p14="http://schemas.microsoft.com/office/powerpoint/2010/main" val="8111000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30C54D4-4AC5-4155-A8D5-A8D1F1FBE714}" type="datetimeFigureOut">
              <a:rPr lang="en-US" smtClean="0"/>
              <a:t>11/14/2022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E2200A-711D-4923-B60C-023559551BC7}" type="slidenum">
              <a:rPr lang="en-US" smtClean="0"/>
              <a:t>‹#›</a:t>
            </a:fld>
            <a:endParaRPr lang="en-US"/>
          </a:p>
        </p:txBody>
      </p:sp>
    </p:spTree>
    <p:extLst>
      <p:ext uri="{BB962C8B-B14F-4D97-AF65-F5344CB8AC3E}">
        <p14:creationId xmlns:p14="http://schemas.microsoft.com/office/powerpoint/2010/main" val="13541733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30C54D4-4AC5-4155-A8D5-A8D1F1FBE714}" type="datetimeFigureOut">
              <a:rPr lang="en-US" smtClean="0"/>
              <a:t>11/14/2022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E2200A-711D-4923-B60C-023559551BC7}" type="slidenum">
              <a:rPr lang="en-US" smtClean="0"/>
              <a:t>‹#›</a:t>
            </a:fld>
            <a:endParaRPr lang="en-US"/>
          </a:p>
        </p:txBody>
      </p:sp>
    </p:spTree>
    <p:extLst>
      <p:ext uri="{BB962C8B-B14F-4D97-AF65-F5344CB8AC3E}">
        <p14:creationId xmlns:p14="http://schemas.microsoft.com/office/powerpoint/2010/main" val="29053256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30C54D4-4AC5-4155-A8D5-A8D1F1FBE714}" type="datetimeFigureOut">
              <a:rPr lang="en-US" smtClean="0"/>
              <a:t>11/14/2022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E2200A-711D-4923-B60C-023559551BC7}" type="slidenum">
              <a:rPr lang="en-US" smtClean="0"/>
              <a:t>‹#›</a:t>
            </a:fld>
            <a:endParaRPr lang="en-US"/>
          </a:p>
        </p:txBody>
      </p:sp>
    </p:spTree>
    <p:extLst>
      <p:ext uri="{BB962C8B-B14F-4D97-AF65-F5344CB8AC3E}">
        <p14:creationId xmlns:p14="http://schemas.microsoft.com/office/powerpoint/2010/main" val="19918826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30C54D4-4AC5-4155-A8D5-A8D1F1FBE714}" type="datetimeFigureOut">
              <a:rPr lang="en-US" smtClean="0"/>
              <a:t>11/14/2022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E2200A-711D-4923-B60C-023559551BC7}" type="slidenum">
              <a:rPr lang="en-US" smtClean="0"/>
              <a:t>‹#›</a:t>
            </a:fld>
            <a:endParaRPr lang="en-US"/>
          </a:p>
        </p:txBody>
      </p:sp>
    </p:spTree>
    <p:extLst>
      <p:ext uri="{BB962C8B-B14F-4D97-AF65-F5344CB8AC3E}">
        <p14:creationId xmlns:p14="http://schemas.microsoft.com/office/powerpoint/2010/main" val="3183833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0C54D4-4AC5-4155-A8D5-A8D1F1FBE714}" type="datetimeFigureOut">
              <a:rPr lang="en-US" smtClean="0"/>
              <a:t>11/14/2022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E2200A-711D-4923-B60C-023559551BC7}" type="slidenum">
              <a:rPr lang="en-US" smtClean="0"/>
              <a:t>‹#›</a:t>
            </a:fld>
            <a:endParaRPr lang="en-US"/>
          </a:p>
        </p:txBody>
      </p:sp>
    </p:spTree>
    <p:extLst>
      <p:ext uri="{BB962C8B-B14F-4D97-AF65-F5344CB8AC3E}">
        <p14:creationId xmlns:p14="http://schemas.microsoft.com/office/powerpoint/2010/main" val="4833503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30C54D4-4AC5-4155-A8D5-A8D1F1FBE714}" type="datetimeFigureOut">
              <a:rPr lang="en-US" smtClean="0"/>
              <a:t>11/14/2022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E2200A-711D-4923-B60C-023559551BC7}" type="slidenum">
              <a:rPr lang="en-US" smtClean="0"/>
              <a:t>‹#›</a:t>
            </a:fld>
            <a:endParaRPr lang="en-US"/>
          </a:p>
        </p:txBody>
      </p:sp>
    </p:spTree>
    <p:extLst>
      <p:ext uri="{BB962C8B-B14F-4D97-AF65-F5344CB8AC3E}">
        <p14:creationId xmlns:p14="http://schemas.microsoft.com/office/powerpoint/2010/main" val="16741893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30C54D4-4AC5-4155-A8D5-A8D1F1FBE714}" type="datetimeFigureOut">
              <a:rPr lang="en-US" smtClean="0"/>
              <a:t>11/14/2022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E2200A-711D-4923-B60C-023559551BC7}" type="slidenum">
              <a:rPr lang="en-US" smtClean="0"/>
              <a:t>‹#›</a:t>
            </a:fld>
            <a:endParaRPr lang="en-US"/>
          </a:p>
        </p:txBody>
      </p:sp>
    </p:spTree>
    <p:extLst>
      <p:ext uri="{BB962C8B-B14F-4D97-AF65-F5344CB8AC3E}">
        <p14:creationId xmlns:p14="http://schemas.microsoft.com/office/powerpoint/2010/main" val="13641342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30C54D4-4AC5-4155-A8D5-A8D1F1FBE714}" type="datetimeFigureOut">
              <a:rPr lang="en-US" smtClean="0"/>
              <a:t>11/14/2022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8E2200A-711D-4923-B60C-023559551BC7}" type="slidenum">
              <a:rPr lang="en-US" smtClean="0"/>
              <a:t>‹#›</a:t>
            </a:fld>
            <a:endParaRPr lang="en-US"/>
          </a:p>
        </p:txBody>
      </p:sp>
    </p:spTree>
    <p:extLst>
      <p:ext uri="{BB962C8B-B14F-4D97-AF65-F5344CB8AC3E}">
        <p14:creationId xmlns:p14="http://schemas.microsoft.com/office/powerpoint/2010/main" val="3384549595"/>
      </p:ext>
    </p:extLst>
  </p:cSld>
  <p:clrMap bg1="lt1" tx1="dk1" bg2="lt2" tx2="dk2" accent1="accent1" accent2="accent2" accent3="accent3" accent4="accent4" accent5="accent5" accent6="accent6" hlink="hlink" folHlink="folHlink"/>
  <p:sldLayoutIdLst>
    <p:sldLayoutId id="2147483922" r:id="rId1"/>
    <p:sldLayoutId id="2147483923" r:id="rId2"/>
    <p:sldLayoutId id="2147483924" r:id="rId3"/>
    <p:sldLayoutId id="2147483925" r:id="rId4"/>
    <p:sldLayoutId id="2147483926" r:id="rId5"/>
    <p:sldLayoutId id="2147483927" r:id="rId6"/>
    <p:sldLayoutId id="2147483928" r:id="rId7"/>
    <p:sldLayoutId id="2147483929" r:id="rId8"/>
    <p:sldLayoutId id="2147483930" r:id="rId9"/>
    <p:sldLayoutId id="2147483931" r:id="rId10"/>
    <p:sldLayoutId id="2147483932" r:id="rId11"/>
    <p:sldLayoutId id="2147483933" r:id="rId12"/>
    <p:sldLayoutId id="2147483934" r:id="rId13"/>
    <p:sldLayoutId id="2147483935" r:id="rId14"/>
    <p:sldLayoutId id="2147483936" r:id="rId15"/>
    <p:sldLayoutId id="2147483937" r:id="rId16"/>
  </p:sldLayoutIdLst>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18937" y="1857458"/>
            <a:ext cx="9621252" cy="4591467"/>
          </a:xfrm>
        </p:spPr>
        <p:txBody>
          <a:bodyPr>
            <a:normAutofit lnSpcReduction="10000"/>
          </a:bodyPr>
          <a:lstStyle/>
          <a:p>
            <a:endParaRPr lang="fa-IR" dirty="0" smtClean="0">
              <a:cs typeface="B Titr" panose="00000700000000000000" pitchFamily="2" charset="-78"/>
            </a:endParaRPr>
          </a:p>
          <a:p>
            <a:pPr algn="ctr"/>
            <a:r>
              <a:rPr lang="fa-IR" sz="2800" dirty="0" smtClean="0">
                <a:latin typeface="Aharoni" panose="02010803020104030203" pitchFamily="2" charset="-79"/>
                <a:cs typeface="B Titr" panose="00000700000000000000" pitchFamily="2" charset="-78"/>
              </a:rPr>
              <a:t>پاورپوینت آموزشی </a:t>
            </a:r>
            <a:endParaRPr lang="fa-IR" sz="2800" dirty="0">
              <a:latin typeface="Aharoni" panose="02010803020104030203" pitchFamily="2" charset="-79"/>
              <a:cs typeface="B Titr" panose="00000700000000000000" pitchFamily="2" charset="-78"/>
            </a:endParaRPr>
          </a:p>
          <a:p>
            <a:pPr algn="ctr"/>
            <a:r>
              <a:rPr lang="fa-IR" sz="2800" dirty="0" smtClean="0">
                <a:latin typeface="Aharoni" panose="02010803020104030203" pitchFamily="2" charset="-79"/>
                <a:cs typeface="B Titr" panose="00000700000000000000" pitchFamily="2" charset="-78"/>
              </a:rPr>
              <a:t>قوانین و مقررات اداری استخدامی</a:t>
            </a:r>
          </a:p>
          <a:p>
            <a:pPr algn="ctr"/>
            <a:r>
              <a:rPr lang="fa-IR" sz="2800" dirty="0" smtClean="0">
                <a:latin typeface="Aharoni" panose="02010803020104030203" pitchFamily="2" charset="-79"/>
                <a:cs typeface="B Titr" panose="00000700000000000000" pitchFamily="2" charset="-78"/>
              </a:rPr>
              <a:t>مرخصی ها  </a:t>
            </a:r>
          </a:p>
          <a:p>
            <a:pPr algn="ctr"/>
            <a:r>
              <a:rPr lang="fa-IR" sz="2800" dirty="0" smtClean="0">
                <a:latin typeface="Aharoni" panose="02010803020104030203" pitchFamily="2" charset="-79"/>
                <a:cs typeface="B Titr" panose="00000700000000000000" pitchFamily="2" charset="-78"/>
              </a:rPr>
              <a:t>ساختار سازمانی</a:t>
            </a:r>
          </a:p>
          <a:p>
            <a:pPr algn="ctr"/>
            <a:r>
              <a:rPr lang="fa-IR" sz="2800" dirty="0" smtClean="0">
                <a:latin typeface="Aharoni" panose="02010803020104030203" pitchFamily="2" charset="-79"/>
                <a:cs typeface="B Titr" panose="00000700000000000000" pitchFamily="2" charset="-78"/>
              </a:rPr>
              <a:t>طبقه بندی مشاغل کارکنان</a:t>
            </a:r>
          </a:p>
          <a:p>
            <a:pPr algn="ctr"/>
            <a:endParaRPr lang="fa-IR" sz="2800" dirty="0">
              <a:latin typeface="Aharoni" panose="02010803020104030203" pitchFamily="2" charset="-79"/>
              <a:cs typeface="B Titr" panose="00000700000000000000" pitchFamily="2" charset="-78"/>
            </a:endParaRPr>
          </a:p>
          <a:p>
            <a:endParaRPr lang="fa-IR" dirty="0" smtClean="0">
              <a:cs typeface="B Titr" panose="00000700000000000000" pitchFamily="2" charset="-78"/>
            </a:endParaRPr>
          </a:p>
          <a:p>
            <a:endParaRPr lang="fa-IR" dirty="0">
              <a:cs typeface="B Titr" panose="00000700000000000000" pitchFamily="2" charset="-78"/>
            </a:endParaRPr>
          </a:p>
          <a:p>
            <a:r>
              <a:rPr lang="fa-IR" dirty="0" smtClean="0">
                <a:cs typeface="B Titr" panose="00000700000000000000" pitchFamily="2" charset="-78"/>
              </a:rPr>
              <a:t>تهیه و تنظیم : عاجلو  کارگزینی بیمارستان آیت اله خوانساری</a:t>
            </a:r>
          </a:p>
          <a:p>
            <a:endParaRPr lang="en-US" dirty="0">
              <a:cs typeface="B Titr" panose="00000700000000000000" pitchFamily="2" charset="-78"/>
            </a:endParaRPr>
          </a:p>
        </p:txBody>
      </p:sp>
    </p:spTree>
    <p:extLst>
      <p:ext uri="{BB962C8B-B14F-4D97-AF65-F5344CB8AC3E}">
        <p14:creationId xmlns:p14="http://schemas.microsoft.com/office/powerpoint/2010/main" val="6893336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a:cs typeface="B Titr" panose="00000700000000000000" pitchFamily="2" charset="-78"/>
              </a:rPr>
              <a:t>منشور اخلاقی سازمان      </a:t>
            </a:r>
            <a:r>
              <a:rPr lang="en-US" dirty="0">
                <a:cs typeface="B Titr" panose="00000700000000000000" pitchFamily="2" charset="-78"/>
              </a:rPr>
              <a:t/>
            </a:r>
            <a:br>
              <a:rPr lang="en-US" dirty="0">
                <a:cs typeface="B Titr" panose="00000700000000000000" pitchFamily="2" charset="-78"/>
              </a:rPr>
            </a:br>
            <a:endParaRPr lang="en-US" dirty="0">
              <a:cs typeface="B Titr" panose="00000700000000000000" pitchFamily="2" charset="-78"/>
            </a:endParaRPr>
          </a:p>
        </p:txBody>
      </p:sp>
      <p:sp>
        <p:nvSpPr>
          <p:cNvPr id="5" name="Content Placeholder 4"/>
          <p:cNvSpPr>
            <a:spLocks noGrp="1"/>
          </p:cNvSpPr>
          <p:nvPr>
            <p:ph idx="1"/>
          </p:nvPr>
        </p:nvSpPr>
        <p:spPr>
          <a:xfrm>
            <a:off x="838200" y="1387366"/>
            <a:ext cx="10515600" cy="4789597"/>
          </a:xfrm>
        </p:spPr>
        <p:txBody>
          <a:bodyPr>
            <a:normAutofit fontScale="25000" lnSpcReduction="20000"/>
          </a:bodyPr>
          <a:lstStyle/>
          <a:p>
            <a:pPr algn="r" rtl="1"/>
            <a:r>
              <a:rPr lang="fa-IR" sz="11200" dirty="0">
                <a:cs typeface="B Nazanin" panose="00000400000000000000" pitchFamily="2" charset="-78"/>
              </a:rPr>
              <a:t>به موقع در محل کار حضور یافته و در ارتباط با همکاران و ارباب رجوع وقت شناسی رعایت گردد.</a:t>
            </a:r>
            <a:endParaRPr lang="en-US" sz="11200" dirty="0">
              <a:cs typeface="B Nazanin" panose="00000400000000000000" pitchFamily="2" charset="-78"/>
            </a:endParaRPr>
          </a:p>
          <a:p>
            <a:pPr algn="r" rtl="1"/>
            <a:r>
              <a:rPr lang="fa-IR" sz="11200" dirty="0" smtClean="0">
                <a:cs typeface="B Nazanin" panose="00000400000000000000" pitchFamily="2" charset="-78"/>
              </a:rPr>
              <a:t> </a:t>
            </a:r>
            <a:r>
              <a:rPr lang="fa-IR" sz="11200" dirty="0">
                <a:cs typeface="B Nazanin" panose="00000400000000000000" pitchFamily="2" charset="-78"/>
              </a:rPr>
              <a:t>نسبت به همکاران و مراجعان با خوشروئی و متانت رفتار شود .</a:t>
            </a:r>
            <a:endParaRPr lang="en-US" sz="11200" dirty="0">
              <a:cs typeface="B Nazanin" panose="00000400000000000000" pitchFamily="2" charset="-78"/>
            </a:endParaRPr>
          </a:p>
          <a:p>
            <a:pPr algn="r" rtl="1"/>
            <a:r>
              <a:rPr lang="fa-IR" sz="11200" dirty="0" smtClean="0">
                <a:cs typeface="B Nazanin" panose="00000400000000000000" pitchFamily="2" charset="-78"/>
              </a:rPr>
              <a:t>راهنمائی </a:t>
            </a:r>
            <a:r>
              <a:rPr lang="fa-IR" sz="11200" dirty="0">
                <a:cs typeface="B Nazanin" panose="00000400000000000000" pitchFamily="2" charset="-78"/>
              </a:rPr>
              <a:t>و اطلاعات لازم به طور کامل در اختیار مراجعان قرار گیرد و از سرگردانی آنها جلوگیری شود .</a:t>
            </a:r>
            <a:endParaRPr lang="en-US" sz="11200" dirty="0">
              <a:cs typeface="B Nazanin" panose="00000400000000000000" pitchFamily="2" charset="-78"/>
            </a:endParaRPr>
          </a:p>
          <a:p>
            <a:pPr algn="r" rtl="1"/>
            <a:r>
              <a:rPr lang="fa-IR" sz="11200" dirty="0" smtClean="0">
                <a:cs typeface="B Nazanin" panose="00000400000000000000" pitchFamily="2" charset="-78"/>
              </a:rPr>
              <a:t> </a:t>
            </a:r>
            <a:r>
              <a:rPr lang="fa-IR" sz="11200" dirty="0">
                <a:cs typeface="B Nazanin" panose="00000400000000000000" pitchFamily="2" charset="-78"/>
              </a:rPr>
              <a:t>ارائه خدمات به ارباب رجوع با رعایت عدالت و انصاف و بدون تبعیض ( قومی ، جنسی ، خویشاوندی ، مذهبی و...) صورت گیرد .</a:t>
            </a:r>
            <a:endParaRPr lang="en-US" sz="11200" dirty="0">
              <a:cs typeface="B Nazanin" panose="00000400000000000000" pitchFamily="2" charset="-78"/>
            </a:endParaRPr>
          </a:p>
          <a:p>
            <a:pPr algn="r" rtl="1"/>
            <a:r>
              <a:rPr lang="fa-IR" sz="11200" dirty="0" smtClean="0">
                <a:cs typeface="B Nazanin" panose="00000400000000000000" pitchFamily="2" charset="-78"/>
              </a:rPr>
              <a:t> </a:t>
            </a:r>
            <a:r>
              <a:rPr lang="fa-IR" sz="11200" dirty="0">
                <a:cs typeface="B Nazanin" panose="00000400000000000000" pitchFamily="2" charset="-78"/>
              </a:rPr>
              <a:t>به صحبت ها و خواسته های مراجعان به دقت گوش داده شود و در پاسخگوئی و ارائه خدمت به آنها حداکثر تلاش صورت گیرد </a:t>
            </a:r>
            <a:endParaRPr lang="en-US" sz="11200" dirty="0">
              <a:cs typeface="B Nazanin" panose="00000400000000000000" pitchFamily="2" charset="-78"/>
            </a:endParaRPr>
          </a:p>
          <a:p>
            <a:pPr algn="r" rtl="1"/>
            <a:r>
              <a:rPr lang="fa-IR" sz="11200" dirty="0" smtClean="0">
                <a:cs typeface="B Nazanin" panose="00000400000000000000" pitchFamily="2" charset="-78"/>
              </a:rPr>
              <a:t>اطلاعات </a:t>
            </a:r>
            <a:r>
              <a:rPr lang="fa-IR" sz="11200" dirty="0">
                <a:cs typeface="B Nazanin" panose="00000400000000000000" pitchFamily="2" charset="-78"/>
              </a:rPr>
              <a:t>لازم جهت انجام خدمات بهینه و تسریع در اجرای امور به نحو مطلوب به همکاران ارائه گردد .</a:t>
            </a:r>
            <a:endParaRPr lang="en-US" sz="11200" dirty="0">
              <a:cs typeface="B Nazanin" panose="00000400000000000000" pitchFamily="2" charset="-78"/>
            </a:endParaRPr>
          </a:p>
          <a:p>
            <a:pPr algn="r" rtl="1"/>
            <a:r>
              <a:rPr lang="fa-IR" sz="11200" dirty="0" smtClean="0">
                <a:cs typeface="B Nazanin" panose="00000400000000000000" pitchFamily="2" charset="-78"/>
              </a:rPr>
              <a:t> </a:t>
            </a:r>
            <a:r>
              <a:rPr lang="fa-IR" sz="11200" dirty="0">
                <a:cs typeface="B Nazanin" panose="00000400000000000000" pitchFamily="2" charset="-78"/>
              </a:rPr>
              <a:t>انجام وظایف به صورت موثر و کارآمد همراه با سرعت و منطبق با قوانین و مقررات سازمانی صورت گیرد</a:t>
            </a:r>
            <a:r>
              <a:rPr lang="fa-IR" sz="11200" dirty="0" smtClean="0">
                <a:cs typeface="B Nazanin" panose="00000400000000000000" pitchFamily="2" charset="-78"/>
              </a:rPr>
              <a:t>.</a:t>
            </a:r>
            <a:endParaRPr lang="en-US" sz="11200" dirty="0" smtClean="0">
              <a:cs typeface="B Nazanin" panose="00000400000000000000" pitchFamily="2" charset="-78"/>
            </a:endParaRPr>
          </a:p>
          <a:p>
            <a:pPr algn="r" rtl="1"/>
            <a:endParaRPr lang="en-US" sz="11200" dirty="0">
              <a:cs typeface="B Nazanin" panose="00000400000000000000" pitchFamily="2" charset="-78"/>
            </a:endParaRPr>
          </a:p>
          <a:p>
            <a:pPr algn="r" rtl="1"/>
            <a:endParaRPr lang="en-US" sz="11200" dirty="0" smtClean="0">
              <a:cs typeface="B Nazanin" panose="00000400000000000000" pitchFamily="2" charset="-78"/>
            </a:endParaRPr>
          </a:p>
          <a:p>
            <a:pPr algn="r" rtl="1"/>
            <a:endParaRPr lang="en-US" sz="11200" dirty="0">
              <a:cs typeface="B Nazanin" panose="00000400000000000000" pitchFamily="2" charset="-78"/>
            </a:endParaRPr>
          </a:p>
          <a:p>
            <a:pPr algn="r" rtl="1"/>
            <a:endParaRPr lang="en-US" sz="11200" dirty="0">
              <a:cs typeface="B Nazanin" panose="00000400000000000000" pitchFamily="2" charset="-78"/>
            </a:endParaRPr>
          </a:p>
        </p:txBody>
      </p:sp>
    </p:spTree>
    <p:extLst>
      <p:ext uri="{BB962C8B-B14F-4D97-AF65-F5344CB8AC3E}">
        <p14:creationId xmlns:p14="http://schemas.microsoft.com/office/powerpoint/2010/main" val="8165090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Titr" panose="00000700000000000000" pitchFamily="2" charset="-78"/>
              </a:rPr>
              <a:t>بایدهای اداری</a:t>
            </a:r>
            <a:endParaRPr lang="en-US" dirty="0">
              <a:cs typeface="B Titr" panose="00000700000000000000" pitchFamily="2" charset="-78"/>
            </a:endParaRPr>
          </a:p>
        </p:txBody>
      </p:sp>
      <p:sp>
        <p:nvSpPr>
          <p:cNvPr id="3" name="Content Placeholder 2"/>
          <p:cNvSpPr>
            <a:spLocks noGrp="1"/>
          </p:cNvSpPr>
          <p:nvPr>
            <p:ph idx="1"/>
          </p:nvPr>
        </p:nvSpPr>
        <p:spPr/>
        <p:txBody>
          <a:bodyPr vert="horz" lIns="91440" tIns="45720" rIns="91440" bIns="45720" rtlCol="0">
            <a:normAutofit fontScale="25000" lnSpcReduction="20000"/>
          </a:bodyPr>
          <a:lstStyle/>
          <a:p>
            <a:pPr algn="r" rtl="1"/>
            <a:r>
              <a:rPr lang="fa-IR" sz="11200" dirty="0">
                <a:cs typeface="B Nazanin" panose="00000400000000000000" pitchFamily="2" charset="-78"/>
              </a:rPr>
              <a:t>1 .اطاعت پذيري و انجام به موقع دستورات </a:t>
            </a:r>
            <a:r>
              <a:rPr lang="fa-IR" sz="11200" dirty="0" smtClean="0">
                <a:cs typeface="B Nazanin" panose="00000400000000000000" pitchFamily="2" charset="-78"/>
              </a:rPr>
              <a:t>مافوق</a:t>
            </a:r>
          </a:p>
          <a:p>
            <a:pPr algn="r" rtl="1"/>
            <a:r>
              <a:rPr lang="fa-IR" sz="11200" dirty="0" smtClean="0">
                <a:cs typeface="B Nazanin" panose="00000400000000000000" pitchFamily="2" charset="-78"/>
              </a:rPr>
              <a:t> </a:t>
            </a:r>
            <a:r>
              <a:rPr lang="fa-IR" sz="11200" dirty="0">
                <a:cs typeface="B Nazanin" panose="00000400000000000000" pitchFamily="2" charset="-78"/>
              </a:rPr>
              <a:t>2 .رعايت سلسله مراتب </a:t>
            </a:r>
            <a:r>
              <a:rPr lang="fa-IR" sz="11200" dirty="0" smtClean="0">
                <a:cs typeface="B Nazanin" panose="00000400000000000000" pitchFamily="2" charset="-78"/>
              </a:rPr>
              <a:t>سازماني</a:t>
            </a:r>
          </a:p>
          <a:p>
            <a:pPr algn="r" rtl="1"/>
            <a:r>
              <a:rPr lang="fa-IR" sz="11200" dirty="0" smtClean="0">
                <a:cs typeface="B Nazanin" panose="00000400000000000000" pitchFamily="2" charset="-78"/>
              </a:rPr>
              <a:t> 3 </a:t>
            </a:r>
            <a:r>
              <a:rPr lang="fa-IR" sz="11200" dirty="0">
                <a:cs typeface="B Nazanin" panose="00000400000000000000" pitchFamily="2" charset="-78"/>
              </a:rPr>
              <a:t>.حفظ حرمت و منزلت مديران در محيط اداري و غير </a:t>
            </a:r>
            <a:r>
              <a:rPr lang="fa-IR" sz="11200" dirty="0" smtClean="0">
                <a:cs typeface="B Nazanin" panose="00000400000000000000" pitchFamily="2" charset="-78"/>
              </a:rPr>
              <a:t>اداري</a:t>
            </a:r>
          </a:p>
          <a:p>
            <a:pPr algn="r" rtl="1"/>
            <a:r>
              <a:rPr lang="fa-IR" sz="11200" dirty="0" smtClean="0">
                <a:cs typeface="B Nazanin" panose="00000400000000000000" pitchFamily="2" charset="-78"/>
              </a:rPr>
              <a:t> </a:t>
            </a:r>
            <a:r>
              <a:rPr lang="fa-IR" sz="11200" dirty="0">
                <a:cs typeface="B Nazanin" panose="00000400000000000000" pitchFamily="2" charset="-78"/>
              </a:rPr>
              <a:t>4 .ارائه نظرات كارشناسي در رابطه با وظايف شغلي و </a:t>
            </a:r>
            <a:r>
              <a:rPr lang="fa-IR" sz="11200" dirty="0" smtClean="0">
                <a:cs typeface="B Nazanin" panose="00000400000000000000" pitchFamily="2" charset="-78"/>
              </a:rPr>
              <a:t>سازماني</a:t>
            </a:r>
          </a:p>
          <a:p>
            <a:pPr algn="r" rtl="1"/>
            <a:r>
              <a:rPr lang="fa-IR" sz="11200" dirty="0" smtClean="0">
                <a:cs typeface="B Nazanin" panose="00000400000000000000" pitchFamily="2" charset="-78"/>
              </a:rPr>
              <a:t> </a:t>
            </a:r>
            <a:r>
              <a:rPr lang="fa-IR" sz="11200" dirty="0">
                <a:cs typeface="B Nazanin" panose="00000400000000000000" pitchFamily="2" charset="-78"/>
              </a:rPr>
              <a:t>5 .صداقت، امانتداري و برخورد مؤدبانه با </a:t>
            </a:r>
            <a:r>
              <a:rPr lang="fa-IR" sz="11200" dirty="0" smtClean="0">
                <a:cs typeface="B Nazanin" panose="00000400000000000000" pitchFamily="2" charset="-78"/>
              </a:rPr>
              <a:t>مافوق</a:t>
            </a:r>
          </a:p>
          <a:p>
            <a:pPr algn="r" rtl="1"/>
            <a:r>
              <a:rPr lang="fa-IR" sz="11200" dirty="0" smtClean="0">
                <a:cs typeface="B Nazanin" panose="00000400000000000000" pitchFamily="2" charset="-78"/>
              </a:rPr>
              <a:t> </a:t>
            </a:r>
            <a:r>
              <a:rPr lang="fa-IR" sz="11200" dirty="0">
                <a:cs typeface="B Nazanin" panose="00000400000000000000" pitchFamily="2" charset="-78"/>
              </a:rPr>
              <a:t>6 .مشاركت جدي در كارهاي تيمي و انجام وظايف </a:t>
            </a:r>
            <a:r>
              <a:rPr lang="fa-IR" sz="11200" dirty="0" smtClean="0">
                <a:cs typeface="B Nazanin" panose="00000400000000000000" pitchFamily="2" charset="-78"/>
              </a:rPr>
              <a:t>شغلي</a:t>
            </a:r>
          </a:p>
          <a:p>
            <a:pPr algn="r" rtl="1"/>
            <a:r>
              <a:rPr lang="fa-IR" sz="11200" dirty="0" smtClean="0">
                <a:cs typeface="B Nazanin" panose="00000400000000000000" pitchFamily="2" charset="-78"/>
              </a:rPr>
              <a:t> </a:t>
            </a:r>
            <a:r>
              <a:rPr lang="fa-IR" sz="11200" dirty="0">
                <a:cs typeface="B Nazanin" panose="00000400000000000000" pitchFamily="2" charset="-78"/>
              </a:rPr>
              <a:t>7 .استفاده درست در مقابل اختيارات تفويض شده</a:t>
            </a:r>
            <a:endParaRPr lang="en-US" sz="11200" dirty="0">
              <a:cs typeface="B Nazanin" panose="00000400000000000000" pitchFamily="2" charset="-78"/>
            </a:endParaRPr>
          </a:p>
        </p:txBody>
      </p:sp>
    </p:spTree>
    <p:extLst>
      <p:ext uri="{BB962C8B-B14F-4D97-AF65-F5344CB8AC3E}">
        <p14:creationId xmlns:p14="http://schemas.microsoft.com/office/powerpoint/2010/main" val="33622338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Titr" panose="00000700000000000000" pitchFamily="2" charset="-78"/>
              </a:rPr>
              <a:t>نبایدهای اداری</a:t>
            </a:r>
            <a:br>
              <a:rPr lang="fa-IR" dirty="0" smtClean="0">
                <a:cs typeface="B Titr" panose="00000700000000000000" pitchFamily="2" charset="-78"/>
              </a:rPr>
            </a:br>
            <a:endParaRPr lang="en-US" dirty="0">
              <a:cs typeface="B Titr" panose="00000700000000000000" pitchFamily="2" charset="-78"/>
            </a:endParaRPr>
          </a:p>
        </p:txBody>
      </p:sp>
      <p:sp>
        <p:nvSpPr>
          <p:cNvPr id="3" name="Content Placeholder 2"/>
          <p:cNvSpPr>
            <a:spLocks noGrp="1"/>
          </p:cNvSpPr>
          <p:nvPr>
            <p:ph idx="1"/>
          </p:nvPr>
        </p:nvSpPr>
        <p:spPr/>
        <p:txBody>
          <a:bodyPr vert="horz" lIns="91440" tIns="45720" rIns="91440" bIns="45720" rtlCol="0">
            <a:normAutofit fontScale="25000" lnSpcReduction="20000"/>
          </a:bodyPr>
          <a:lstStyle/>
          <a:p>
            <a:pPr algn="r" rtl="1"/>
            <a:r>
              <a:rPr lang="fa-IR" sz="11200" dirty="0">
                <a:cs typeface="B Nazanin" panose="00000400000000000000" pitchFamily="2" charset="-78"/>
              </a:rPr>
              <a:t>1 .عدم رعايت سلسه مراتب اداري </a:t>
            </a:r>
            <a:endParaRPr lang="fa-IR" sz="11200" dirty="0" smtClean="0">
              <a:cs typeface="B Nazanin" panose="00000400000000000000" pitchFamily="2" charset="-78"/>
            </a:endParaRPr>
          </a:p>
          <a:p>
            <a:pPr algn="r" rtl="1"/>
            <a:r>
              <a:rPr lang="fa-IR" sz="11200" dirty="0" smtClean="0">
                <a:cs typeface="B Nazanin" panose="00000400000000000000" pitchFamily="2" charset="-78"/>
              </a:rPr>
              <a:t>2 </a:t>
            </a:r>
            <a:r>
              <a:rPr lang="fa-IR" sz="11200" dirty="0">
                <a:cs typeface="B Nazanin" panose="00000400000000000000" pitchFamily="2" charset="-78"/>
              </a:rPr>
              <a:t>.تمرد و سرپيچي از دستورات مافوق </a:t>
            </a:r>
            <a:endParaRPr lang="fa-IR" sz="11200" dirty="0" smtClean="0">
              <a:cs typeface="B Nazanin" panose="00000400000000000000" pitchFamily="2" charset="-78"/>
            </a:endParaRPr>
          </a:p>
          <a:p>
            <a:pPr algn="r" rtl="1"/>
            <a:r>
              <a:rPr lang="fa-IR" sz="11200" dirty="0" smtClean="0">
                <a:cs typeface="B Nazanin" panose="00000400000000000000" pitchFamily="2" charset="-78"/>
              </a:rPr>
              <a:t>3 </a:t>
            </a:r>
            <a:r>
              <a:rPr lang="fa-IR" sz="11200" dirty="0">
                <a:cs typeface="B Nazanin" panose="00000400000000000000" pitchFamily="2" charset="-78"/>
              </a:rPr>
              <a:t>.دروغ، تهمت، افتراء، غيبت كردن و بدگويي پشت سر </a:t>
            </a:r>
            <a:r>
              <a:rPr lang="fa-IR" sz="11200" dirty="0" smtClean="0">
                <a:cs typeface="B Nazanin" panose="00000400000000000000" pitchFamily="2" charset="-78"/>
              </a:rPr>
              <a:t>مديران</a:t>
            </a:r>
          </a:p>
          <a:p>
            <a:pPr algn="r" rtl="1"/>
            <a:r>
              <a:rPr lang="fa-IR" sz="11200" dirty="0" smtClean="0">
                <a:cs typeface="B Nazanin" panose="00000400000000000000" pitchFamily="2" charset="-78"/>
              </a:rPr>
              <a:t> </a:t>
            </a:r>
            <a:r>
              <a:rPr lang="fa-IR" sz="11200" dirty="0">
                <a:cs typeface="B Nazanin" panose="00000400000000000000" pitchFamily="2" charset="-78"/>
              </a:rPr>
              <a:t>4 .ارائه گزارشات خالف </a:t>
            </a:r>
            <a:r>
              <a:rPr lang="fa-IR" sz="11200" dirty="0" smtClean="0">
                <a:cs typeface="B Nazanin" panose="00000400000000000000" pitchFamily="2" charset="-78"/>
              </a:rPr>
              <a:t>واقع</a:t>
            </a:r>
          </a:p>
          <a:p>
            <a:pPr algn="r" rtl="1"/>
            <a:r>
              <a:rPr lang="fa-IR" sz="11200" dirty="0" smtClean="0">
                <a:cs typeface="B Nazanin" panose="00000400000000000000" pitchFamily="2" charset="-78"/>
              </a:rPr>
              <a:t> </a:t>
            </a:r>
            <a:r>
              <a:rPr lang="fa-IR" sz="11200" dirty="0">
                <a:cs typeface="B Nazanin" panose="00000400000000000000" pitchFamily="2" charset="-78"/>
              </a:rPr>
              <a:t>5 .تملق و چاپلوسي در رفتار و ارتباط با </a:t>
            </a:r>
            <a:r>
              <a:rPr lang="fa-IR" sz="11200" dirty="0" smtClean="0">
                <a:cs typeface="B Nazanin" panose="00000400000000000000" pitchFamily="2" charset="-78"/>
              </a:rPr>
              <a:t>مافوق</a:t>
            </a:r>
          </a:p>
          <a:p>
            <a:pPr algn="r" rtl="1"/>
            <a:r>
              <a:rPr lang="fa-IR" sz="11200" dirty="0" smtClean="0">
                <a:cs typeface="B Nazanin" panose="00000400000000000000" pitchFamily="2" charset="-78"/>
              </a:rPr>
              <a:t> </a:t>
            </a:r>
            <a:r>
              <a:rPr lang="fa-IR" sz="11200" dirty="0">
                <a:cs typeface="B Nazanin" panose="00000400000000000000" pitchFamily="2" charset="-78"/>
              </a:rPr>
              <a:t>6 .فقط خود را مقرب درگاه مدير و سرپرست مافوق قرار </a:t>
            </a:r>
            <a:r>
              <a:rPr lang="fa-IR" sz="11200" dirty="0" smtClean="0">
                <a:cs typeface="B Nazanin" panose="00000400000000000000" pitchFamily="2" charset="-78"/>
              </a:rPr>
              <a:t>دادن</a:t>
            </a:r>
          </a:p>
          <a:p>
            <a:pPr algn="r" rtl="1"/>
            <a:r>
              <a:rPr lang="fa-IR" sz="11200" dirty="0" smtClean="0">
                <a:cs typeface="B Nazanin" panose="00000400000000000000" pitchFamily="2" charset="-78"/>
              </a:rPr>
              <a:t> </a:t>
            </a:r>
            <a:r>
              <a:rPr lang="fa-IR" sz="11200" dirty="0">
                <a:cs typeface="B Nazanin" panose="00000400000000000000" pitchFamily="2" charset="-78"/>
              </a:rPr>
              <a:t>7 .از زيركارها ، شانه خالي نكردن و امور محول شده را به گردن ديگران نيانداختن</a:t>
            </a:r>
            <a:endParaRPr lang="en-US" sz="11200" dirty="0">
              <a:cs typeface="B Nazanin" panose="00000400000000000000" pitchFamily="2" charset="-78"/>
            </a:endParaRPr>
          </a:p>
        </p:txBody>
      </p:sp>
    </p:spTree>
    <p:extLst>
      <p:ext uri="{BB962C8B-B14F-4D97-AF65-F5344CB8AC3E}">
        <p14:creationId xmlns:p14="http://schemas.microsoft.com/office/powerpoint/2010/main" val="34994162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a:cs typeface="B Titr" panose="00000700000000000000" pitchFamily="2" charset="-78"/>
              </a:rPr>
              <a:t>قوانین مربوط به رفتار کارکنان</a:t>
            </a:r>
            <a:r>
              <a:rPr lang="en-US" b="1" dirty="0">
                <a:cs typeface="B Titr" panose="00000700000000000000" pitchFamily="2" charset="-78"/>
              </a:rPr>
              <a:t> </a:t>
            </a:r>
            <a:endParaRPr lang="en-US" dirty="0">
              <a:cs typeface="B Titr" panose="00000700000000000000" pitchFamily="2" charset="-78"/>
            </a:endParaRPr>
          </a:p>
        </p:txBody>
      </p:sp>
      <p:sp>
        <p:nvSpPr>
          <p:cNvPr id="3" name="Content Placeholder 2"/>
          <p:cNvSpPr>
            <a:spLocks noGrp="1"/>
          </p:cNvSpPr>
          <p:nvPr>
            <p:ph idx="1"/>
          </p:nvPr>
        </p:nvSpPr>
        <p:spPr>
          <a:xfrm>
            <a:off x="553453" y="1690688"/>
            <a:ext cx="10800347" cy="4818395"/>
          </a:xfrm>
        </p:spPr>
        <p:txBody>
          <a:bodyPr>
            <a:normAutofit/>
          </a:bodyPr>
          <a:lstStyle/>
          <a:p>
            <a:pPr lvl="0" algn="r" rtl="1"/>
            <a:r>
              <a:rPr lang="ar-SA" dirty="0">
                <a:cs typeface="B Nazanin" panose="00000400000000000000" pitchFamily="2" charset="-78"/>
              </a:rPr>
              <a:t> </a:t>
            </a:r>
            <a:r>
              <a:rPr lang="fa-IR" dirty="0">
                <a:cs typeface="B Nazanin" panose="00000400000000000000" pitchFamily="2" charset="-78"/>
              </a:rPr>
              <a:t>رعایت ادب و احترام در برخورد با ارباب رجوع ( بیماران، همراهان، دانشجویان، ....) </a:t>
            </a:r>
            <a:endParaRPr lang="en-US" dirty="0">
              <a:cs typeface="B Nazanin" panose="00000400000000000000" pitchFamily="2" charset="-78"/>
            </a:endParaRPr>
          </a:p>
          <a:p>
            <a:pPr lvl="0" algn="r" rtl="1"/>
            <a:r>
              <a:rPr lang="ar-SA" dirty="0">
                <a:cs typeface="B Nazanin" panose="00000400000000000000" pitchFamily="2" charset="-78"/>
              </a:rPr>
              <a:t> </a:t>
            </a:r>
            <a:r>
              <a:rPr lang="fa-IR" dirty="0">
                <a:cs typeface="B Nazanin" panose="00000400000000000000" pitchFamily="2" charset="-78"/>
              </a:rPr>
              <a:t>رعایت ادب و احترام در برخورد با مسئولان مافوق و همکاران</a:t>
            </a:r>
            <a:endParaRPr lang="en-US" dirty="0">
              <a:cs typeface="B Nazanin" panose="00000400000000000000" pitchFamily="2" charset="-78"/>
            </a:endParaRPr>
          </a:p>
          <a:p>
            <a:pPr lvl="0" algn="r" rtl="1"/>
            <a:r>
              <a:rPr lang="ar-SA" dirty="0">
                <a:cs typeface="B Nazanin" panose="00000400000000000000" pitchFamily="2" charset="-78"/>
              </a:rPr>
              <a:t> </a:t>
            </a:r>
            <a:r>
              <a:rPr lang="fa-IR" dirty="0">
                <a:cs typeface="B Nazanin" panose="00000400000000000000" pitchFamily="2" charset="-78"/>
              </a:rPr>
              <a:t>رعایت سلسله مراتب اداری در انجام امور</a:t>
            </a:r>
            <a:endParaRPr lang="en-US" dirty="0">
              <a:cs typeface="B Nazanin" panose="00000400000000000000" pitchFamily="2" charset="-78"/>
            </a:endParaRPr>
          </a:p>
          <a:p>
            <a:pPr lvl="0" algn="r" rtl="1"/>
            <a:r>
              <a:rPr lang="ar-SA" dirty="0">
                <a:cs typeface="B Nazanin" panose="00000400000000000000" pitchFamily="2" charset="-78"/>
              </a:rPr>
              <a:t> </a:t>
            </a:r>
            <a:r>
              <a:rPr lang="fa-IR" dirty="0">
                <a:cs typeface="B Nazanin" panose="00000400000000000000" pitchFamily="2" charset="-78"/>
              </a:rPr>
              <a:t>حفظ اصل رازداری و امانتداری در اطلاعات بیماران</a:t>
            </a:r>
            <a:endParaRPr lang="en-US" dirty="0">
              <a:cs typeface="B Nazanin" panose="00000400000000000000" pitchFamily="2" charset="-78"/>
            </a:endParaRPr>
          </a:p>
          <a:p>
            <a:pPr lvl="0" algn="r" rtl="1"/>
            <a:r>
              <a:rPr lang="ar-SA" dirty="0">
                <a:cs typeface="B Nazanin" panose="00000400000000000000" pitchFamily="2" charset="-78"/>
              </a:rPr>
              <a:t> </a:t>
            </a:r>
            <a:r>
              <a:rPr lang="fa-IR" dirty="0">
                <a:cs typeface="B Nazanin" panose="00000400000000000000" pitchFamily="2" charset="-78"/>
              </a:rPr>
              <a:t>دلسوزی در حفظ اموال بیمارستان</a:t>
            </a:r>
            <a:endParaRPr lang="en-US" dirty="0">
              <a:cs typeface="B Nazanin" panose="00000400000000000000" pitchFamily="2" charset="-78"/>
            </a:endParaRPr>
          </a:p>
          <a:p>
            <a:pPr lvl="0" algn="r" rtl="1"/>
            <a:r>
              <a:rPr lang="ar-SA" dirty="0">
                <a:cs typeface="B Nazanin" panose="00000400000000000000" pitchFamily="2" charset="-78"/>
              </a:rPr>
              <a:t> </a:t>
            </a:r>
            <a:r>
              <a:rPr lang="fa-IR" dirty="0">
                <a:cs typeface="B Nazanin" panose="00000400000000000000" pitchFamily="2" charset="-78"/>
              </a:rPr>
              <a:t>پرهیز از استعمال هر گونه مواد دخانی ( سیگار، پیپ، چپق، ....) در محیط بیمارستان </a:t>
            </a:r>
            <a:endParaRPr lang="en-US" dirty="0">
              <a:cs typeface="B Nazanin" panose="00000400000000000000" pitchFamily="2" charset="-78"/>
            </a:endParaRPr>
          </a:p>
          <a:p>
            <a:pPr lvl="0" algn="r" rtl="1"/>
            <a:r>
              <a:rPr lang="ar-SA" dirty="0">
                <a:cs typeface="B Nazanin" panose="00000400000000000000" pitchFamily="2" charset="-78"/>
              </a:rPr>
              <a:t> </a:t>
            </a:r>
            <a:r>
              <a:rPr lang="fa-IR" dirty="0">
                <a:cs typeface="B Nazanin" panose="00000400000000000000" pitchFamily="2" charset="-78"/>
              </a:rPr>
              <a:t>عدم استفاده از تلفن همراه توسط پرستاران در شیفتهای کاری</a:t>
            </a:r>
            <a:endParaRPr lang="en-US" dirty="0">
              <a:cs typeface="B Nazanin" panose="00000400000000000000" pitchFamily="2" charset="-78"/>
            </a:endParaRPr>
          </a:p>
          <a:p>
            <a:pPr lvl="0" algn="r" rtl="1"/>
            <a:r>
              <a:rPr lang="fa-IR" dirty="0">
                <a:cs typeface="B Nazanin" panose="00000400000000000000" pitchFamily="2" charset="-78"/>
              </a:rPr>
              <a:t>رعایت نظافت، پاکیزگی و آراستگی ظاهر ، ضمن حفظ شئونات و موازین اسلامی و پرهیز از ژولیدگی و پریشانی.</a:t>
            </a:r>
            <a:endParaRPr lang="en-US" dirty="0">
              <a:cs typeface="B Nazanin" panose="00000400000000000000" pitchFamily="2" charset="-78"/>
            </a:endParaRPr>
          </a:p>
          <a:p>
            <a:pPr lvl="0" algn="r" rtl="1"/>
            <a:r>
              <a:rPr lang="fa-IR" dirty="0">
                <a:cs typeface="B Nazanin" panose="00000400000000000000" pitchFamily="2" charset="-78"/>
              </a:rPr>
              <a:t>پرهیز از هرگونه تهمت، دروغگوئی، شایعه سازی، جوسازی و سایر صفات رذیله</a:t>
            </a:r>
            <a:endParaRPr lang="en-US" dirty="0">
              <a:cs typeface="B Nazanin" panose="00000400000000000000" pitchFamily="2" charset="-78"/>
            </a:endParaRPr>
          </a:p>
          <a:p>
            <a:pPr marL="0" indent="0" algn="r" rtl="1">
              <a:buNone/>
            </a:pPr>
            <a:endParaRPr lang="en-US" dirty="0">
              <a:cs typeface="B Nazanin" panose="00000400000000000000" pitchFamily="2" charset="-78"/>
            </a:endParaRPr>
          </a:p>
        </p:txBody>
      </p:sp>
    </p:spTree>
    <p:extLst>
      <p:ext uri="{BB962C8B-B14F-4D97-AF65-F5344CB8AC3E}">
        <p14:creationId xmlns:p14="http://schemas.microsoft.com/office/powerpoint/2010/main" val="25699802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Titr" panose="00000700000000000000" pitchFamily="2" charset="-78"/>
              </a:rPr>
              <a:t>جدول حق شغل</a:t>
            </a:r>
            <a:endParaRPr lang="en-US" dirty="0">
              <a:cs typeface="B Titr" panose="00000700000000000000" pitchFamily="2" charset="-78"/>
            </a:endParaRPr>
          </a:p>
        </p:txBody>
      </p:sp>
      <p:pic>
        <p:nvPicPr>
          <p:cNvPr id="5" name="Content Placeholder 4"/>
          <p:cNvPicPr>
            <a:picLocks noGrp="1" noChangeAspect="1"/>
          </p:cNvPicPr>
          <p:nvPr>
            <p:ph idx="1"/>
          </p:nvPr>
        </p:nvPicPr>
        <p:blipFill>
          <a:blip r:embed="rId2"/>
          <a:stretch>
            <a:fillRect/>
          </a:stretch>
        </p:blipFill>
        <p:spPr>
          <a:xfrm>
            <a:off x="677335" y="1261241"/>
            <a:ext cx="8845038" cy="5738649"/>
          </a:xfrm>
          <a:prstGeom prst="rect">
            <a:avLst/>
          </a:prstGeom>
        </p:spPr>
      </p:pic>
    </p:spTree>
    <p:extLst>
      <p:ext uri="{BB962C8B-B14F-4D97-AF65-F5344CB8AC3E}">
        <p14:creationId xmlns:p14="http://schemas.microsoft.com/office/powerpoint/2010/main" val="38953494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Titr" panose="00000700000000000000" pitchFamily="2" charset="-78"/>
              </a:rPr>
              <a:t>حق شاغل</a:t>
            </a:r>
            <a:endParaRPr lang="en-US" dirty="0">
              <a:cs typeface="B Titr" panose="000007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1371600" y="1560786"/>
            <a:ext cx="8513379" cy="4903076"/>
          </a:xfrm>
          <a:prstGeom prst="rect">
            <a:avLst/>
          </a:prstGeom>
        </p:spPr>
      </p:pic>
    </p:spTree>
    <p:extLst>
      <p:ext uri="{BB962C8B-B14F-4D97-AF65-F5344CB8AC3E}">
        <p14:creationId xmlns:p14="http://schemas.microsoft.com/office/powerpoint/2010/main" val="42943213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Titr" panose="00000700000000000000" pitchFamily="2" charset="-78"/>
              </a:rPr>
              <a:t>جدول فوق العاده مدیریت</a:t>
            </a:r>
            <a:endParaRPr lang="en-US" dirty="0">
              <a:cs typeface="B Titr" panose="000007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677334" y="2254470"/>
            <a:ext cx="9065756" cy="3957144"/>
          </a:xfrm>
          <a:prstGeom prst="rect">
            <a:avLst/>
          </a:prstGeom>
        </p:spPr>
      </p:pic>
    </p:spTree>
    <p:extLst>
      <p:ext uri="{BB962C8B-B14F-4D97-AF65-F5344CB8AC3E}">
        <p14:creationId xmlns:p14="http://schemas.microsoft.com/office/powerpoint/2010/main" val="31102867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a:cs typeface="B Titr" panose="00000700000000000000" pitchFamily="2" charset="-78"/>
              </a:rPr>
              <a:t>حقوق ومزایا</a:t>
            </a:r>
            <a:r>
              <a:rPr lang="ar-SA" dirty="0">
                <a:cs typeface="B Titr" panose="00000700000000000000" pitchFamily="2" charset="-78"/>
              </a:rPr>
              <a:t> </a:t>
            </a:r>
            <a:r>
              <a:rPr lang="en-US" dirty="0">
                <a:cs typeface="B Titr" panose="00000700000000000000" pitchFamily="2" charset="-78"/>
              </a:rPr>
              <a:t/>
            </a:r>
            <a:br>
              <a:rPr lang="en-US" dirty="0">
                <a:cs typeface="B Titr" panose="00000700000000000000" pitchFamily="2" charset="-78"/>
              </a:rPr>
            </a:br>
            <a:endParaRPr lang="en-US" dirty="0">
              <a:cs typeface="B Titr" panose="00000700000000000000" pitchFamily="2" charset="-78"/>
            </a:endParaRPr>
          </a:p>
        </p:txBody>
      </p:sp>
      <p:sp>
        <p:nvSpPr>
          <p:cNvPr id="3" name="Content Placeholder 2"/>
          <p:cNvSpPr>
            <a:spLocks noGrp="1"/>
          </p:cNvSpPr>
          <p:nvPr>
            <p:ph idx="1"/>
          </p:nvPr>
        </p:nvSpPr>
        <p:spPr>
          <a:xfrm>
            <a:off x="362607" y="1418897"/>
            <a:ext cx="9380483" cy="4622466"/>
          </a:xfrm>
        </p:spPr>
        <p:txBody>
          <a:bodyPr>
            <a:noAutofit/>
          </a:bodyPr>
          <a:lstStyle/>
          <a:p>
            <a:pPr algn="just" rtl="1"/>
            <a:r>
              <a:rPr lang="ar-SA" sz="1800" dirty="0">
                <a:cs typeface="B Nazanin" panose="00000400000000000000" pitchFamily="2" charset="-78"/>
              </a:rPr>
              <a:t>نظام پرداخت کارمندان موسسه براساس ارزشیابی عوامل شغل وشاغل وسایرویژگی هاي مذکوردرموادآتی خواهدبود.</a:t>
            </a:r>
            <a:endParaRPr lang="en-US" sz="1800" dirty="0">
              <a:cs typeface="B Nazanin" panose="00000400000000000000" pitchFamily="2" charset="-78"/>
            </a:endParaRPr>
          </a:p>
          <a:p>
            <a:pPr algn="just" rtl="1"/>
            <a:r>
              <a:rPr lang="fa-IR" sz="1800" dirty="0" smtClean="0">
                <a:cs typeface="B Nazanin" panose="00000400000000000000" pitchFamily="2" charset="-78"/>
              </a:rPr>
              <a:t>هر</a:t>
            </a:r>
            <a:r>
              <a:rPr lang="ar-SA" sz="1800" dirty="0" smtClean="0">
                <a:cs typeface="B Nazanin" panose="00000400000000000000" pitchFamily="2" charset="-78"/>
              </a:rPr>
              <a:t>کدام </a:t>
            </a:r>
            <a:r>
              <a:rPr lang="ar-SA" sz="1800" dirty="0">
                <a:cs typeface="B Nazanin" panose="00000400000000000000" pitchFamily="2" charset="-78"/>
              </a:rPr>
              <a:t>از مشاغل متناسب با ویژگیها،حداکثر در پنج رتبه :مقدماتی،پایه،ارشد،خبره،عالی طبقه بندي میشوند</a:t>
            </a:r>
            <a:r>
              <a:rPr lang="en-US" sz="1800" dirty="0">
                <a:cs typeface="B Nazanin" panose="00000400000000000000" pitchFamily="2" charset="-78"/>
              </a:rPr>
              <a:t>. </a:t>
            </a:r>
            <a:endParaRPr lang="fa-IR" sz="1800" dirty="0" smtClean="0">
              <a:cs typeface="B Nazanin" panose="00000400000000000000" pitchFamily="2" charset="-78"/>
            </a:endParaRPr>
          </a:p>
          <a:p>
            <a:pPr algn="just" rtl="1"/>
            <a:r>
              <a:rPr lang="fa-IR" dirty="0" smtClean="0">
                <a:cs typeface="B Nazanin" panose="00000400000000000000" pitchFamily="2" charset="-78"/>
              </a:rPr>
              <a:t>حق شغل: متناسب با جایگاه فرد در جدول حق شغل از لحاظ طبقه و رتیه شغلی</a:t>
            </a:r>
          </a:p>
          <a:p>
            <a:pPr algn="just" rtl="1"/>
            <a:r>
              <a:rPr lang="fa-IR" sz="1800" dirty="0" smtClean="0">
                <a:cs typeface="B Nazanin" panose="00000400000000000000" pitchFamily="2" charset="-78"/>
              </a:rPr>
              <a:t>حق شاغل: متناسب با مدرک تحصیلی - سوابق دولتی و تجربی </a:t>
            </a:r>
          </a:p>
          <a:p>
            <a:pPr algn="just" rtl="1"/>
            <a:r>
              <a:rPr lang="fa-IR" dirty="0" smtClean="0">
                <a:cs typeface="B Nazanin" panose="00000400000000000000" pitchFamily="2" charset="-78"/>
              </a:rPr>
              <a:t>فوق العاده مدیریت: بر اساس سطح مدیریتی کارمند </a:t>
            </a:r>
          </a:p>
          <a:p>
            <a:pPr algn="just" rtl="1"/>
            <a:r>
              <a:rPr lang="en-US" sz="1800" b="1" dirty="0" smtClean="0">
                <a:cs typeface="B Nazanin" panose="00000400000000000000" pitchFamily="2" charset="-78"/>
              </a:rPr>
              <a:t>. </a:t>
            </a:r>
            <a:r>
              <a:rPr lang="ar-SA" sz="1800" b="1" dirty="0" smtClean="0">
                <a:cs typeface="B Nazanin" panose="00000400000000000000" pitchFamily="2" charset="-78"/>
              </a:rPr>
              <a:t>فوق العاده ایثارگري</a:t>
            </a:r>
            <a:r>
              <a:rPr lang="en-US" sz="1800" dirty="0" smtClean="0">
                <a:cs typeface="B Nazanin" panose="00000400000000000000" pitchFamily="2" charset="-78"/>
              </a:rPr>
              <a:t> : </a:t>
            </a:r>
            <a:r>
              <a:rPr lang="ar-SA" sz="1800" dirty="0" smtClean="0">
                <a:cs typeface="B Nazanin" panose="00000400000000000000" pitchFamily="2" charset="-78"/>
              </a:rPr>
              <a:t>متناسب بادرصدجانبازي ومدت خدمت داوطلبانه درجبهه ومدت اسارت تا1550 امتیازبهره مندمی شوند</a:t>
            </a:r>
            <a:endParaRPr lang="fa-IR" sz="1800" dirty="0" smtClean="0">
              <a:cs typeface="B Nazanin" panose="00000400000000000000" pitchFamily="2" charset="-78"/>
            </a:endParaRPr>
          </a:p>
          <a:p>
            <a:pPr algn="just" rtl="1"/>
            <a:r>
              <a:rPr lang="en-US" sz="1800" dirty="0" smtClean="0">
                <a:cs typeface="B Nazanin" panose="00000400000000000000" pitchFamily="2" charset="-78"/>
              </a:rPr>
              <a:t>. </a:t>
            </a:r>
            <a:r>
              <a:rPr lang="ar-SA" sz="1800" b="1" dirty="0">
                <a:cs typeface="B Nazanin" panose="00000400000000000000" pitchFamily="2" charset="-78"/>
              </a:rPr>
              <a:t>فوق العاده سختی شرایط محیط کار:</a:t>
            </a:r>
            <a:r>
              <a:rPr lang="ar-SA" sz="1800" dirty="0">
                <a:cs typeface="B Nazanin" panose="00000400000000000000" pitchFamily="2" charset="-78"/>
              </a:rPr>
              <a:t> فقط به کارمندانی که درشرایط غیرمتعارف محیط کارمجبوربه انجام وظیفه می باشند، حداکثرتا 1500 </a:t>
            </a:r>
            <a:r>
              <a:rPr lang="ar-SA" sz="1800" dirty="0" smtClean="0">
                <a:cs typeface="B Nazanin" panose="00000400000000000000" pitchFamily="2" charset="-78"/>
              </a:rPr>
              <a:t>امتیازودربیمارستان </a:t>
            </a:r>
            <a:r>
              <a:rPr lang="ar-SA" sz="1800" dirty="0">
                <a:cs typeface="B Nazanin" panose="00000400000000000000" pitchFamily="2" charset="-78"/>
              </a:rPr>
              <a:t>هاي روانی وبیمارستان هاي سوختگی تا 3000 امتیازطبق دستورالعمل پیوست،تعلق می گیرد</a:t>
            </a:r>
            <a:r>
              <a:rPr lang="en-US" sz="1800" dirty="0">
                <a:cs typeface="B Nazanin" panose="00000400000000000000" pitchFamily="2" charset="-78"/>
              </a:rPr>
              <a:t>. </a:t>
            </a:r>
            <a:endParaRPr lang="fa-IR" sz="1800" dirty="0" smtClean="0">
              <a:cs typeface="B Nazanin" panose="00000400000000000000" pitchFamily="2" charset="-78"/>
            </a:endParaRPr>
          </a:p>
          <a:p>
            <a:pPr algn="just" rtl="1"/>
            <a:r>
              <a:rPr lang="fa-IR" dirty="0" smtClean="0">
                <a:cs typeface="B Nazanin" panose="00000400000000000000" pitchFamily="2" charset="-78"/>
              </a:rPr>
              <a:t>فوق العاده نوبت کاری :</a:t>
            </a:r>
            <a:endParaRPr lang="en-US" sz="1800" dirty="0">
              <a:cs typeface="B Nazanin" panose="00000400000000000000" pitchFamily="2" charset="-78"/>
            </a:endParaRPr>
          </a:p>
          <a:p>
            <a:pPr algn="just"/>
            <a:endParaRPr lang="en-US" sz="1800" dirty="0">
              <a:cs typeface="B Nazanin" panose="00000400000000000000" pitchFamily="2" charset="-78"/>
            </a:endParaRPr>
          </a:p>
        </p:txBody>
      </p:sp>
    </p:spTree>
    <p:extLst>
      <p:ext uri="{BB962C8B-B14F-4D97-AF65-F5344CB8AC3E}">
        <p14:creationId xmlns:p14="http://schemas.microsoft.com/office/powerpoint/2010/main" val="7508442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Titr" panose="00000700000000000000" pitchFamily="2" charset="-78"/>
              </a:rPr>
              <a:t>حقوق و مزایا</a:t>
            </a:r>
            <a:endParaRPr lang="en-US" dirty="0">
              <a:cs typeface="B Titr" panose="00000700000000000000" pitchFamily="2" charset="-78"/>
            </a:endParaRPr>
          </a:p>
        </p:txBody>
      </p:sp>
      <p:sp>
        <p:nvSpPr>
          <p:cNvPr id="3" name="Content Placeholder 2"/>
          <p:cNvSpPr>
            <a:spLocks noGrp="1"/>
          </p:cNvSpPr>
          <p:nvPr>
            <p:ph idx="1"/>
          </p:nvPr>
        </p:nvSpPr>
        <p:spPr>
          <a:xfrm>
            <a:off x="677334" y="1671145"/>
            <a:ext cx="8596668" cy="4682358"/>
          </a:xfrm>
        </p:spPr>
        <p:txBody>
          <a:bodyPr/>
          <a:lstStyle/>
          <a:p>
            <a:pPr algn="just" rtl="1"/>
            <a:r>
              <a:rPr lang="ar-SA" sz="2000" b="1" dirty="0">
                <a:cs typeface="B Nazanin" panose="00000400000000000000" pitchFamily="2" charset="-78"/>
              </a:rPr>
              <a:t>فوق العاده حق اشعه:</a:t>
            </a:r>
            <a:r>
              <a:rPr lang="ar-SA" sz="2000" dirty="0">
                <a:cs typeface="B Nazanin" panose="00000400000000000000" pitchFamily="2" charset="-78"/>
              </a:rPr>
              <a:t> فقط کارمندانی که درشرایط محیط کاربااشعه درارتباط هستند،بنابه تشخیص کمیته تخصصی موسسه ودستورالعملی که ازسوي وزارتخانه ابلاغ می شود،حداکثرتا3000امتیازتعلق می گیرد</a:t>
            </a:r>
            <a:r>
              <a:rPr lang="en-US" sz="2000" dirty="0">
                <a:cs typeface="B Nazanin" panose="00000400000000000000" pitchFamily="2" charset="-78"/>
              </a:rPr>
              <a:t>. </a:t>
            </a:r>
          </a:p>
          <a:p>
            <a:pPr algn="just" rtl="1"/>
            <a:r>
              <a:rPr lang="ar-SA" sz="2000" b="1" dirty="0">
                <a:cs typeface="B Nazanin" panose="00000400000000000000" pitchFamily="2" charset="-78"/>
              </a:rPr>
              <a:t>کمک هزینه عائله مندي و اولاد</a:t>
            </a:r>
            <a:r>
              <a:rPr lang="ar-SA" sz="2000" dirty="0">
                <a:cs typeface="B Nazanin" panose="00000400000000000000" pitchFamily="2" charset="-78"/>
              </a:rPr>
              <a:t>: به کارمندان مرد شاغل ،بازنشسته و از کار افتاده مشمول این قانون که داراي همسر می باشند معادل 810امتیاز بابت کمک هزینه عائله مندي و به ازاء هر فرزند معادل 210 امتیاز به عنوان کمک هزینه اولاد قابل پرداخت است</a:t>
            </a:r>
            <a:r>
              <a:rPr lang="en-US" sz="2000" dirty="0" smtClean="0">
                <a:cs typeface="B Nazanin" panose="00000400000000000000" pitchFamily="2" charset="-78"/>
              </a:rPr>
              <a:t>.</a:t>
            </a:r>
            <a:endParaRPr lang="fa-IR" sz="2000" dirty="0" smtClean="0">
              <a:cs typeface="B Nazanin" panose="00000400000000000000" pitchFamily="2" charset="-78"/>
            </a:endParaRPr>
          </a:p>
          <a:p>
            <a:pPr algn="just" rtl="1"/>
            <a:r>
              <a:rPr lang="en-US" sz="2000" dirty="0" smtClean="0">
                <a:cs typeface="B Nazanin" panose="00000400000000000000" pitchFamily="2" charset="-78"/>
              </a:rPr>
              <a:t> </a:t>
            </a:r>
            <a:r>
              <a:rPr lang="ar-SA" sz="2000" b="1" dirty="0">
                <a:cs typeface="B Nazanin" panose="00000400000000000000" pitchFamily="2" charset="-78"/>
              </a:rPr>
              <a:t>فوق العاده شغل :</a:t>
            </a:r>
            <a:r>
              <a:rPr lang="ar-SA" sz="2000" dirty="0">
                <a:cs typeface="B Nazanin" panose="00000400000000000000" pitchFamily="2" charset="-78"/>
              </a:rPr>
              <a:t> براي مشاغل تخصصی ،متناسب باسطح تخصص ومهارت ها،پیچیدگی وظایف ومسئولیت ها وشرایط بازارکاربراي مشاغل تاسطح کاردانی حداکثر700امتیازوبراي مشاغل همسطح کارشناسی حداکثر1500 امتیازوبراي مشاغل بالاترحداکثر2000امتیازتعیین می گردد</a:t>
            </a:r>
            <a:endParaRPr lang="en-US" sz="2000" dirty="0">
              <a:cs typeface="B Nazanin" panose="00000400000000000000" pitchFamily="2" charset="-78"/>
            </a:endParaRPr>
          </a:p>
          <a:p>
            <a:pPr algn="just"/>
            <a:endParaRPr lang="en-US" dirty="0"/>
          </a:p>
        </p:txBody>
      </p:sp>
    </p:spTree>
    <p:extLst>
      <p:ext uri="{BB962C8B-B14F-4D97-AF65-F5344CB8AC3E}">
        <p14:creationId xmlns:p14="http://schemas.microsoft.com/office/powerpoint/2010/main" val="27882042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685800"/>
            <a:ext cx="10363200" cy="1066800"/>
          </a:xfrm>
        </p:spPr>
        <p:txBody>
          <a:bodyPr/>
          <a:lstStyle/>
          <a:p>
            <a:pPr algn="ctr"/>
            <a:r>
              <a:rPr lang="fa-IR" sz="5333" b="1" dirty="0">
                <a:solidFill>
                  <a:schemeClr val="accent5">
                    <a:lumMod val="10000"/>
                  </a:schemeClr>
                </a:solidFill>
                <a:latin typeface="IranNastaliq" pitchFamily="18" charset="0"/>
                <a:cs typeface="IranNastaliq" pitchFamily="18" charset="0"/>
              </a:rPr>
              <a:t>      تعیین طبقه و رتبه کارکنان </a:t>
            </a:r>
            <a:r>
              <a:rPr lang="fa-IR" sz="4267" dirty="0" smtClean="0"/>
              <a:t> </a:t>
            </a:r>
            <a:endParaRPr lang="en-US" sz="4267" dirty="0"/>
          </a:p>
        </p:txBody>
      </p:sp>
      <p:sp>
        <p:nvSpPr>
          <p:cNvPr id="3" name="Content Placeholder 2"/>
          <p:cNvSpPr>
            <a:spLocks noGrp="1"/>
          </p:cNvSpPr>
          <p:nvPr>
            <p:ph idx="1"/>
          </p:nvPr>
        </p:nvSpPr>
        <p:spPr>
          <a:xfrm>
            <a:off x="1219200" y="1601678"/>
            <a:ext cx="10363200" cy="5383321"/>
          </a:xfrm>
        </p:spPr>
        <p:txBody>
          <a:bodyPr/>
          <a:lstStyle/>
          <a:p>
            <a:pPr defTabSz="1038977"/>
            <a:r>
              <a:rPr lang="fa-IR" sz="3200" b="1" dirty="0">
                <a:solidFill>
                  <a:srgbClr val="000099"/>
                </a:solidFill>
                <a:latin typeface="+mj-lt"/>
                <a:ea typeface="+mj-ea"/>
                <a:cs typeface="B Nazanin" panose="00000400000000000000" pitchFamily="2" charset="-78"/>
              </a:rPr>
              <a:t>رتبه:  </a:t>
            </a:r>
            <a:r>
              <a:rPr lang="fa-IR" sz="3200" b="1" dirty="0">
                <a:latin typeface="+mj-lt"/>
                <a:ea typeface="+mj-ea"/>
                <a:cs typeface="B Nazanin" panose="00000400000000000000" pitchFamily="2" charset="-78"/>
              </a:rPr>
              <a:t>مقدماتی</a:t>
            </a:r>
          </a:p>
          <a:p>
            <a:pPr defTabSz="1038977"/>
            <a:r>
              <a:rPr lang="fa-IR" sz="3200" b="1" dirty="0">
                <a:solidFill>
                  <a:srgbClr val="000099"/>
                </a:solidFill>
                <a:latin typeface="+mj-lt"/>
                <a:ea typeface="+mj-ea"/>
                <a:cs typeface="B Nazanin" panose="00000400000000000000" pitchFamily="2" charset="-78"/>
              </a:rPr>
              <a:t>طبقه: </a:t>
            </a:r>
            <a:r>
              <a:rPr lang="fa-IR" sz="2667" b="1" dirty="0">
                <a:latin typeface="+mj-lt"/>
                <a:ea typeface="+mj-ea"/>
                <a:cs typeface="B Nazanin" panose="00000400000000000000" pitchFamily="2" charset="-78"/>
              </a:rPr>
              <a:t>تعیین اولین  طبقه شغلی بر اساس مدرک تحصیلی طبق جدول زیر:</a:t>
            </a:r>
          </a:p>
          <a:p>
            <a:pPr defTabSz="1038977"/>
            <a:endParaRPr lang="fa-IR" sz="3200" b="1" dirty="0">
              <a:latin typeface="+mj-lt"/>
              <a:ea typeface="+mj-ea"/>
              <a:cs typeface="B Nazanin" panose="00000400000000000000" pitchFamily="2" charset="-78"/>
            </a:endParaRPr>
          </a:p>
          <a:p>
            <a:pPr defTabSz="1038977"/>
            <a:endParaRPr lang="en-US" sz="3200" b="1" dirty="0">
              <a:latin typeface="+mj-lt"/>
              <a:ea typeface="+mj-ea"/>
              <a:cs typeface="B Nazanin" panose="00000400000000000000" pitchFamily="2" charset="-78"/>
            </a:endParaRPr>
          </a:p>
        </p:txBody>
      </p:sp>
      <p:pic>
        <p:nvPicPr>
          <p:cNvPr id="4" name="Picture 3"/>
          <p:cNvPicPr>
            <a:picLocks noChangeAspect="1"/>
          </p:cNvPicPr>
          <p:nvPr/>
        </p:nvPicPr>
        <p:blipFill>
          <a:blip r:embed="rId3" cstate="print"/>
          <a:stretch>
            <a:fillRect/>
          </a:stretch>
        </p:blipFill>
        <p:spPr>
          <a:xfrm>
            <a:off x="1219200" y="3081177"/>
            <a:ext cx="8299407" cy="3776823"/>
          </a:xfrm>
          <a:prstGeom prst="rect">
            <a:avLst/>
          </a:prstGeom>
        </p:spPr>
      </p:pic>
    </p:spTree>
    <p:extLst>
      <p:ext uri="{BB962C8B-B14F-4D97-AF65-F5344CB8AC3E}">
        <p14:creationId xmlns:p14="http://schemas.microsoft.com/office/powerpoint/2010/main" val="18713072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a:solidFill>
                  <a:srgbClr val="365F91"/>
                </a:solidFill>
                <a:latin typeface="Calibri" panose="020F0502020204030204" pitchFamily="34" charset="0"/>
                <a:ea typeface="Calibri" panose="020F0502020204030204" pitchFamily="34" charset="0"/>
                <a:cs typeface="B Nazanin" panose="00000400000000000000" pitchFamily="2" charset="-78"/>
              </a:rPr>
              <a:t>تاريخچه بيمارستان</a:t>
            </a:r>
            <a:r>
              <a:rPr lang="en-US" sz="1800" dirty="0">
                <a:latin typeface="Calibri" panose="020F0502020204030204" pitchFamily="34" charset="0"/>
                <a:ea typeface="Calibri" panose="020F0502020204030204" pitchFamily="34" charset="0"/>
                <a:cs typeface="Arial" panose="020B0604020202020204" pitchFamily="34" charset="0"/>
              </a:rPr>
              <a:t/>
            </a:r>
            <a:br>
              <a:rPr lang="en-US" sz="1800" dirty="0">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p:cNvSpPr>
            <a:spLocks noGrp="1"/>
          </p:cNvSpPr>
          <p:nvPr>
            <p:ph idx="1"/>
          </p:nvPr>
        </p:nvSpPr>
        <p:spPr/>
        <p:txBody>
          <a:bodyPr>
            <a:normAutofit fontScale="92500"/>
          </a:bodyPr>
          <a:lstStyle/>
          <a:p>
            <a:pPr algn="just" rtl="1">
              <a:lnSpc>
                <a:spcPct val="107000"/>
              </a:lnSpc>
              <a:spcAft>
                <a:spcPts val="800"/>
              </a:spcAft>
            </a:pPr>
            <a:r>
              <a:rPr lang="fa-IR" sz="2800" dirty="0">
                <a:latin typeface="Calibri" panose="020F0502020204030204" pitchFamily="34" charset="0"/>
                <a:ea typeface="Calibri" panose="020F0502020204030204" pitchFamily="34" charset="0"/>
                <a:cs typeface="B Nazanin" panose="00000400000000000000" pitchFamily="2" charset="-78"/>
              </a:rPr>
              <a:t>درسال 1365 ساخت بنای بیمارستان تحت نظارت و سرپرستی امام جمعه محترم وقت اراک حضرت آیت ا...خوانساری و با کمک خیرین آغاز و عملیات ساختمانی در سال 1375 پایان یافت و پس از آن مدتی بصورت درمانگاهی و سرپایی و شرایط خیریه فعالیت داشته و پس از آن برای چندین سال تعطیل گردید. درتاریخ </a:t>
            </a:r>
            <a:r>
              <a:rPr lang="fa-IR" sz="2800" dirty="0" smtClean="0">
                <a:latin typeface="Calibri" panose="020F0502020204030204" pitchFamily="34" charset="0"/>
                <a:ea typeface="Calibri" panose="020F0502020204030204" pitchFamily="34" charset="0"/>
                <a:cs typeface="B Nazanin" panose="00000400000000000000" pitchFamily="2" charset="-78"/>
              </a:rPr>
              <a:t>1385/02/07 </a:t>
            </a:r>
            <a:r>
              <a:rPr lang="fa-IR" sz="2800" dirty="0">
                <a:latin typeface="Calibri" panose="020F0502020204030204" pitchFamily="34" charset="0"/>
                <a:ea typeface="Calibri" panose="020F0502020204030204" pitchFamily="34" charset="0"/>
                <a:cs typeface="B Nazanin" panose="00000400000000000000" pitchFamily="2" charset="-78"/>
              </a:rPr>
              <a:t>بر اساس توافق بین متولی (امام جمعه محترم وقت اراک حضرت آیت ا...محسنی گرکانی ) و ریاست محترم دانشگاه علوم پزشکی اراک جناب آقای دکتر رمضانی طی صورتجلسه ای با حضور مقامات ارشد استان تحویل دانشگاه علوم پزشکی اراک گردید.</a:t>
            </a:r>
            <a:endParaRPr lang="en-US" sz="2800" dirty="0">
              <a:latin typeface="Calibri" panose="020F0502020204030204" pitchFamily="34" charset="0"/>
              <a:ea typeface="Calibri" panose="020F0502020204030204" pitchFamily="34" charset="0"/>
              <a:cs typeface="B Nazanin" panose="00000400000000000000" pitchFamily="2" charset="-78"/>
            </a:endParaRPr>
          </a:p>
          <a:p>
            <a:pPr lvl="1" algn="r" rtl="1">
              <a:lnSpc>
                <a:spcPct val="107000"/>
              </a:lnSpc>
              <a:spcAft>
                <a:spcPts val="800"/>
              </a:spcAft>
            </a:pPr>
            <a:endParaRPr lang="en-US" sz="4000"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7301194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647" y="-330200"/>
            <a:ext cx="11582400" cy="1905000"/>
          </a:xfrm>
        </p:spPr>
        <p:txBody>
          <a:bodyPr/>
          <a:lstStyle/>
          <a:p>
            <a:pPr algn="ctr"/>
            <a:r>
              <a:rPr lang="fa-IR" b="1" dirty="0" smtClean="0">
                <a:solidFill>
                  <a:schemeClr val="accent5">
                    <a:lumMod val="10000"/>
                  </a:schemeClr>
                </a:solidFill>
                <a:latin typeface="IranNastaliq" pitchFamily="18" charset="0"/>
                <a:cs typeface="IranNastaliq" pitchFamily="18" charset="0"/>
              </a:rPr>
              <a:t/>
            </a:r>
            <a:br>
              <a:rPr lang="fa-IR" b="1" dirty="0" smtClean="0">
                <a:solidFill>
                  <a:schemeClr val="accent5">
                    <a:lumMod val="10000"/>
                  </a:schemeClr>
                </a:solidFill>
                <a:latin typeface="IranNastaliq" pitchFamily="18" charset="0"/>
                <a:cs typeface="IranNastaliq" pitchFamily="18" charset="0"/>
              </a:rPr>
            </a:br>
            <a:r>
              <a:rPr lang="fa-IR" b="1" dirty="0" smtClean="0">
                <a:solidFill>
                  <a:schemeClr val="accent5">
                    <a:lumMod val="10000"/>
                  </a:schemeClr>
                </a:solidFill>
                <a:latin typeface="IranNastaliq" pitchFamily="18" charset="0"/>
                <a:cs typeface="IranNastaliq" pitchFamily="18" charset="0"/>
              </a:rPr>
              <a:t/>
            </a:r>
            <a:br>
              <a:rPr lang="fa-IR" b="1" dirty="0" smtClean="0">
                <a:solidFill>
                  <a:schemeClr val="accent5">
                    <a:lumMod val="10000"/>
                  </a:schemeClr>
                </a:solidFill>
                <a:latin typeface="IranNastaliq" pitchFamily="18" charset="0"/>
                <a:cs typeface="IranNastaliq" pitchFamily="18" charset="0"/>
              </a:rPr>
            </a:br>
            <a:r>
              <a:rPr lang="fa-IR" b="1" dirty="0" smtClean="0">
                <a:solidFill>
                  <a:schemeClr val="accent5">
                    <a:lumMod val="10000"/>
                  </a:schemeClr>
                </a:solidFill>
                <a:latin typeface="IranNastaliq" pitchFamily="18" charset="0"/>
                <a:cs typeface="IranNastaliq" pitchFamily="18" charset="0"/>
              </a:rPr>
              <a:t>تعیین رتبه کارکنان</a:t>
            </a:r>
            <a:endParaRPr lang="en-US" dirty="0"/>
          </a:p>
        </p:txBody>
      </p:sp>
      <p:sp>
        <p:nvSpPr>
          <p:cNvPr id="3" name="Content Placeholder 2"/>
          <p:cNvSpPr>
            <a:spLocks noGrp="1"/>
          </p:cNvSpPr>
          <p:nvPr>
            <p:ph idx="1"/>
          </p:nvPr>
        </p:nvSpPr>
        <p:spPr/>
        <p:txBody>
          <a:bodyPr/>
          <a:lstStyle/>
          <a:p>
            <a:pPr marL="0" indent="0" algn="justLow" defTabSz="1038977">
              <a:lnSpc>
                <a:spcPct val="130000"/>
              </a:lnSpc>
              <a:buNone/>
            </a:pPr>
            <a:r>
              <a:rPr lang="fa-IR" sz="1867" dirty="0">
                <a:solidFill>
                  <a:prstClr val="black"/>
                </a:solidFill>
                <a:cs typeface="B Nazanin" panose="00000400000000000000" pitchFamily="2" charset="-78"/>
              </a:rPr>
              <a:t>.</a:t>
            </a:r>
          </a:p>
          <a:p>
            <a:pPr marL="0" indent="0">
              <a:buNone/>
            </a:pPr>
            <a:endParaRPr lang="en-US" sz="1867" dirty="0"/>
          </a:p>
        </p:txBody>
      </p:sp>
      <p:pic>
        <p:nvPicPr>
          <p:cNvPr id="7" name="Picture 2" descr="C:\Users\Barbod 2\Desktop\mohandesi-18.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7050" y="3063483"/>
            <a:ext cx="8211384" cy="20749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22075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23335" y="2468894"/>
            <a:ext cx="10939264" cy="4524315"/>
          </a:xfrm>
          <a:prstGeom prst="rect">
            <a:avLst/>
          </a:prstGeom>
          <a:noFill/>
        </p:spPr>
        <p:txBody>
          <a:bodyPr wrap="square" rtlCol="0">
            <a:spAutoFit/>
          </a:bodyPr>
          <a:lstStyle/>
          <a:p>
            <a:pPr algn="justLow">
              <a:lnSpc>
                <a:spcPct val="200000"/>
              </a:lnSpc>
            </a:pPr>
            <a:r>
              <a:rPr lang="fa-IR" sz="2400" b="1" dirty="0">
                <a:solidFill>
                  <a:srgbClr val="000099"/>
                </a:solidFill>
                <a:cs typeface="B Nazanin" panose="00000400000000000000" pitchFamily="2" charset="-78"/>
              </a:rPr>
              <a:t>1. </a:t>
            </a:r>
            <a:r>
              <a:rPr lang="ar-SA" sz="2400" b="1" dirty="0">
                <a:solidFill>
                  <a:srgbClr val="000099"/>
                </a:solidFill>
                <a:cs typeface="B Nazanin" panose="00000400000000000000" pitchFamily="2" charset="-78"/>
              </a:rPr>
              <a:t>میزان کارکرد در متن قرارداد، 44 ساعت کار در هفته تعیین و</a:t>
            </a:r>
            <a:r>
              <a:rPr lang="fa-IR" sz="2400" b="1" dirty="0">
                <a:solidFill>
                  <a:srgbClr val="000099"/>
                </a:solidFill>
                <a:cs typeface="B Nazanin" panose="00000400000000000000" pitchFamily="2" charset="-78"/>
              </a:rPr>
              <a:t>یا اینکه با توجه به ساعت کارکرد</a:t>
            </a:r>
            <a:r>
              <a:rPr lang="ar-SA" sz="2400" b="1" dirty="0">
                <a:solidFill>
                  <a:srgbClr val="000099"/>
                </a:solidFill>
                <a:cs typeface="B Nazanin" panose="00000400000000000000" pitchFamily="2" charset="-78"/>
              </a:rPr>
              <a:t> </a:t>
            </a:r>
            <a:r>
              <a:rPr lang="fa-IR" sz="2400" b="1" dirty="0">
                <a:solidFill>
                  <a:srgbClr val="000099"/>
                </a:solidFill>
                <a:cs typeface="B Nazanin" panose="00000400000000000000" pitchFamily="2" charset="-78"/>
              </a:rPr>
              <a:t/>
            </a:r>
            <a:br>
              <a:rPr lang="fa-IR" sz="2400" b="1" dirty="0">
                <a:solidFill>
                  <a:srgbClr val="000099"/>
                </a:solidFill>
                <a:cs typeface="B Nazanin" panose="00000400000000000000" pitchFamily="2" charset="-78"/>
              </a:rPr>
            </a:br>
            <a:r>
              <a:rPr lang="fa-IR" sz="2400" b="1" dirty="0">
                <a:solidFill>
                  <a:srgbClr val="000099"/>
                </a:solidFill>
                <a:cs typeface="B Nazanin" panose="00000400000000000000" pitchFamily="2" charset="-78"/>
              </a:rPr>
              <a:t>و یا </a:t>
            </a:r>
            <a:r>
              <a:rPr lang="ar-SA" sz="2400" b="1" dirty="0">
                <a:solidFill>
                  <a:srgbClr val="000099"/>
                </a:solidFill>
                <a:cs typeface="B Nazanin" panose="00000400000000000000" pitchFamily="2" charset="-78"/>
              </a:rPr>
              <a:t>در متن قرارداد برابر و یا بیشتر از سقف مجاز ساعت کارکرد در یک ماه باشد</a:t>
            </a:r>
            <a:r>
              <a:rPr lang="fa-IR" sz="2400" b="1" dirty="0">
                <a:solidFill>
                  <a:srgbClr val="000099"/>
                </a:solidFill>
                <a:cs typeface="B Nazanin" panose="00000400000000000000" pitchFamily="2" charset="-78"/>
              </a:rPr>
              <a:t> ، با توجه به ساعت کارکرد به ازای هر 8 ساعت یک روز محاسبه گردد. </a:t>
            </a:r>
            <a:r>
              <a:rPr lang="ar-SA" sz="2400" b="1" dirty="0">
                <a:solidFill>
                  <a:srgbClr val="000099"/>
                </a:solidFill>
                <a:cs typeface="B Nazanin" panose="00000400000000000000" pitchFamily="2" charset="-78"/>
              </a:rPr>
              <a:t> </a:t>
            </a:r>
            <a:endParaRPr lang="en-US" sz="2400" b="1" dirty="0">
              <a:solidFill>
                <a:srgbClr val="000099"/>
              </a:solidFill>
              <a:cs typeface="B Nazanin" panose="00000400000000000000" pitchFamily="2" charset="-78"/>
            </a:endParaRPr>
          </a:p>
          <a:p>
            <a:pPr algn="justLow" rtl="1">
              <a:lnSpc>
                <a:spcPct val="200000"/>
              </a:lnSpc>
            </a:pPr>
            <a:r>
              <a:rPr lang="fa-IR" sz="2400" b="1" dirty="0">
                <a:solidFill>
                  <a:srgbClr val="000099"/>
                </a:solidFill>
                <a:cs typeface="B Nazanin" panose="00000400000000000000" pitchFamily="2" charset="-78"/>
              </a:rPr>
              <a:t>2. </a:t>
            </a:r>
            <a:r>
              <a:rPr lang="ar-SA" sz="2400" b="1" dirty="0">
                <a:solidFill>
                  <a:srgbClr val="000099"/>
                </a:solidFill>
                <a:cs typeface="B Nazanin" panose="00000400000000000000" pitchFamily="2" charset="-78"/>
              </a:rPr>
              <a:t>بابت کارکرد ماهانه فرد شاغل، کسور قانونی کسر و به صندوق بازنشستگی مربوطه واریز شده باشد.</a:t>
            </a:r>
            <a:endParaRPr lang="en-US" sz="2400" b="1" dirty="0">
              <a:solidFill>
                <a:srgbClr val="000099"/>
              </a:solidFill>
              <a:cs typeface="B Nazanin" panose="00000400000000000000" pitchFamily="2" charset="-78"/>
            </a:endParaRPr>
          </a:p>
          <a:p>
            <a:pPr algn="justLow" rtl="1">
              <a:lnSpc>
                <a:spcPct val="200000"/>
              </a:lnSpc>
            </a:pPr>
            <a:r>
              <a:rPr lang="fa-IR" sz="2400" b="1" dirty="0">
                <a:solidFill>
                  <a:srgbClr val="000099"/>
                </a:solidFill>
                <a:cs typeface="B Nazanin" panose="00000400000000000000" pitchFamily="2" charset="-78"/>
              </a:rPr>
              <a:t>3. </a:t>
            </a:r>
            <a:r>
              <a:rPr lang="ar-SA" sz="2400" b="1" dirty="0">
                <a:solidFill>
                  <a:srgbClr val="000099"/>
                </a:solidFill>
                <a:cs typeface="B Nazanin" panose="00000400000000000000" pitchFamily="2" charset="-78"/>
              </a:rPr>
              <a:t>تائیدیه از بالاترین مقام اجرائی حوزه عملیاتی در زمان اشتغال ارائه شود.</a:t>
            </a:r>
            <a:endParaRPr lang="en-US" sz="2400" b="1" dirty="0">
              <a:solidFill>
                <a:srgbClr val="000099"/>
              </a:solidFill>
              <a:cs typeface="B Nazanin" panose="00000400000000000000" pitchFamily="2" charset="-78"/>
            </a:endParaRPr>
          </a:p>
          <a:p>
            <a:pPr algn="justLow" rtl="1">
              <a:lnSpc>
                <a:spcPct val="200000"/>
              </a:lnSpc>
            </a:pPr>
            <a:r>
              <a:rPr lang="fa-IR" sz="2400" b="1" dirty="0">
                <a:solidFill>
                  <a:srgbClr val="000099"/>
                </a:solidFill>
                <a:cs typeface="B Nazanin" panose="00000400000000000000" pitchFamily="2" charset="-78"/>
              </a:rPr>
              <a:t>4. </a:t>
            </a:r>
            <a:r>
              <a:rPr lang="ar-SA" sz="2400" b="1" dirty="0">
                <a:solidFill>
                  <a:srgbClr val="000099"/>
                </a:solidFill>
                <a:cs typeface="B Nazanin" panose="00000400000000000000" pitchFamily="2" charset="-78"/>
              </a:rPr>
              <a:t>قرارداد ساعتی تنظیم شده با دانشگاه/دانشکده/موسسه ارائه گردد</a:t>
            </a:r>
            <a:r>
              <a:rPr lang="ar-SA" sz="2400" dirty="0">
                <a:solidFill>
                  <a:prstClr val="black"/>
                </a:solidFill>
                <a:cs typeface="B Nazanin" panose="00000400000000000000" pitchFamily="2" charset="-78"/>
              </a:rPr>
              <a:t>.</a:t>
            </a:r>
            <a:endParaRPr lang="en-US" sz="2400" dirty="0">
              <a:solidFill>
                <a:prstClr val="black"/>
              </a:solidFill>
              <a:cs typeface="B Nazanin" panose="00000400000000000000" pitchFamily="2" charset="-78"/>
            </a:endParaRPr>
          </a:p>
        </p:txBody>
      </p:sp>
      <p:sp>
        <p:nvSpPr>
          <p:cNvPr id="3" name="Title 1"/>
          <p:cNvSpPr>
            <a:spLocks noGrp="1"/>
          </p:cNvSpPr>
          <p:nvPr>
            <p:ph type="title"/>
          </p:nvPr>
        </p:nvSpPr>
        <p:spPr>
          <a:xfrm>
            <a:off x="1013810" y="740701"/>
            <a:ext cx="10458788" cy="1164299"/>
          </a:xfrm>
        </p:spPr>
        <p:txBody>
          <a:bodyPr/>
          <a:lstStyle/>
          <a:p>
            <a:pPr algn="ctr"/>
            <a:r>
              <a:rPr lang="fa-IR" sz="4267" b="1" dirty="0">
                <a:solidFill>
                  <a:schemeClr val="accent1">
                    <a:lumMod val="10000"/>
                  </a:schemeClr>
                </a:solidFill>
                <a:latin typeface="IranNastaliq" pitchFamily="18" charset="0"/>
                <a:cs typeface="IranNastaliq" pitchFamily="18" charset="0"/>
              </a:rPr>
              <a:t>نحوه محاسبه سوابق تجربی پرسنلی که قبل از استخدام، در دانشگاه/دانشکده های علوم پزشکی  بصورت ساعتی فعالیت داشته اند</a:t>
            </a:r>
            <a:endParaRPr lang="fa-IR" sz="4267" b="1" dirty="0">
              <a:solidFill>
                <a:srgbClr val="FF0000"/>
              </a:solidFill>
              <a:latin typeface="IranNastaliq" pitchFamily="18" charset="0"/>
              <a:cs typeface="IranNastaliq" pitchFamily="18" charset="0"/>
            </a:endParaRPr>
          </a:p>
        </p:txBody>
      </p:sp>
    </p:spTree>
    <p:extLst>
      <p:ext uri="{BB962C8B-B14F-4D97-AF65-F5344CB8AC3E}">
        <p14:creationId xmlns:p14="http://schemas.microsoft.com/office/powerpoint/2010/main" val="16316728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22401" y="2108201"/>
            <a:ext cx="10134649" cy="4840812"/>
          </a:xfrm>
          <a:prstGeom prst="rect">
            <a:avLst/>
          </a:prstGeom>
          <a:noFill/>
        </p:spPr>
        <p:txBody>
          <a:bodyPr wrap="square" rtlCol="0">
            <a:spAutoFit/>
          </a:bodyPr>
          <a:lstStyle/>
          <a:p>
            <a:pPr algn="r">
              <a:lnSpc>
                <a:spcPct val="130000"/>
              </a:lnSpc>
            </a:pPr>
            <a:r>
              <a:rPr lang="fa-IR" sz="2667" b="1" dirty="0">
                <a:solidFill>
                  <a:srgbClr val="000099"/>
                </a:solidFill>
                <a:cs typeface="B Nazanin" panose="00000400000000000000" pitchFamily="2" charset="-78"/>
              </a:rPr>
              <a:t>1.  </a:t>
            </a:r>
            <a:r>
              <a:rPr lang="ar-SA" sz="2667" b="1" dirty="0">
                <a:solidFill>
                  <a:srgbClr val="000099"/>
                </a:solidFill>
                <a:cs typeface="B Nazanin" panose="00000400000000000000" pitchFamily="2" charset="-78"/>
              </a:rPr>
              <a:t>آمادگي به خدمت</a:t>
            </a:r>
            <a:endParaRPr lang="en-US" sz="2667" b="1" dirty="0">
              <a:solidFill>
                <a:srgbClr val="000099"/>
              </a:solidFill>
              <a:cs typeface="B Nazanin" panose="00000400000000000000" pitchFamily="2" charset="-78"/>
            </a:endParaRPr>
          </a:p>
          <a:p>
            <a:pPr algn="r">
              <a:lnSpc>
                <a:spcPct val="130000"/>
              </a:lnSpc>
            </a:pPr>
            <a:r>
              <a:rPr lang="fa-IR" sz="2667" b="1" dirty="0">
                <a:solidFill>
                  <a:srgbClr val="000099"/>
                </a:solidFill>
                <a:cs typeface="B Nazanin" panose="00000400000000000000" pitchFamily="2" charset="-78"/>
              </a:rPr>
              <a:t>2. </a:t>
            </a:r>
            <a:r>
              <a:rPr lang="ar-SA" sz="2667" b="1" dirty="0">
                <a:solidFill>
                  <a:srgbClr val="000099"/>
                </a:solidFill>
                <a:cs typeface="B Nazanin" panose="00000400000000000000" pitchFamily="2" charset="-78"/>
              </a:rPr>
              <a:t>ايام تعليق</a:t>
            </a:r>
            <a:endParaRPr lang="en-US" sz="2667" b="1" dirty="0">
              <a:solidFill>
                <a:srgbClr val="000099"/>
              </a:solidFill>
              <a:cs typeface="B Nazanin" panose="00000400000000000000" pitchFamily="2" charset="-78"/>
            </a:endParaRPr>
          </a:p>
          <a:p>
            <a:pPr algn="r">
              <a:lnSpc>
                <a:spcPct val="130000"/>
              </a:lnSpc>
            </a:pPr>
            <a:r>
              <a:rPr lang="fa-IR" sz="2667" b="1" dirty="0">
                <a:solidFill>
                  <a:srgbClr val="000099"/>
                </a:solidFill>
                <a:cs typeface="B Nazanin" panose="00000400000000000000" pitchFamily="2" charset="-78"/>
              </a:rPr>
              <a:t>3. </a:t>
            </a:r>
            <a:r>
              <a:rPr lang="ar-SA" sz="2667" b="1" dirty="0">
                <a:solidFill>
                  <a:srgbClr val="000099"/>
                </a:solidFill>
                <a:cs typeface="B Nazanin" panose="00000400000000000000" pitchFamily="2" charset="-78"/>
              </a:rPr>
              <a:t>ايام بازنشستگي</a:t>
            </a:r>
            <a:endParaRPr lang="en-US" sz="2667" b="1" dirty="0">
              <a:solidFill>
                <a:srgbClr val="000099"/>
              </a:solidFill>
              <a:cs typeface="B Nazanin" panose="00000400000000000000" pitchFamily="2" charset="-78"/>
            </a:endParaRPr>
          </a:p>
          <a:p>
            <a:pPr algn="r">
              <a:lnSpc>
                <a:spcPct val="130000"/>
              </a:lnSpc>
            </a:pPr>
            <a:r>
              <a:rPr lang="fa-IR" sz="2667" b="1" dirty="0">
                <a:solidFill>
                  <a:srgbClr val="000099"/>
                </a:solidFill>
                <a:cs typeface="B Nazanin" panose="00000400000000000000" pitchFamily="2" charset="-78"/>
              </a:rPr>
              <a:t>4. </a:t>
            </a:r>
            <a:r>
              <a:rPr lang="ar-SA" sz="2667" b="1" dirty="0">
                <a:solidFill>
                  <a:srgbClr val="000099"/>
                </a:solidFill>
                <a:cs typeface="B Nazanin" panose="00000400000000000000" pitchFamily="2" charset="-78"/>
              </a:rPr>
              <a:t>ايام انفصال موقت</a:t>
            </a:r>
            <a:endParaRPr lang="en-US" sz="2667" b="1" dirty="0">
              <a:solidFill>
                <a:srgbClr val="000099"/>
              </a:solidFill>
              <a:cs typeface="B Nazanin" panose="00000400000000000000" pitchFamily="2" charset="-78"/>
            </a:endParaRPr>
          </a:p>
          <a:p>
            <a:pPr algn="r">
              <a:lnSpc>
                <a:spcPct val="130000"/>
              </a:lnSpc>
            </a:pPr>
            <a:r>
              <a:rPr lang="fa-IR" sz="2667" b="1" dirty="0">
                <a:solidFill>
                  <a:srgbClr val="000099"/>
                </a:solidFill>
                <a:cs typeface="B Nazanin" panose="00000400000000000000" pitchFamily="2" charset="-78"/>
              </a:rPr>
              <a:t>5. </a:t>
            </a:r>
            <a:r>
              <a:rPr lang="ar-SA" sz="2667" b="1" dirty="0">
                <a:solidFill>
                  <a:srgbClr val="000099"/>
                </a:solidFill>
                <a:cs typeface="B Nazanin" panose="00000400000000000000" pitchFamily="2" charset="-78"/>
              </a:rPr>
              <a:t>ايام مرخصي بدون حقوق</a:t>
            </a:r>
            <a:endParaRPr lang="en-US" sz="2667" b="1" dirty="0">
              <a:solidFill>
                <a:srgbClr val="000099"/>
              </a:solidFill>
              <a:cs typeface="B Nazanin" panose="00000400000000000000" pitchFamily="2" charset="-78"/>
            </a:endParaRPr>
          </a:p>
          <a:p>
            <a:pPr algn="r">
              <a:lnSpc>
                <a:spcPct val="130000"/>
              </a:lnSpc>
            </a:pPr>
            <a:r>
              <a:rPr lang="fa-IR" sz="2667" b="1" dirty="0">
                <a:solidFill>
                  <a:srgbClr val="000099"/>
                </a:solidFill>
                <a:cs typeface="B Nazanin" panose="00000400000000000000" pitchFamily="2" charset="-78"/>
              </a:rPr>
              <a:t>6. </a:t>
            </a:r>
            <a:r>
              <a:rPr lang="ar-SA" sz="2667" b="1" dirty="0">
                <a:solidFill>
                  <a:srgbClr val="000099"/>
                </a:solidFill>
                <a:cs typeface="B Nazanin" panose="00000400000000000000" pitchFamily="2" charset="-78"/>
              </a:rPr>
              <a:t>ايام غيبت</a:t>
            </a:r>
            <a:endParaRPr lang="fa-IR" sz="2667" b="1" dirty="0">
              <a:solidFill>
                <a:srgbClr val="000099"/>
              </a:solidFill>
              <a:cs typeface="B Nazanin" panose="00000400000000000000" pitchFamily="2" charset="-78"/>
            </a:endParaRPr>
          </a:p>
          <a:p>
            <a:pPr algn="r">
              <a:lnSpc>
                <a:spcPct val="130000"/>
              </a:lnSpc>
            </a:pPr>
            <a:r>
              <a:rPr lang="ar-SA" sz="2667" b="1" dirty="0">
                <a:solidFill>
                  <a:srgbClr val="C00000"/>
                </a:solidFill>
                <a:cs typeface="B Nazanin" panose="00000400000000000000" pitchFamily="2" charset="-78"/>
              </a:rPr>
              <a:t>تبصره1: کل مدت مرخصی صعب العلاج به عنوان تجربه قابل احتساب خواهد بود.</a:t>
            </a:r>
            <a:endParaRPr lang="en-US" sz="2667" b="1" dirty="0">
              <a:solidFill>
                <a:srgbClr val="C00000"/>
              </a:solidFill>
              <a:cs typeface="B Nazanin" panose="00000400000000000000" pitchFamily="2" charset="-78"/>
            </a:endParaRPr>
          </a:p>
          <a:p>
            <a:pPr algn="r">
              <a:lnSpc>
                <a:spcPct val="130000"/>
              </a:lnSpc>
            </a:pPr>
            <a:r>
              <a:rPr lang="ar-SA" sz="2667" b="1" dirty="0">
                <a:solidFill>
                  <a:srgbClr val="C00000"/>
                </a:solidFill>
                <a:cs typeface="B Nazanin" panose="00000400000000000000" pitchFamily="2" charset="-78"/>
              </a:rPr>
              <a:t>تبصره2: در نقاط محروم مدت مرخصی مذکور، دو برابر محاسبه می گرد</a:t>
            </a:r>
            <a:r>
              <a:rPr lang="ar-SA" sz="2667" b="1" dirty="0">
                <a:solidFill>
                  <a:srgbClr val="000099"/>
                </a:solidFill>
                <a:cs typeface="B Nazanin" panose="00000400000000000000" pitchFamily="2" charset="-78"/>
              </a:rPr>
              <a:t>د</a:t>
            </a:r>
            <a:endParaRPr lang="fa-IR" sz="2667" b="1" dirty="0">
              <a:solidFill>
                <a:srgbClr val="000099"/>
              </a:solidFill>
              <a:cs typeface="B Nazanin" panose="00000400000000000000" pitchFamily="2" charset="-78"/>
            </a:endParaRPr>
          </a:p>
          <a:p>
            <a:pPr algn="r">
              <a:lnSpc>
                <a:spcPct val="130000"/>
              </a:lnSpc>
            </a:pPr>
            <a:r>
              <a:rPr lang="ar-SA" sz="2400" dirty="0">
                <a:solidFill>
                  <a:prstClr val="black"/>
                </a:solidFill>
                <a:cs typeface="B Nazanin" panose="00000400000000000000" pitchFamily="2" charset="-78"/>
              </a:rPr>
              <a:t> </a:t>
            </a:r>
            <a:endParaRPr lang="en-US" sz="2400" dirty="0">
              <a:solidFill>
                <a:srgbClr val="FF0000"/>
              </a:solidFill>
              <a:cs typeface="B Nazanin" panose="00000400000000000000" pitchFamily="2" charset="-78"/>
            </a:endParaRPr>
          </a:p>
        </p:txBody>
      </p:sp>
      <p:sp>
        <p:nvSpPr>
          <p:cNvPr id="5" name="Title 1"/>
          <p:cNvSpPr>
            <a:spLocks noGrp="1"/>
          </p:cNvSpPr>
          <p:nvPr>
            <p:ph type="title"/>
          </p:nvPr>
        </p:nvSpPr>
        <p:spPr>
          <a:xfrm>
            <a:off x="1422400" y="1028734"/>
            <a:ext cx="10363200" cy="768085"/>
          </a:xfrm>
        </p:spPr>
        <p:txBody>
          <a:bodyPr>
            <a:normAutofit fontScale="90000"/>
          </a:bodyPr>
          <a:lstStyle/>
          <a:p>
            <a:pPr algn="ctr"/>
            <a:r>
              <a:rPr lang="fa-IR" sz="6400" b="1" dirty="0">
                <a:solidFill>
                  <a:schemeClr val="accent5">
                    <a:lumMod val="10000"/>
                  </a:schemeClr>
                </a:solidFill>
                <a:latin typeface="IranNastaliq" pitchFamily="18" charset="0"/>
                <a:cs typeface="IranNastaliq" pitchFamily="18" charset="0"/>
              </a:rPr>
              <a:t>ماده </a:t>
            </a:r>
            <a:r>
              <a:rPr lang="fa-IR" sz="6400" b="1" dirty="0">
                <a:solidFill>
                  <a:schemeClr val="accent5">
                    <a:lumMod val="10000"/>
                  </a:schemeClr>
                </a:solidFill>
                <a:latin typeface="IranNastaliq" pitchFamily="18" charset="0"/>
                <a:cs typeface="B Davat" panose="00000400000000000000" pitchFamily="2" charset="-78"/>
              </a:rPr>
              <a:t>35</a:t>
            </a:r>
            <a:r>
              <a:rPr lang="fa-IR" sz="6400" b="1" dirty="0">
                <a:solidFill>
                  <a:schemeClr val="accent5">
                    <a:lumMod val="10000"/>
                  </a:schemeClr>
                </a:solidFill>
                <a:latin typeface="IranNastaliq" pitchFamily="18" charset="0"/>
                <a:cs typeface="IranNastaliq" pitchFamily="18" charset="0"/>
              </a:rPr>
              <a:t>:</a:t>
            </a:r>
            <a:r>
              <a:rPr lang="ar-SA" sz="6400" b="1" dirty="0">
                <a:solidFill>
                  <a:schemeClr val="accent5">
                    <a:lumMod val="10000"/>
                  </a:schemeClr>
                </a:solidFill>
                <a:latin typeface="IranNastaliq" pitchFamily="18" charset="0"/>
                <a:cs typeface="IranNastaliq" pitchFamily="18" charset="0"/>
              </a:rPr>
              <a:t> در احتساب تجربه، موارد زير مشمول ماده فوق نمي‌باشند:</a:t>
            </a:r>
            <a:endParaRPr lang="fa-IR" sz="6400" b="1" dirty="0">
              <a:solidFill>
                <a:schemeClr val="accent5">
                  <a:lumMod val="10000"/>
                </a:schemeClr>
              </a:solidFill>
              <a:latin typeface="IranNastaliq" pitchFamily="18" charset="0"/>
              <a:cs typeface="IranNastaliq" pitchFamily="18" charset="0"/>
            </a:endParaRPr>
          </a:p>
        </p:txBody>
      </p:sp>
    </p:spTree>
    <p:extLst>
      <p:ext uri="{BB962C8B-B14F-4D97-AF65-F5344CB8AC3E}">
        <p14:creationId xmlns:p14="http://schemas.microsoft.com/office/powerpoint/2010/main" val="42794200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60581" y="2097723"/>
            <a:ext cx="11233247" cy="3928832"/>
          </a:xfrm>
          <a:prstGeom prst="rect">
            <a:avLst/>
          </a:prstGeom>
          <a:noFill/>
        </p:spPr>
        <p:txBody>
          <a:bodyPr wrap="square" rtlCol="0">
            <a:spAutoFit/>
          </a:bodyPr>
          <a:lstStyle/>
          <a:p>
            <a:pPr algn="r">
              <a:lnSpc>
                <a:spcPct val="130000"/>
              </a:lnSpc>
            </a:pPr>
            <a:r>
              <a:rPr lang="fa-IR" sz="2400" b="1" dirty="0">
                <a:solidFill>
                  <a:srgbClr val="000099"/>
                </a:solidFill>
                <a:cs typeface="B Nazanin" panose="00000400000000000000" pitchFamily="2" charset="-78"/>
              </a:rPr>
              <a:t>1</a:t>
            </a:r>
            <a:r>
              <a:rPr lang="fa-IR" sz="2133" b="1" dirty="0">
                <a:solidFill>
                  <a:srgbClr val="000099"/>
                </a:solidFill>
                <a:cs typeface="B Nazanin" panose="00000400000000000000" pitchFamily="2" charset="-78"/>
              </a:rPr>
              <a:t>. پس از اخذ مدرک کارداني مرتبط، تمام سوابق مربوط و مشابه با مدرک ديپلم و پايين‌تر قابل احتساب است.</a:t>
            </a:r>
          </a:p>
          <a:p>
            <a:pPr algn="r">
              <a:lnSpc>
                <a:spcPct val="130000"/>
              </a:lnSpc>
            </a:pPr>
            <a:r>
              <a:rPr lang="fa-IR" sz="2133" b="1" dirty="0">
                <a:solidFill>
                  <a:srgbClr val="000099"/>
                </a:solidFill>
                <a:cs typeface="B Nazanin" panose="00000400000000000000" pitchFamily="2" charset="-78"/>
              </a:rPr>
              <a:t> 2. کل سوابق تجربي مربوط و مشابه با مدرک تحصيلي کارشناسي مربوط و بالاتر در نظر گرفته مي شود.</a:t>
            </a:r>
          </a:p>
          <a:p>
            <a:pPr algn="r">
              <a:lnSpc>
                <a:spcPct val="130000"/>
              </a:lnSpc>
            </a:pPr>
            <a:r>
              <a:rPr lang="fa-IR" sz="2133" b="1" dirty="0">
                <a:solidFill>
                  <a:srgbClr val="000099"/>
                </a:solidFill>
                <a:cs typeface="B Nazanin" panose="00000400000000000000" pitchFamily="2" charset="-78"/>
              </a:rPr>
              <a:t>3. پس از اخذ مدرک کارشناسي مربوط، يک‌دوم سوابق مربوط و مشابه با مدرک تحصيلي کارداني قابل احتساب است.</a:t>
            </a:r>
          </a:p>
          <a:p>
            <a:pPr algn="r">
              <a:lnSpc>
                <a:spcPct val="130000"/>
              </a:lnSpc>
            </a:pPr>
            <a:r>
              <a:rPr lang="fa-IR" sz="2133" b="1" dirty="0">
                <a:solidFill>
                  <a:srgbClr val="000099"/>
                </a:solidFill>
                <a:cs typeface="B Nazanin" panose="00000400000000000000" pitchFamily="2" charset="-78"/>
              </a:rPr>
              <a:t>4. پس از اخذ مدرک کارشناسي مربوط، يک‌سوم سوابق مربوط و مشابه با مدرک تحصيلي ديپلم  و پایین تر قابل احتساب است.</a:t>
            </a:r>
          </a:p>
          <a:p>
            <a:pPr algn="r">
              <a:lnSpc>
                <a:spcPct val="130000"/>
              </a:lnSpc>
            </a:pPr>
            <a:r>
              <a:rPr lang="fa-IR" sz="2133" b="1" dirty="0">
                <a:solidFill>
                  <a:srgbClr val="000099"/>
                </a:solidFill>
                <a:cs typeface="B Nazanin" panose="00000400000000000000" pitchFamily="2" charset="-78"/>
              </a:rPr>
              <a:t>5. از بقيه سوابق، معادل خدمات بعد از اخذ مدرک کارشناسي قابل احتساب خواهد بود.</a:t>
            </a:r>
          </a:p>
          <a:p>
            <a:pPr algn="r">
              <a:lnSpc>
                <a:spcPct val="130000"/>
              </a:lnSpc>
            </a:pPr>
            <a:r>
              <a:rPr lang="fa-IR" sz="2133" b="1" dirty="0">
                <a:solidFill>
                  <a:srgbClr val="000099"/>
                </a:solidFill>
                <a:cs typeface="B Nazanin" panose="00000400000000000000" pitchFamily="2" charset="-78"/>
              </a:rPr>
              <a:t>6-يک‌سوم تجربه غيرمرتبط کارکنان قابل احتساب خواهد بود</a:t>
            </a:r>
          </a:p>
          <a:p>
            <a:pPr algn="r">
              <a:lnSpc>
                <a:spcPct val="130000"/>
              </a:lnSpc>
            </a:pPr>
            <a:r>
              <a:rPr lang="ar-SA" sz="2133" b="1" dirty="0">
                <a:solidFill>
                  <a:srgbClr val="FF0000"/>
                </a:solidFill>
                <a:cs typeface="B Nazanin" panose="00000400000000000000" pitchFamily="2" charset="-78"/>
              </a:rPr>
              <a:t>تبصره</a:t>
            </a:r>
            <a:r>
              <a:rPr lang="fa-IR" sz="2133" b="1" dirty="0">
                <a:solidFill>
                  <a:srgbClr val="FF0000"/>
                </a:solidFill>
                <a:cs typeface="B Nazanin" panose="00000400000000000000" pitchFamily="2" charset="-78"/>
              </a:rPr>
              <a:t>1</a:t>
            </a:r>
            <a:r>
              <a:rPr lang="ar-SA" sz="2133" b="1" dirty="0">
                <a:solidFill>
                  <a:srgbClr val="FF0000"/>
                </a:solidFill>
                <a:cs typeface="B Nazanin" panose="00000400000000000000" pitchFamily="2" charset="-78"/>
              </a:rPr>
              <a:t>:در هر صورت يک‌سوم تجربه غيرمرتبط کارکنان قابل احتساب خواهد بود</a:t>
            </a:r>
            <a:r>
              <a:rPr lang="ar-SA" sz="2133" dirty="0">
                <a:solidFill>
                  <a:srgbClr val="FF0000"/>
                </a:solidFill>
                <a:latin typeface="+mj-lt"/>
                <a:ea typeface="+mj-ea"/>
                <a:cs typeface="B Titr" panose="00000700000000000000" pitchFamily="2" charset="-78"/>
              </a:rPr>
              <a:t>.</a:t>
            </a:r>
            <a:endParaRPr lang="fa-IR" sz="2133" dirty="0">
              <a:solidFill>
                <a:srgbClr val="FF0000"/>
              </a:solidFill>
              <a:latin typeface="+mj-lt"/>
              <a:ea typeface="+mj-ea"/>
              <a:cs typeface="B Titr" panose="00000700000000000000" pitchFamily="2" charset="-78"/>
            </a:endParaRPr>
          </a:p>
          <a:p>
            <a:pPr algn="r"/>
            <a:endParaRPr lang="ar-SA" sz="2400" dirty="0">
              <a:solidFill>
                <a:srgbClr val="FF0000"/>
              </a:solidFill>
              <a:latin typeface="+mj-lt"/>
              <a:ea typeface="+mj-ea"/>
              <a:cs typeface="B Titr" panose="00000700000000000000" pitchFamily="2" charset="-78"/>
            </a:endParaRPr>
          </a:p>
        </p:txBody>
      </p:sp>
      <p:sp>
        <p:nvSpPr>
          <p:cNvPr id="5" name="Title 1"/>
          <p:cNvSpPr>
            <a:spLocks noGrp="1"/>
          </p:cNvSpPr>
          <p:nvPr>
            <p:ph type="title"/>
          </p:nvPr>
        </p:nvSpPr>
        <p:spPr>
          <a:xfrm>
            <a:off x="0" y="452669"/>
            <a:ext cx="11793827" cy="1248139"/>
          </a:xfrm>
        </p:spPr>
        <p:txBody>
          <a:bodyPr/>
          <a:lstStyle/>
          <a:p>
            <a:pPr algn="r"/>
            <a:r>
              <a:rPr lang="fa-IR" sz="5333" b="1" dirty="0">
                <a:solidFill>
                  <a:schemeClr val="accent5">
                    <a:lumMod val="10000"/>
                  </a:schemeClr>
                </a:solidFill>
                <a:latin typeface="IranNastaliq" pitchFamily="18" charset="0"/>
                <a:cs typeface="IranNastaliq" pitchFamily="18" charset="0"/>
              </a:rPr>
              <a:t>ماده </a:t>
            </a:r>
            <a:r>
              <a:rPr lang="fa-IR" sz="5333" b="1" dirty="0">
                <a:solidFill>
                  <a:schemeClr val="accent5">
                    <a:lumMod val="10000"/>
                  </a:schemeClr>
                </a:solidFill>
                <a:latin typeface="IranNastaliq" pitchFamily="18" charset="0"/>
                <a:cs typeface="B Zar" panose="00000400000000000000" pitchFamily="2" charset="-78"/>
              </a:rPr>
              <a:t>36</a:t>
            </a:r>
            <a:r>
              <a:rPr lang="fa-IR" sz="5333" b="1" dirty="0">
                <a:solidFill>
                  <a:schemeClr val="accent5">
                    <a:lumMod val="10000"/>
                  </a:schemeClr>
                </a:solidFill>
                <a:latin typeface="IranNastaliq" pitchFamily="18" charset="0"/>
                <a:cs typeface="IranNastaliq" pitchFamily="18" charset="0"/>
              </a:rPr>
              <a:t>:نحوه </a:t>
            </a:r>
            <a:r>
              <a:rPr lang="ar-SA" sz="5333" b="1" dirty="0">
                <a:solidFill>
                  <a:schemeClr val="accent5">
                    <a:lumMod val="10000"/>
                  </a:schemeClr>
                </a:solidFill>
                <a:latin typeface="IranNastaliq" pitchFamily="18" charset="0"/>
                <a:cs typeface="IranNastaliq" pitchFamily="18" charset="0"/>
              </a:rPr>
              <a:t>احتساب تجربه</a:t>
            </a:r>
            <a:r>
              <a:rPr lang="fa-IR" sz="5333" b="1" dirty="0">
                <a:solidFill>
                  <a:schemeClr val="accent5">
                    <a:lumMod val="10000"/>
                  </a:schemeClr>
                </a:solidFill>
                <a:latin typeface="IranNastaliq" pitchFamily="18" charset="0"/>
                <a:cs typeface="IranNastaliq" pitchFamily="18" charset="0"/>
              </a:rPr>
              <a:t> برای </a:t>
            </a:r>
            <a:r>
              <a:rPr lang="ar-SA" sz="5333" b="1" dirty="0">
                <a:solidFill>
                  <a:schemeClr val="accent5">
                    <a:lumMod val="10000"/>
                  </a:schemeClr>
                </a:solidFill>
                <a:latin typeface="IranNastaliq" pitchFamily="18" charset="0"/>
                <a:cs typeface="IranNastaliq" pitchFamily="18" charset="0"/>
              </a:rPr>
              <a:t> </a:t>
            </a:r>
            <a:r>
              <a:rPr lang="fa-IR" sz="5333" b="1" dirty="0">
                <a:solidFill>
                  <a:schemeClr val="accent5">
                    <a:lumMod val="10000"/>
                  </a:schemeClr>
                </a:solidFill>
                <a:latin typeface="IranNastaliq" pitchFamily="18" charset="0"/>
                <a:cs typeface="IranNastaliq" pitchFamily="18" charset="0"/>
              </a:rPr>
              <a:t>کارمندانی که </a:t>
            </a:r>
            <a:r>
              <a:rPr lang="ar-SA" sz="5333" b="1" dirty="0">
                <a:solidFill>
                  <a:schemeClr val="accent5">
                    <a:lumMod val="10000"/>
                  </a:schemeClr>
                </a:solidFill>
                <a:latin typeface="IranNastaliq" pitchFamily="18" charset="0"/>
                <a:cs typeface="IranNastaliq" pitchFamily="18" charset="0"/>
              </a:rPr>
              <a:t>مدرک تحصيلي بالا</a:t>
            </a:r>
            <a:r>
              <a:rPr lang="fa-IR" sz="5333" b="1" dirty="0">
                <a:solidFill>
                  <a:schemeClr val="accent5">
                    <a:lumMod val="10000"/>
                  </a:schemeClr>
                </a:solidFill>
                <a:latin typeface="IranNastaliq" pitchFamily="18" charset="0"/>
                <a:cs typeface="IranNastaliq" pitchFamily="18" charset="0"/>
              </a:rPr>
              <a:t>تر </a:t>
            </a:r>
            <a:r>
              <a:rPr lang="ar-SA" sz="5333" b="1" dirty="0">
                <a:solidFill>
                  <a:schemeClr val="accent5">
                    <a:lumMod val="10000"/>
                  </a:schemeClr>
                </a:solidFill>
                <a:latin typeface="IranNastaliq" pitchFamily="18" charset="0"/>
                <a:cs typeface="IranNastaliq" pitchFamily="18" charset="0"/>
              </a:rPr>
              <a:t>در ارتباط با شغل مورد تصدي  ارائه </a:t>
            </a:r>
            <a:r>
              <a:rPr lang="fa-IR" sz="5333" b="1" dirty="0">
                <a:solidFill>
                  <a:schemeClr val="accent5">
                    <a:lumMod val="10000"/>
                  </a:schemeClr>
                </a:solidFill>
                <a:latin typeface="IranNastaliq" pitchFamily="18" charset="0"/>
                <a:cs typeface="IranNastaliq" pitchFamily="18" charset="0"/>
              </a:rPr>
              <a:t> می </a:t>
            </a:r>
            <a:r>
              <a:rPr lang="ar-SA" sz="5333" b="1" dirty="0">
                <a:solidFill>
                  <a:schemeClr val="accent5">
                    <a:lumMod val="10000"/>
                  </a:schemeClr>
                </a:solidFill>
                <a:latin typeface="IranNastaliq" pitchFamily="18" charset="0"/>
                <a:cs typeface="IranNastaliq" pitchFamily="18" charset="0"/>
              </a:rPr>
              <a:t>نمايند</a:t>
            </a:r>
            <a:r>
              <a:rPr lang="fa-IR" sz="5333" b="1" dirty="0">
                <a:solidFill>
                  <a:schemeClr val="accent5">
                    <a:lumMod val="10000"/>
                  </a:schemeClr>
                </a:solidFill>
                <a:latin typeface="IranNastaliq" pitchFamily="18" charset="0"/>
                <a:cs typeface="IranNastaliq" pitchFamily="18" charset="0"/>
              </a:rPr>
              <a:t>.</a:t>
            </a:r>
            <a:endParaRPr lang="ar-SA" sz="5333" b="1" dirty="0">
              <a:solidFill>
                <a:schemeClr val="accent5">
                  <a:lumMod val="10000"/>
                </a:schemeClr>
              </a:solidFill>
              <a:latin typeface="IranNastaliq" pitchFamily="18" charset="0"/>
              <a:cs typeface="IranNastaliq" pitchFamily="18" charset="0"/>
            </a:endParaRPr>
          </a:p>
        </p:txBody>
      </p:sp>
    </p:spTree>
    <p:extLst>
      <p:ext uri="{BB962C8B-B14F-4D97-AF65-F5344CB8AC3E}">
        <p14:creationId xmlns:p14="http://schemas.microsoft.com/office/powerpoint/2010/main" val="7753308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own Arrow Callout 3"/>
          <p:cNvSpPr/>
          <p:nvPr/>
        </p:nvSpPr>
        <p:spPr>
          <a:xfrm>
            <a:off x="1619219" y="1142984"/>
            <a:ext cx="9048813" cy="1714512"/>
          </a:xfrm>
          <a:prstGeom prst="downArrowCallou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a-IR" sz="3733" dirty="0">
                <a:cs typeface="B Titr" panose="00000700000000000000" pitchFamily="2" charset="-78"/>
              </a:rPr>
              <a:t>گروههای تشویقی ایثارگری (</a:t>
            </a:r>
            <a:r>
              <a:rPr lang="fa-IR" sz="3733" dirty="0">
                <a:solidFill>
                  <a:srgbClr val="FF0000"/>
                </a:solidFill>
                <a:cs typeface="B Titr" panose="00000700000000000000" pitchFamily="2" charset="-78"/>
              </a:rPr>
              <a:t>سقف 2 تا</a:t>
            </a:r>
            <a:r>
              <a:rPr lang="fa-IR" sz="3733" dirty="0">
                <a:cs typeface="B Titr" panose="00000700000000000000" pitchFamily="2" charset="-78"/>
              </a:rPr>
              <a:t>)</a:t>
            </a:r>
            <a:endParaRPr lang="en-US" sz="3733" dirty="0">
              <a:cs typeface="B Titr" panose="00000700000000000000" pitchFamily="2" charset="-78"/>
            </a:endParaRPr>
          </a:p>
        </p:txBody>
      </p:sp>
      <p:sp>
        <p:nvSpPr>
          <p:cNvPr id="8" name="Round Diagonal Corner Rectangle 7"/>
          <p:cNvSpPr/>
          <p:nvPr/>
        </p:nvSpPr>
        <p:spPr>
          <a:xfrm>
            <a:off x="6159256" y="4008003"/>
            <a:ext cx="5619789" cy="966791"/>
          </a:xfrm>
          <a:prstGeom prst="round2Diag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fa-IR" sz="3467" dirty="0">
                <a:solidFill>
                  <a:schemeClr val="tx1"/>
                </a:solidFill>
                <a:cs typeface="B Titr" panose="00000700000000000000" pitchFamily="2" charset="-78"/>
              </a:rPr>
              <a:t>گروه تشویقی جانبازی (سقف 2تا)</a:t>
            </a:r>
            <a:endParaRPr lang="en-US" sz="3467" dirty="0">
              <a:solidFill>
                <a:schemeClr val="tx1"/>
              </a:solidFill>
              <a:cs typeface="B Titr" panose="00000700000000000000" pitchFamily="2" charset="-78"/>
            </a:endParaRPr>
          </a:p>
        </p:txBody>
      </p:sp>
      <p:sp>
        <p:nvSpPr>
          <p:cNvPr id="9" name="Round Diagonal Corner Rectangle 8"/>
          <p:cNvSpPr/>
          <p:nvPr/>
        </p:nvSpPr>
        <p:spPr>
          <a:xfrm>
            <a:off x="285709" y="2819401"/>
            <a:ext cx="5715040" cy="966791"/>
          </a:xfrm>
          <a:prstGeom prst="round2Diag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fa-IR" sz="3467" dirty="0">
                <a:solidFill>
                  <a:schemeClr val="tx1"/>
                </a:solidFill>
                <a:cs typeface="B Titr" panose="00000700000000000000" pitchFamily="2" charset="-78"/>
              </a:rPr>
              <a:t>گروه تشویقی اسارت ( سقف 2تا) </a:t>
            </a:r>
            <a:endParaRPr lang="en-US" sz="3467" dirty="0">
              <a:solidFill>
                <a:schemeClr val="tx1"/>
              </a:solidFill>
              <a:cs typeface="B Titr" panose="00000700000000000000" pitchFamily="2" charset="-78"/>
            </a:endParaRPr>
          </a:p>
        </p:txBody>
      </p:sp>
      <p:sp>
        <p:nvSpPr>
          <p:cNvPr id="10" name="Round Diagonal Corner Rectangle 9"/>
          <p:cNvSpPr/>
          <p:nvPr/>
        </p:nvSpPr>
        <p:spPr>
          <a:xfrm>
            <a:off x="6109454" y="2777828"/>
            <a:ext cx="5619789" cy="1008363"/>
          </a:xfrm>
          <a:prstGeom prst="round2Diag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fa-IR" sz="3467" dirty="0">
                <a:solidFill>
                  <a:srgbClr val="FF0000"/>
                </a:solidFill>
                <a:cs typeface="B Titr" panose="00000700000000000000" pitchFamily="2" charset="-78"/>
              </a:rPr>
              <a:t>گروه تشویقی جبهه (سقف 2تا) </a:t>
            </a:r>
            <a:endParaRPr lang="en-US" sz="3467" dirty="0">
              <a:solidFill>
                <a:srgbClr val="FF0000"/>
              </a:solidFill>
              <a:cs typeface="B Titr" panose="00000700000000000000" pitchFamily="2" charset="-78"/>
            </a:endParaRPr>
          </a:p>
        </p:txBody>
      </p:sp>
      <p:sp>
        <p:nvSpPr>
          <p:cNvPr id="6" name="Round Diagonal Corner Rectangle 5"/>
          <p:cNvSpPr/>
          <p:nvPr/>
        </p:nvSpPr>
        <p:spPr>
          <a:xfrm>
            <a:off x="203200" y="3962401"/>
            <a:ext cx="5797549" cy="966799"/>
          </a:xfrm>
          <a:prstGeom prst="round2Diag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fa-IR" sz="3467" dirty="0">
                <a:cs typeface="B Titr" panose="00000700000000000000" pitchFamily="2" charset="-78"/>
              </a:rPr>
              <a:t>گروه تشویقی شهادت (سقف 2تا) </a:t>
            </a:r>
            <a:endParaRPr lang="en-US" sz="3467" dirty="0">
              <a:cs typeface="B Titr" panose="00000700000000000000" pitchFamily="2" charset="-78"/>
            </a:endParaRPr>
          </a:p>
        </p:txBody>
      </p:sp>
      <p:sp>
        <p:nvSpPr>
          <p:cNvPr id="2" name="Cube 1"/>
          <p:cNvSpPr/>
          <p:nvPr/>
        </p:nvSpPr>
        <p:spPr>
          <a:xfrm>
            <a:off x="203200" y="5196604"/>
            <a:ext cx="11334829" cy="1524000"/>
          </a:xfrm>
          <a:prstGeom prst="cub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3200" dirty="0">
                <a:solidFill>
                  <a:srgbClr val="FF0000"/>
                </a:solidFill>
                <a:cs typeface="B Titr" panose="00000700000000000000" pitchFamily="2" charset="-78"/>
              </a:rPr>
              <a:t>مدت اسارت برای عموم آزادگان به ازای هر یک سال ، دو سال به سابقه خدمت رسمی اضافه می گردد.</a:t>
            </a:r>
            <a:endParaRPr lang="en-US" sz="3200" dirty="0">
              <a:solidFill>
                <a:srgbClr val="FF0000"/>
              </a:solidFill>
              <a:cs typeface="B Titr" panose="00000700000000000000" pitchFamily="2" charset="-78"/>
            </a:endParaRPr>
          </a:p>
        </p:txBody>
      </p:sp>
      <p:sp>
        <p:nvSpPr>
          <p:cNvPr id="11" name="Plaque 10"/>
          <p:cNvSpPr/>
          <p:nvPr/>
        </p:nvSpPr>
        <p:spPr>
          <a:xfrm>
            <a:off x="240144" y="214289"/>
            <a:ext cx="11761397" cy="785819"/>
          </a:xfrm>
          <a:prstGeom prst="plaqu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3467" dirty="0">
                <a:solidFill>
                  <a:srgbClr val="C00000"/>
                </a:solidFill>
                <a:cs typeface="B Titr" panose="00000700000000000000" pitchFamily="2" charset="-78"/>
              </a:rPr>
              <a:t>امتیازات استخدامی ایثارگران بخشنامه شماره 2727 مورخ 71/5/20</a:t>
            </a:r>
            <a:endParaRPr lang="en-US" sz="3467" dirty="0">
              <a:solidFill>
                <a:srgbClr val="C00000"/>
              </a:solidFill>
              <a:cs typeface="B Titr" panose="00000700000000000000" pitchFamily="2" charset="-78"/>
            </a:endParaRPr>
          </a:p>
        </p:txBody>
      </p:sp>
    </p:spTree>
    <p:extLst>
      <p:ext uri="{BB962C8B-B14F-4D97-AF65-F5344CB8AC3E}">
        <p14:creationId xmlns:p14="http://schemas.microsoft.com/office/powerpoint/2010/main" val="38841235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wn Arrow 1"/>
          <p:cNvSpPr/>
          <p:nvPr/>
        </p:nvSpPr>
        <p:spPr>
          <a:xfrm>
            <a:off x="1828800" y="568036"/>
            <a:ext cx="8648731" cy="1828800"/>
          </a:xfrm>
          <a:prstGeom prst="downArrow">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fa-IR" sz="3200" dirty="0">
                <a:solidFill>
                  <a:srgbClr val="FF0000"/>
                </a:solidFill>
                <a:cs typeface="B Titr" panose="00000700000000000000" pitchFamily="2" charset="-78"/>
              </a:rPr>
              <a:t>گروههای تشویقی ایثارگران </a:t>
            </a:r>
            <a:endParaRPr lang="en-US" sz="3200" dirty="0">
              <a:solidFill>
                <a:srgbClr val="FF0000"/>
              </a:solidFill>
              <a:cs typeface="B Titr" panose="00000700000000000000" pitchFamily="2" charset="-78"/>
            </a:endParaRPr>
          </a:p>
        </p:txBody>
      </p:sp>
      <p:sp>
        <p:nvSpPr>
          <p:cNvPr id="3" name="Down Arrow Callout 2"/>
          <p:cNvSpPr/>
          <p:nvPr/>
        </p:nvSpPr>
        <p:spPr>
          <a:xfrm>
            <a:off x="6381752" y="2643184"/>
            <a:ext cx="5708648" cy="3000395"/>
          </a:xfrm>
          <a:prstGeom prst="downArrowCallou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fa-IR" sz="2667" dirty="0">
              <a:solidFill>
                <a:srgbClr val="FF0000"/>
              </a:solidFill>
              <a:cs typeface="B Titr" panose="00000700000000000000" pitchFamily="2" charset="-78"/>
            </a:endParaRPr>
          </a:p>
          <a:p>
            <a:pPr algn="ctr"/>
            <a:r>
              <a:rPr lang="fa-IR" sz="2667" dirty="0">
                <a:solidFill>
                  <a:srgbClr val="FF0000"/>
                </a:solidFill>
                <a:cs typeface="B Titr" panose="00000700000000000000" pitchFamily="2" charset="-78"/>
              </a:rPr>
              <a:t> 6ماه متوالی یا 9 ماه متناوب و تا سه سال جبهه  </a:t>
            </a:r>
            <a:endParaRPr lang="fa-IR" sz="2667" dirty="0">
              <a:solidFill>
                <a:schemeClr val="tx1"/>
              </a:solidFill>
              <a:cs typeface="B Titr" panose="00000700000000000000" pitchFamily="2" charset="-78"/>
            </a:endParaRPr>
          </a:p>
          <a:p>
            <a:pPr algn="ctr"/>
            <a:r>
              <a:rPr lang="fa-IR" sz="2667" dirty="0">
                <a:solidFill>
                  <a:schemeClr val="tx1"/>
                </a:solidFill>
                <a:cs typeface="B Titr" panose="00000700000000000000" pitchFamily="2" charset="-78"/>
              </a:rPr>
              <a:t>تا سه سال اسارت</a:t>
            </a:r>
          </a:p>
          <a:p>
            <a:pPr algn="ctr"/>
            <a:r>
              <a:rPr lang="fa-IR" sz="2667" dirty="0">
                <a:solidFill>
                  <a:schemeClr val="tx1"/>
                </a:solidFill>
                <a:cs typeface="B Titr" panose="00000700000000000000" pitchFamily="2" charset="-78"/>
              </a:rPr>
              <a:t>تا حداکثر 40 درصد جانبازی </a:t>
            </a:r>
          </a:p>
          <a:p>
            <a:pPr algn="ctr"/>
            <a:endParaRPr lang="en-US" sz="1600" dirty="0">
              <a:solidFill>
                <a:schemeClr val="tx1"/>
              </a:solidFill>
            </a:endParaRPr>
          </a:p>
        </p:txBody>
      </p:sp>
      <p:sp>
        <p:nvSpPr>
          <p:cNvPr id="4" name="Down Arrow Callout 3"/>
          <p:cNvSpPr/>
          <p:nvPr/>
        </p:nvSpPr>
        <p:spPr>
          <a:xfrm>
            <a:off x="761963" y="2643183"/>
            <a:ext cx="5238787" cy="3000396"/>
          </a:xfrm>
          <a:prstGeom prst="downArrowCallou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a-IR" sz="3200" dirty="0">
                <a:solidFill>
                  <a:schemeClr val="tx1"/>
                </a:solidFill>
                <a:cs typeface="B Titr" panose="00000700000000000000" pitchFamily="2" charset="-78"/>
              </a:rPr>
              <a:t> </a:t>
            </a:r>
            <a:r>
              <a:rPr lang="fa-IR" sz="3200" dirty="0">
                <a:solidFill>
                  <a:srgbClr val="FF0000"/>
                </a:solidFill>
                <a:cs typeface="B Titr" panose="00000700000000000000" pitchFamily="2" charset="-78"/>
              </a:rPr>
              <a:t>بیش از سه سال جبهه </a:t>
            </a:r>
            <a:endParaRPr lang="en-US" sz="3200" dirty="0">
              <a:solidFill>
                <a:srgbClr val="FF0000"/>
              </a:solidFill>
              <a:cs typeface="B Titr" panose="00000700000000000000" pitchFamily="2" charset="-78"/>
            </a:endParaRPr>
          </a:p>
          <a:p>
            <a:pPr algn="ctr"/>
            <a:r>
              <a:rPr lang="fa-IR" sz="3200" dirty="0">
                <a:solidFill>
                  <a:schemeClr val="tx1"/>
                </a:solidFill>
                <a:cs typeface="B Titr" panose="00000700000000000000" pitchFamily="2" charset="-78"/>
              </a:rPr>
              <a:t>بیش از سه سال اسارت </a:t>
            </a:r>
          </a:p>
          <a:p>
            <a:pPr algn="ctr"/>
            <a:r>
              <a:rPr lang="fa-IR" sz="3200" dirty="0">
                <a:solidFill>
                  <a:schemeClr val="tx1"/>
                </a:solidFill>
                <a:cs typeface="B Titr" panose="00000700000000000000" pitchFamily="2" charset="-78"/>
              </a:rPr>
              <a:t>بیش از 40 در صد جانبازی </a:t>
            </a:r>
          </a:p>
        </p:txBody>
      </p:sp>
      <p:sp>
        <p:nvSpPr>
          <p:cNvPr id="5" name="Oval 4"/>
          <p:cNvSpPr/>
          <p:nvPr/>
        </p:nvSpPr>
        <p:spPr>
          <a:xfrm>
            <a:off x="6953256" y="5791200"/>
            <a:ext cx="4095779" cy="8382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a-IR" sz="3467" dirty="0">
                <a:solidFill>
                  <a:schemeClr val="tx1"/>
                </a:solidFill>
                <a:cs typeface="B Titr" panose="00000700000000000000" pitchFamily="2" charset="-78"/>
              </a:rPr>
              <a:t>یک گروه تشویقی</a:t>
            </a:r>
            <a:endParaRPr lang="en-US" sz="3467" dirty="0">
              <a:solidFill>
                <a:schemeClr val="tx1"/>
              </a:solidFill>
              <a:cs typeface="B Titr" panose="00000700000000000000" pitchFamily="2" charset="-78"/>
            </a:endParaRPr>
          </a:p>
        </p:txBody>
      </p:sp>
      <p:sp>
        <p:nvSpPr>
          <p:cNvPr id="7" name="Oval 6"/>
          <p:cNvSpPr/>
          <p:nvPr/>
        </p:nvSpPr>
        <p:spPr>
          <a:xfrm>
            <a:off x="1523968" y="5786455"/>
            <a:ext cx="3905277" cy="838200"/>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fa-IR" sz="3467" dirty="0">
                <a:solidFill>
                  <a:schemeClr val="tx1"/>
                </a:solidFill>
                <a:cs typeface="B Titr" panose="00000700000000000000" pitchFamily="2" charset="-78"/>
              </a:rPr>
              <a:t>دو گروه تشویقی</a:t>
            </a:r>
            <a:endParaRPr lang="en-US" sz="3467" dirty="0">
              <a:solidFill>
                <a:schemeClr val="tx1"/>
              </a:solidFill>
              <a:cs typeface="B Titr" panose="00000700000000000000" pitchFamily="2" charset="-78"/>
            </a:endParaRPr>
          </a:p>
        </p:txBody>
      </p:sp>
    </p:spTree>
    <p:extLst>
      <p:ext uri="{BB962C8B-B14F-4D97-AF65-F5344CB8AC3E}">
        <p14:creationId xmlns:p14="http://schemas.microsoft.com/office/powerpoint/2010/main" val="37443402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59451" y="1917700"/>
            <a:ext cx="9889099" cy="4195379"/>
          </a:xfrm>
          <a:prstGeom prst="rect">
            <a:avLst/>
          </a:prstGeom>
          <a:noFill/>
        </p:spPr>
        <p:txBody>
          <a:bodyPr wrap="square" rtlCol="0">
            <a:spAutoFit/>
          </a:bodyPr>
          <a:lstStyle/>
          <a:p>
            <a:pPr marL="380990" indent="-380990" algn="justLow" rtl="1">
              <a:lnSpc>
                <a:spcPct val="250000"/>
              </a:lnSpc>
              <a:buFontTx/>
              <a:buChar char="-"/>
            </a:pPr>
            <a:r>
              <a:rPr lang="ar-SA" sz="2133" b="1" dirty="0" smtClean="0">
                <a:solidFill>
                  <a:schemeClr val="accent1">
                    <a:lumMod val="10000"/>
                  </a:schemeClr>
                </a:solidFill>
                <a:cs typeface="B Nazanin" panose="00000400000000000000" pitchFamily="2" charset="-78"/>
              </a:rPr>
              <a:t>براي </a:t>
            </a:r>
            <a:r>
              <a:rPr lang="fa-IR" sz="2133" b="1" dirty="0" smtClean="0">
                <a:solidFill>
                  <a:srgbClr val="C00000"/>
                </a:solidFill>
                <a:cs typeface="B Nazanin" panose="00000400000000000000" pitchFamily="2" charset="-78"/>
              </a:rPr>
              <a:t>دو</a:t>
            </a:r>
            <a:r>
              <a:rPr lang="ar-SA" sz="2133" b="1" dirty="0" smtClean="0">
                <a:solidFill>
                  <a:srgbClr val="C00000"/>
                </a:solidFill>
                <a:cs typeface="B Nazanin" panose="00000400000000000000" pitchFamily="2" charset="-78"/>
              </a:rPr>
              <a:t> </a:t>
            </a:r>
            <a:r>
              <a:rPr lang="ar-SA" sz="2133" b="1" dirty="0">
                <a:solidFill>
                  <a:srgbClr val="C00000"/>
                </a:solidFill>
                <a:cs typeface="B Nazanin" panose="00000400000000000000" pitchFamily="2" charset="-78"/>
              </a:rPr>
              <a:t>مقطع تحصيلي بالاتر </a:t>
            </a:r>
            <a:r>
              <a:rPr lang="ar-SA" sz="2133" b="1" dirty="0">
                <a:solidFill>
                  <a:schemeClr val="accent1">
                    <a:lumMod val="10000"/>
                  </a:schemeClr>
                </a:solidFill>
                <a:cs typeface="B Nazanin" panose="00000400000000000000" pitchFamily="2" charset="-78"/>
              </a:rPr>
              <a:t>قابل پذيرش مي‌باشد.</a:t>
            </a:r>
            <a:endParaRPr lang="fa-IR" sz="2133" b="1" dirty="0">
              <a:solidFill>
                <a:schemeClr val="accent1">
                  <a:lumMod val="10000"/>
                </a:schemeClr>
              </a:solidFill>
              <a:cs typeface="B Nazanin" panose="00000400000000000000" pitchFamily="2" charset="-78"/>
            </a:endParaRPr>
          </a:p>
          <a:p>
            <a:pPr marL="380990" indent="-380990" algn="justLow" rtl="1">
              <a:lnSpc>
                <a:spcPct val="250000"/>
              </a:lnSpc>
              <a:buFontTx/>
              <a:buChar char="-"/>
            </a:pPr>
            <a:r>
              <a:rPr lang="ar-SA" sz="2133" b="1" dirty="0">
                <a:solidFill>
                  <a:schemeClr val="accent1">
                    <a:lumMod val="10000"/>
                  </a:schemeClr>
                </a:solidFill>
                <a:cs typeface="B Nazanin" panose="00000400000000000000" pitchFamily="2" charset="-78"/>
              </a:rPr>
              <a:t> </a:t>
            </a:r>
            <a:r>
              <a:rPr lang="ar-SA" sz="2133" b="1" dirty="0">
                <a:solidFill>
                  <a:srgbClr val="C00000"/>
                </a:solidFill>
                <a:cs typeface="B Nazanin" panose="00000400000000000000" pitchFamily="2" charset="-78"/>
              </a:rPr>
              <a:t>احتساب مدرک تحصیلی جدید از اختیارات</a:t>
            </a:r>
            <a:r>
              <a:rPr lang="fa-IR" sz="2133" b="1" dirty="0">
                <a:solidFill>
                  <a:srgbClr val="C00000"/>
                </a:solidFill>
                <a:cs typeface="B Nazanin" panose="00000400000000000000" pitchFamily="2" charset="-78"/>
              </a:rPr>
              <a:t> </a:t>
            </a:r>
            <a:r>
              <a:rPr lang="fa-IR" sz="2133" b="1" dirty="0">
                <a:solidFill>
                  <a:schemeClr val="accent1">
                    <a:lumMod val="10000"/>
                  </a:schemeClr>
                </a:solidFill>
                <a:cs typeface="B Nazanin" panose="00000400000000000000" pitchFamily="2" charset="-78"/>
              </a:rPr>
              <a:t>دانشگاه/ دانشکده </a:t>
            </a:r>
            <a:r>
              <a:rPr lang="ar-SA" sz="2133" b="1" dirty="0">
                <a:solidFill>
                  <a:schemeClr val="accent1">
                    <a:lumMod val="10000"/>
                  </a:schemeClr>
                </a:solidFill>
                <a:cs typeface="B Nazanin" panose="00000400000000000000" pitchFamily="2" charset="-78"/>
              </a:rPr>
              <a:t>می باشد.</a:t>
            </a:r>
            <a:endParaRPr lang="en-US" sz="2133" b="1" dirty="0">
              <a:solidFill>
                <a:schemeClr val="accent1">
                  <a:lumMod val="10000"/>
                </a:schemeClr>
              </a:solidFill>
              <a:cs typeface="B Nazanin" panose="00000400000000000000" pitchFamily="2" charset="-78"/>
            </a:endParaRPr>
          </a:p>
          <a:p>
            <a:pPr algn="justLow" rtl="1">
              <a:lnSpc>
                <a:spcPct val="250000"/>
              </a:lnSpc>
            </a:pPr>
            <a:r>
              <a:rPr lang="ar-SA" sz="2133" b="1" dirty="0">
                <a:solidFill>
                  <a:srgbClr val="C00000"/>
                </a:solidFill>
                <a:cs typeface="B Nazanin" panose="00000400000000000000" pitchFamily="2" charset="-78"/>
              </a:rPr>
              <a:t>تبصره1: </a:t>
            </a:r>
            <a:r>
              <a:rPr lang="ar-SA" sz="2133" b="1" dirty="0">
                <a:solidFill>
                  <a:schemeClr val="accent1">
                    <a:lumMod val="10000"/>
                  </a:schemeClr>
                </a:solidFill>
                <a:cs typeface="B Nazanin" panose="00000400000000000000" pitchFamily="2" charset="-78"/>
              </a:rPr>
              <a:t>اعمال مدرک تحصیلی بالاتر برای افراد واجد شرایط تنها شامل رشته های تحصیلی دانشگاهی مورد تایید وزارت علوم، تحقیقات و فناوری و وزارت بهداشت و درمان و آموزش پزشکی می باشد. </a:t>
            </a:r>
            <a:endParaRPr lang="en-US" sz="2133" b="1" dirty="0">
              <a:solidFill>
                <a:schemeClr val="accent1">
                  <a:lumMod val="10000"/>
                </a:schemeClr>
              </a:solidFill>
              <a:cs typeface="B Nazanin" panose="00000400000000000000" pitchFamily="2" charset="-78"/>
            </a:endParaRPr>
          </a:p>
          <a:p>
            <a:pPr algn="justLow" rtl="1">
              <a:lnSpc>
                <a:spcPct val="250000"/>
              </a:lnSpc>
            </a:pPr>
            <a:r>
              <a:rPr lang="ar-SA" sz="2133" b="1" dirty="0">
                <a:solidFill>
                  <a:srgbClr val="C00000"/>
                </a:solidFill>
                <a:cs typeface="B Nazanin" panose="00000400000000000000" pitchFamily="2" charset="-78"/>
              </a:rPr>
              <a:t>تبصره2: </a:t>
            </a:r>
            <a:r>
              <a:rPr lang="ar-SA" sz="2133" b="1" dirty="0">
                <a:solidFill>
                  <a:schemeClr val="accent1">
                    <a:lumMod val="10000"/>
                  </a:schemeClr>
                </a:solidFill>
                <a:cs typeface="B Nazanin" panose="00000400000000000000" pitchFamily="2" charset="-78"/>
              </a:rPr>
              <a:t>رشته و مقطع تحصیلی بالاتر در </a:t>
            </a:r>
            <a:r>
              <a:rPr lang="ar-SA" sz="2133" b="1" dirty="0">
                <a:solidFill>
                  <a:srgbClr val="C00000"/>
                </a:solidFill>
                <a:cs typeface="B Nazanin" panose="00000400000000000000" pitchFamily="2" charset="-78"/>
              </a:rPr>
              <a:t>شرایط احراز شغل مورد تصدی کارمند </a:t>
            </a:r>
            <a:r>
              <a:rPr lang="ar-SA" sz="2133" b="1" dirty="0">
                <a:solidFill>
                  <a:schemeClr val="accent1">
                    <a:lumMod val="10000"/>
                  </a:schemeClr>
                </a:solidFill>
                <a:cs typeface="B Nazanin" panose="00000400000000000000" pitchFamily="2" charset="-78"/>
              </a:rPr>
              <a:t>پیش بینی شده باشد</a:t>
            </a:r>
            <a:r>
              <a:rPr lang="ar-SA" sz="2133" b="1" dirty="0">
                <a:solidFill>
                  <a:prstClr val="black"/>
                </a:solidFill>
                <a:cs typeface="B Titr" panose="00000700000000000000" pitchFamily="2" charset="-78"/>
              </a:rPr>
              <a:t>.</a:t>
            </a:r>
            <a:endParaRPr lang="en-US" sz="2133" b="1" dirty="0">
              <a:solidFill>
                <a:prstClr val="black"/>
              </a:solidFill>
              <a:cs typeface="B Titr" panose="00000700000000000000" pitchFamily="2" charset="-78"/>
            </a:endParaRPr>
          </a:p>
        </p:txBody>
      </p:sp>
      <p:sp>
        <p:nvSpPr>
          <p:cNvPr id="3" name="Title 1"/>
          <p:cNvSpPr>
            <a:spLocks noGrp="1"/>
          </p:cNvSpPr>
          <p:nvPr>
            <p:ph type="title"/>
          </p:nvPr>
        </p:nvSpPr>
        <p:spPr>
          <a:xfrm>
            <a:off x="1422400" y="838200"/>
            <a:ext cx="10363200" cy="1066800"/>
          </a:xfrm>
        </p:spPr>
        <p:txBody>
          <a:bodyPr/>
          <a:lstStyle/>
          <a:p>
            <a:pPr algn="r"/>
            <a:r>
              <a:rPr lang="fa-IR" b="1" kern="1200" dirty="0" smtClean="0">
                <a:solidFill>
                  <a:schemeClr val="accent1">
                    <a:lumMod val="10000"/>
                  </a:schemeClr>
                </a:solidFill>
                <a:latin typeface="IranNastaliq" pitchFamily="18" charset="0"/>
                <a:cs typeface="IranNastaliq" pitchFamily="18" charset="0"/>
              </a:rPr>
              <a:t>احتساب </a:t>
            </a:r>
            <a:r>
              <a:rPr lang="fa-IR" b="1" kern="1200" dirty="0">
                <a:solidFill>
                  <a:schemeClr val="accent1">
                    <a:lumMod val="10000"/>
                  </a:schemeClr>
                </a:solidFill>
                <a:latin typeface="IranNastaliq" pitchFamily="18" charset="0"/>
                <a:cs typeface="IranNastaliq" pitchFamily="18" charset="0"/>
              </a:rPr>
              <a:t>مدرک تحصیلی در طول خدمت </a:t>
            </a:r>
            <a:r>
              <a:rPr lang="fa-IR" b="1" kern="1200" dirty="0" smtClean="0">
                <a:solidFill>
                  <a:schemeClr val="accent1">
                    <a:lumMod val="10000"/>
                  </a:schemeClr>
                </a:solidFill>
                <a:latin typeface="IranNastaliq" pitchFamily="18" charset="0"/>
                <a:cs typeface="IranNastaliq" pitchFamily="18" charset="0"/>
              </a:rPr>
              <a:t>کارمند(ماده 47)</a:t>
            </a:r>
            <a:endParaRPr lang="fa-IR" b="1" kern="1200" dirty="0">
              <a:solidFill>
                <a:schemeClr val="accent1">
                  <a:lumMod val="10000"/>
                </a:schemeClr>
              </a:solidFill>
              <a:latin typeface="IranNastaliq" pitchFamily="18" charset="0"/>
              <a:cs typeface="IranNastaliq" pitchFamily="18" charset="0"/>
            </a:endParaRPr>
          </a:p>
        </p:txBody>
      </p:sp>
    </p:spTree>
    <p:extLst>
      <p:ext uri="{BB962C8B-B14F-4D97-AF65-F5344CB8AC3E}">
        <p14:creationId xmlns:p14="http://schemas.microsoft.com/office/powerpoint/2010/main" val="42556917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Titr" panose="00000700000000000000" pitchFamily="2" charset="-78"/>
              </a:rPr>
              <a:t>ساختار سازمانی</a:t>
            </a:r>
            <a:endParaRPr lang="en-US" dirty="0">
              <a:cs typeface="B Titr" panose="00000700000000000000" pitchFamily="2" charset="-78"/>
            </a:endParaRPr>
          </a:p>
        </p:txBody>
      </p:sp>
      <p:sp>
        <p:nvSpPr>
          <p:cNvPr id="3" name="Content Placeholder 2"/>
          <p:cNvSpPr>
            <a:spLocks noGrp="1"/>
          </p:cNvSpPr>
          <p:nvPr>
            <p:ph idx="1"/>
          </p:nvPr>
        </p:nvSpPr>
        <p:spPr/>
        <p:txBody>
          <a:bodyPr>
            <a:normAutofit/>
          </a:bodyPr>
          <a:lstStyle/>
          <a:p>
            <a:pPr algn="r" rtl="1"/>
            <a:r>
              <a:rPr lang="fa-IR" dirty="0" smtClean="0">
                <a:cs typeface="B Nazanin" panose="00000400000000000000" pitchFamily="2" charset="-78"/>
              </a:rPr>
              <a:t>پست </a:t>
            </a:r>
            <a:r>
              <a:rPr lang="fa-IR" dirty="0">
                <a:cs typeface="B Nazanin" panose="00000400000000000000" pitchFamily="2" charset="-78"/>
              </a:rPr>
              <a:t>سازمانی : جایگاهی در تشکیلات تفصیلی موسسه است که برای انجام وظایف و مسئولیتهای مشخص (ثابت و موقت) برای تصدی یک کارمند در نظر گرفته می شود.</a:t>
            </a:r>
            <a:endParaRPr lang="en-US" dirty="0">
              <a:cs typeface="B Nazanin" panose="00000400000000000000" pitchFamily="2" charset="-78"/>
            </a:endParaRPr>
          </a:p>
          <a:p>
            <a:pPr algn="r" rtl="1"/>
            <a:r>
              <a:rPr lang="fa-IR" dirty="0">
                <a:cs typeface="B Nazanin" panose="00000400000000000000" pitchFamily="2" charset="-78"/>
              </a:rPr>
              <a:t>تبصره 1 – پست ثابت : عبارت است از پست سازمانی که به منظور انجام وظایف مستمر و تمام وقت برای اختصاص به کارمند رسمی و یا پیمانی در تشکیلات تفصیلی دانشگاه ایجاد می شود و ممکن است با تصدی یا بدون متصدی باشد</a:t>
            </a:r>
            <a:endParaRPr lang="en-US" dirty="0">
              <a:cs typeface="B Nazanin" panose="00000400000000000000" pitchFamily="2" charset="-78"/>
            </a:endParaRPr>
          </a:p>
          <a:p>
            <a:pPr algn="r" rtl="1"/>
            <a:r>
              <a:rPr lang="fa-IR" dirty="0">
                <a:cs typeface="B Nazanin" panose="00000400000000000000" pitchFamily="2" charset="-78"/>
              </a:rPr>
              <a:t>تبصره 2 – پست موقت : عبارت است از پست سازمانی غیر حاکمیتی که به منظور انجام وظایف تمام وقت و مستمر، در مدت معین و قرارداد معین برای اختصاص به کارمند قراردادی در تشکیلات تفصیلی دانشگاه ایجاد شده است.</a:t>
            </a:r>
            <a:endParaRPr lang="en-US" dirty="0">
              <a:cs typeface="B Nazanin" panose="00000400000000000000" pitchFamily="2" charset="-78"/>
            </a:endParaRPr>
          </a:p>
          <a:p>
            <a:pPr algn="r" rtl="1"/>
            <a:r>
              <a:rPr lang="fa-IR" dirty="0">
                <a:cs typeface="B Nazanin" panose="00000400000000000000" pitchFamily="2" charset="-78"/>
              </a:rPr>
              <a:t>تبصره 3 – پست با نام : عبارت است از پست سازمانی که برای فردی اختصاص یافته و پس از خروج شاغل به سایر پستهای مورد نیاز تبدیل می شود.</a:t>
            </a:r>
            <a:endParaRPr lang="en-US" dirty="0">
              <a:cs typeface="B Nazanin" panose="00000400000000000000" pitchFamily="2" charset="-78"/>
            </a:endParaRPr>
          </a:p>
          <a:p>
            <a:pPr algn="r" rtl="1"/>
            <a:r>
              <a:rPr lang="fa-IR" dirty="0">
                <a:cs typeface="B Nazanin" panose="00000400000000000000" pitchFamily="2" charset="-78"/>
              </a:rPr>
              <a:t>تبصره 4 – پست تک ستاره : پست سازمانی شماره داری است که منحصرا به اعضای هیات علمی جهت پست اجرایی و مدیریتی اختصاص می یابد.</a:t>
            </a:r>
            <a:endParaRPr lang="en-US" dirty="0">
              <a:cs typeface="B Nazanin" panose="00000400000000000000" pitchFamily="2" charset="-78"/>
            </a:endParaRPr>
          </a:p>
          <a:p>
            <a:pPr marL="0" indent="0" algn="r" rtl="1">
              <a:buNone/>
            </a:pPr>
            <a:endParaRPr lang="en-US" dirty="0">
              <a:cs typeface="B Nazanin" panose="00000400000000000000" pitchFamily="2" charset="-78"/>
            </a:endParaRPr>
          </a:p>
          <a:p>
            <a:pPr algn="r"/>
            <a:endParaRPr lang="en-US" dirty="0">
              <a:cs typeface="B Nazanin" panose="00000400000000000000" pitchFamily="2" charset="-78"/>
            </a:endParaRPr>
          </a:p>
        </p:txBody>
      </p:sp>
    </p:spTree>
    <p:extLst>
      <p:ext uri="{BB962C8B-B14F-4D97-AF65-F5344CB8AC3E}">
        <p14:creationId xmlns:p14="http://schemas.microsoft.com/office/powerpoint/2010/main" val="22565573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cs typeface="B Titr" panose="00000700000000000000" pitchFamily="2" charset="-78"/>
              </a:rPr>
              <a:t>مهندسی مشاغل</a:t>
            </a:r>
            <a:endParaRPr lang="en-US" dirty="0">
              <a:cs typeface="B Titr" panose="00000700000000000000" pitchFamily="2" charset="-78"/>
            </a:endParaRPr>
          </a:p>
        </p:txBody>
      </p:sp>
      <p:sp>
        <p:nvSpPr>
          <p:cNvPr id="3" name="Content Placeholder 2"/>
          <p:cNvSpPr>
            <a:spLocks noGrp="1"/>
          </p:cNvSpPr>
          <p:nvPr>
            <p:ph idx="1"/>
          </p:nvPr>
        </p:nvSpPr>
        <p:spPr>
          <a:xfrm>
            <a:off x="838200" y="1690688"/>
            <a:ext cx="10515600" cy="5167312"/>
          </a:xfrm>
        </p:spPr>
        <p:txBody>
          <a:bodyPr>
            <a:noAutofit/>
          </a:bodyPr>
          <a:lstStyle/>
          <a:p>
            <a:pPr algn="r" rtl="1"/>
            <a:endParaRPr lang="fa-IR" sz="1600" dirty="0" smtClean="0">
              <a:cs typeface="B Nazanin" panose="00000400000000000000" pitchFamily="2" charset="-78"/>
            </a:endParaRPr>
          </a:p>
          <a:p>
            <a:pPr algn="r" rtl="1"/>
            <a:r>
              <a:rPr lang="fa-IR" sz="1600" dirty="0" smtClean="0">
                <a:cs typeface="B Nazanin" panose="00000400000000000000" pitchFamily="2" charset="-78"/>
              </a:rPr>
              <a:t> </a:t>
            </a:r>
            <a:r>
              <a:rPr lang="fa-IR" sz="1600" dirty="0">
                <a:cs typeface="B Nazanin" panose="00000400000000000000" pitchFamily="2" charset="-78"/>
              </a:rPr>
              <a:t>طبقه بندی مشاغل: به گروه بندی مشاغل بر اساس نوع وظایف و سطح مسئولیت ها و شرایط احراز شغل و نیز انتخاب عنوان مناسب برای آنها اطلاق می شود.</a:t>
            </a:r>
            <a:endParaRPr lang="en-US" sz="1600" dirty="0">
              <a:cs typeface="B Nazanin" panose="00000400000000000000" pitchFamily="2" charset="-78"/>
            </a:endParaRPr>
          </a:p>
          <a:p>
            <a:pPr algn="r" rtl="1"/>
            <a:r>
              <a:rPr lang="fa-IR" sz="1600" dirty="0" smtClean="0">
                <a:cs typeface="B Nazanin" panose="00000400000000000000" pitchFamily="2" charset="-78"/>
              </a:rPr>
              <a:t>ارزشیابی </a:t>
            </a:r>
            <a:r>
              <a:rPr lang="fa-IR" sz="1600" dirty="0">
                <a:cs typeface="B Nazanin" panose="00000400000000000000" pitchFamily="2" charset="-78"/>
              </a:rPr>
              <a:t>مشاغل:  به سنجش درجه اهمیت و ارزش شغلی در مقام مقایسه با رشته های شغلی دیگر به منظور تعیین موقعیت نسبی طبقات شغلی در طرح طبقه بندی مشاغل، با توجه به نوع و پیچیدگی وظایف و سطح مسئولیت ها، حساسیت شغل، شرایط محیط کار به منظور پرداخت حقوق مساوی در ازای کار مساوی در شرایط مساوی اطلاق می شود.</a:t>
            </a:r>
            <a:endParaRPr lang="en-US" sz="1600" dirty="0">
              <a:cs typeface="B Nazanin" panose="00000400000000000000" pitchFamily="2" charset="-78"/>
            </a:endParaRPr>
          </a:p>
          <a:p>
            <a:pPr algn="r" rtl="1"/>
            <a:r>
              <a:rPr lang="fa-IR" sz="1600" dirty="0" smtClean="0">
                <a:cs typeface="B Nazanin" panose="00000400000000000000" pitchFamily="2" charset="-78"/>
              </a:rPr>
              <a:t>طرح </a:t>
            </a:r>
            <a:r>
              <a:rPr lang="fa-IR" sz="1600" dirty="0">
                <a:cs typeface="B Nazanin" panose="00000400000000000000" pitchFamily="2" charset="-78"/>
              </a:rPr>
              <a:t>طبقه بندی مشاغل: به شرح رشته های شغلی، فهرست رشته های شغلی، مقررات، آیین نامه ها و دستورالعمل های اجرایی اطلاق می شود. </a:t>
            </a:r>
            <a:endParaRPr lang="en-US" sz="1600" dirty="0">
              <a:cs typeface="B Nazanin" panose="00000400000000000000" pitchFamily="2" charset="-78"/>
            </a:endParaRPr>
          </a:p>
          <a:p>
            <a:pPr algn="r" rtl="1"/>
            <a:r>
              <a:rPr lang="fa-IR" sz="1600" dirty="0" smtClean="0">
                <a:cs typeface="B Nazanin" panose="00000400000000000000" pitchFamily="2" charset="-78"/>
              </a:rPr>
              <a:t>شغل</a:t>
            </a:r>
            <a:r>
              <a:rPr lang="fa-IR" sz="1600" dirty="0">
                <a:cs typeface="B Nazanin" panose="00000400000000000000" pitchFamily="2" charset="-78"/>
              </a:rPr>
              <a:t>: عبارت است از مجموعه ای از وظایف و مسئولیت های مرتبط  و مستمر که بر اساس طرح طبقه بندی مشاغل به این عنوان شناخته شده باشد.</a:t>
            </a:r>
            <a:endParaRPr lang="en-US" sz="1600" dirty="0">
              <a:cs typeface="B Nazanin" panose="00000400000000000000" pitchFamily="2" charset="-78"/>
            </a:endParaRPr>
          </a:p>
          <a:p>
            <a:pPr algn="r" rtl="1"/>
            <a:r>
              <a:rPr lang="fa-IR" sz="1600" dirty="0" smtClean="0">
                <a:cs typeface="B Nazanin" panose="00000400000000000000" pitchFamily="2" charset="-78"/>
              </a:rPr>
              <a:t>شغل </a:t>
            </a:r>
            <a:r>
              <a:rPr lang="fa-IR" sz="1600" dirty="0">
                <a:cs typeface="B Nazanin" panose="00000400000000000000" pitchFamily="2" charset="-78"/>
              </a:rPr>
              <a:t>جدید: عبارت است از  شغلی که به فهرست طبقات شغلی مصوب افزوده می شود و از ادغام دو یا چند رشته شغلی موجود یا بر اثر ایجاد پستهای سازمانی جدید، بوجود می آید که وظایف و مسئولیتهای انها منطبق با رشته های شغلی مصوب نبوده و در نتیجه تخصیص آنها  مستلزم ایجاد شغل جدید است.</a:t>
            </a:r>
            <a:endParaRPr lang="en-US" sz="1600" dirty="0">
              <a:cs typeface="B Nazanin" panose="00000400000000000000" pitchFamily="2" charset="-78"/>
            </a:endParaRPr>
          </a:p>
          <a:p>
            <a:pPr algn="r" rtl="1"/>
            <a:r>
              <a:rPr lang="fa-IR" sz="1600" dirty="0" smtClean="0">
                <a:cs typeface="B Nazanin" panose="00000400000000000000" pitchFamily="2" charset="-78"/>
              </a:rPr>
              <a:t>حذف </a:t>
            </a:r>
            <a:r>
              <a:rPr lang="fa-IR" sz="1600" dirty="0">
                <a:cs typeface="B Nazanin" panose="00000400000000000000" pitchFamily="2" charset="-78"/>
              </a:rPr>
              <a:t>شغل: عبارت است از حذف یکی از رشته های شغلی مصوب به دلیل حذف یا از بین رفتن وظایف و پستهای رشته شغلی مزبور.</a:t>
            </a:r>
            <a:endParaRPr lang="en-US" sz="1600" dirty="0">
              <a:cs typeface="B Nazanin" panose="00000400000000000000" pitchFamily="2" charset="-78"/>
            </a:endParaRPr>
          </a:p>
          <a:p>
            <a:pPr algn="r" rtl="1"/>
            <a:r>
              <a:rPr lang="fa-IR" sz="1600" dirty="0" smtClean="0">
                <a:cs typeface="B Nazanin" panose="00000400000000000000" pitchFamily="2" charset="-78"/>
              </a:rPr>
              <a:t>مشاغل </a:t>
            </a:r>
            <a:r>
              <a:rPr lang="fa-IR" sz="1600" dirty="0">
                <a:cs typeface="B Nazanin" panose="00000400000000000000" pitchFamily="2" charset="-78"/>
              </a:rPr>
              <a:t>تخصصی: به مشاغلی اطلاق می گردد که تصدی آن به  اعتبار ماهیت  وظایف و هدفهای  دانشگاه مستلزم انجام مطالعات و بررسی های مستمر علمی و تخصصی است و علاوه بر داشتن تحصیلات لیسانس و بالاتر در یک رشته تخصصی مستلزم داشتن تجارب ممتد و کسب مهارت کامل در آن رشته می باشد.</a:t>
            </a:r>
            <a:endParaRPr lang="en-US" sz="1600" dirty="0">
              <a:cs typeface="B Nazanin" panose="00000400000000000000" pitchFamily="2" charset="-78"/>
            </a:endParaRPr>
          </a:p>
          <a:p>
            <a:pPr algn="r" rtl="1"/>
            <a:r>
              <a:rPr lang="fa-IR" sz="1600" dirty="0">
                <a:cs typeface="B Nazanin" panose="00000400000000000000" pitchFamily="2" charset="-78"/>
              </a:rPr>
              <a:t>تبصره – فهرست مشاغل تخصصی و امتیازات متعلقه توسط مرکز توسعه مدیریت و تحول اداری تصویب و ابلاغ خواهد شد.</a:t>
            </a:r>
            <a:endParaRPr lang="en-US" sz="1600" dirty="0">
              <a:cs typeface="B Nazanin" panose="00000400000000000000" pitchFamily="2" charset="-78"/>
            </a:endParaRPr>
          </a:p>
          <a:p>
            <a:pPr algn="r" rtl="1"/>
            <a:r>
              <a:rPr lang="fa-IR" sz="1600" dirty="0" smtClean="0">
                <a:cs typeface="B Nazanin" panose="00000400000000000000" pitchFamily="2" charset="-78"/>
              </a:rPr>
              <a:t>رشته </a:t>
            </a:r>
            <a:r>
              <a:rPr lang="fa-IR" sz="1600" dirty="0">
                <a:cs typeface="B Nazanin" panose="00000400000000000000" pitchFamily="2" charset="-78"/>
              </a:rPr>
              <a:t>شغلی: عبارت از تعدادی شغل است که از لحاظ نوع کار مشابه ولی از نظر اهمیت و دشواری وظایف و مسئولیت ها دارای درجات محتلف می باشد.</a:t>
            </a:r>
            <a:endParaRPr lang="en-US" sz="1600" dirty="0">
              <a:cs typeface="B Nazanin" panose="00000400000000000000" pitchFamily="2" charset="-78"/>
            </a:endParaRPr>
          </a:p>
          <a:p>
            <a:pPr algn="r" rtl="1"/>
            <a:r>
              <a:rPr lang="fa-IR" sz="1600" dirty="0" smtClean="0">
                <a:cs typeface="B Nazanin" panose="00000400000000000000" pitchFamily="2" charset="-78"/>
              </a:rPr>
              <a:t>شرح </a:t>
            </a:r>
            <a:r>
              <a:rPr lang="fa-IR" sz="1600" dirty="0">
                <a:cs typeface="B Nazanin" panose="00000400000000000000" pitchFamily="2" charset="-78"/>
              </a:rPr>
              <a:t>رشته شغلی:  به منظور مشخص کردن وظایف و مسئولیتها و شرایط احراز مشاغل قابل تخصیص به یک رشته شغلی مشخص تهیه می شود که حاوی عنوان، تعریف، نمونه وظایف و مسئولیتها، حداقل شرایط احراز، تاریخ تصویب و شماره تشخیص می باشد. شماره تشخیص مبین رسته، رسته فرعی و رشته شغلی می باشد.</a:t>
            </a:r>
            <a:endParaRPr lang="en-US" sz="1600" dirty="0">
              <a:cs typeface="B Nazanin" panose="00000400000000000000" pitchFamily="2" charset="-78"/>
            </a:endParaRPr>
          </a:p>
          <a:p>
            <a:pPr algn="r"/>
            <a:endParaRPr lang="en-US" sz="1600" dirty="0">
              <a:cs typeface="B Nazanin" panose="00000400000000000000" pitchFamily="2" charset="-78"/>
            </a:endParaRPr>
          </a:p>
        </p:txBody>
      </p:sp>
    </p:spTree>
    <p:extLst>
      <p:ext uri="{BB962C8B-B14F-4D97-AF65-F5344CB8AC3E}">
        <p14:creationId xmlns:p14="http://schemas.microsoft.com/office/powerpoint/2010/main" val="38872900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Titr" panose="00000700000000000000" pitchFamily="2" charset="-78"/>
              </a:rPr>
              <a:t>رسته شغلی</a:t>
            </a:r>
            <a:endParaRPr lang="en-US" dirty="0">
              <a:cs typeface="B Titr" panose="00000700000000000000" pitchFamily="2" charset="-78"/>
            </a:endParaRPr>
          </a:p>
        </p:txBody>
      </p:sp>
      <p:sp>
        <p:nvSpPr>
          <p:cNvPr id="3" name="Content Placeholder 2"/>
          <p:cNvSpPr>
            <a:spLocks noGrp="1"/>
          </p:cNvSpPr>
          <p:nvPr>
            <p:ph idx="1"/>
          </p:nvPr>
        </p:nvSpPr>
        <p:spPr/>
        <p:txBody>
          <a:bodyPr>
            <a:normAutofit fontScale="92500" lnSpcReduction="10000"/>
          </a:bodyPr>
          <a:lstStyle/>
          <a:p>
            <a:pPr algn="r" rtl="1"/>
            <a:r>
              <a:rPr lang="fa-IR" dirty="0">
                <a:cs typeface="B Nazanin" panose="00000400000000000000" pitchFamily="2" charset="-78"/>
              </a:rPr>
              <a:t>رسته شغلی: عبارت است از مجموعه ای از رشته های شغلی که از لحاظ نوع کار و مدرک تحصیلی و تجربی، شباهت های کلی و عمومی داشته باشند. ایجاد رسته های فرعی در ذیل هر رسته بر اساس نوع مشاغل امکان پذیر است. رسته های موجود عبارتند از:</a:t>
            </a:r>
            <a:endParaRPr lang="en-US" dirty="0">
              <a:cs typeface="B Nazanin" panose="00000400000000000000" pitchFamily="2" charset="-78"/>
            </a:endParaRPr>
          </a:p>
          <a:p>
            <a:pPr algn="r" rtl="1"/>
            <a:r>
              <a:rPr lang="fa-IR" dirty="0">
                <a:cs typeface="B Nazanin" panose="00000400000000000000" pitchFamily="2" charset="-78"/>
              </a:rPr>
              <a:t>1) آموزشی و فرهنگی</a:t>
            </a:r>
            <a:endParaRPr lang="en-US" dirty="0">
              <a:cs typeface="B Nazanin" panose="00000400000000000000" pitchFamily="2" charset="-78"/>
            </a:endParaRPr>
          </a:p>
          <a:p>
            <a:pPr algn="r" rtl="1"/>
            <a:r>
              <a:rPr lang="fa-IR" dirty="0">
                <a:cs typeface="B Nazanin" panose="00000400000000000000" pitchFamily="2" charset="-78"/>
              </a:rPr>
              <a:t>2) اداری و مالی </a:t>
            </a:r>
            <a:endParaRPr lang="en-US" dirty="0">
              <a:cs typeface="B Nazanin" panose="00000400000000000000" pitchFamily="2" charset="-78"/>
            </a:endParaRPr>
          </a:p>
          <a:p>
            <a:pPr algn="r" rtl="1"/>
            <a:r>
              <a:rPr lang="fa-IR" dirty="0">
                <a:cs typeface="B Nazanin" panose="00000400000000000000" pitchFamily="2" charset="-78"/>
              </a:rPr>
              <a:t>3) امور اجتماعی</a:t>
            </a:r>
            <a:endParaRPr lang="en-US" dirty="0">
              <a:cs typeface="B Nazanin" panose="00000400000000000000" pitchFamily="2" charset="-78"/>
            </a:endParaRPr>
          </a:p>
          <a:p>
            <a:pPr algn="r" rtl="1"/>
            <a:r>
              <a:rPr lang="fa-IR" dirty="0">
                <a:cs typeface="B Nazanin" panose="00000400000000000000" pitchFamily="2" charset="-78"/>
              </a:rPr>
              <a:t>4) خدمات</a:t>
            </a:r>
            <a:endParaRPr lang="en-US" dirty="0">
              <a:cs typeface="B Nazanin" panose="00000400000000000000" pitchFamily="2" charset="-78"/>
            </a:endParaRPr>
          </a:p>
          <a:p>
            <a:pPr algn="r" rtl="1"/>
            <a:r>
              <a:rPr lang="fa-IR" dirty="0">
                <a:cs typeface="B Nazanin" panose="00000400000000000000" pitchFamily="2" charset="-78"/>
              </a:rPr>
              <a:t>5) کشاورزی و محیط زیست</a:t>
            </a:r>
            <a:endParaRPr lang="en-US" dirty="0">
              <a:cs typeface="B Nazanin" panose="00000400000000000000" pitchFamily="2" charset="-78"/>
            </a:endParaRPr>
          </a:p>
          <a:p>
            <a:pPr algn="r" rtl="1"/>
            <a:r>
              <a:rPr lang="fa-IR" dirty="0">
                <a:cs typeface="B Nazanin" panose="00000400000000000000" pitchFamily="2" charset="-78"/>
              </a:rPr>
              <a:t>6) فنی و مهندسی</a:t>
            </a:r>
            <a:endParaRPr lang="en-US" dirty="0">
              <a:cs typeface="B Nazanin" panose="00000400000000000000" pitchFamily="2" charset="-78"/>
            </a:endParaRPr>
          </a:p>
          <a:p>
            <a:pPr algn="r" rtl="1"/>
            <a:r>
              <a:rPr lang="fa-IR" dirty="0">
                <a:cs typeface="B Nazanin" panose="00000400000000000000" pitchFamily="2" charset="-78"/>
              </a:rPr>
              <a:t>7) فناوری اطلاعات</a:t>
            </a:r>
            <a:endParaRPr lang="en-US" dirty="0">
              <a:cs typeface="B Nazanin" panose="00000400000000000000" pitchFamily="2" charset="-78"/>
            </a:endParaRPr>
          </a:p>
          <a:p>
            <a:pPr algn="r" rtl="1"/>
            <a:r>
              <a:rPr lang="fa-IR" dirty="0">
                <a:cs typeface="B Nazanin" panose="00000400000000000000" pitchFamily="2" charset="-78"/>
              </a:rPr>
              <a:t>8) بهداشتی و درمانی</a:t>
            </a:r>
            <a:endParaRPr lang="en-US" dirty="0">
              <a:cs typeface="B Nazanin" panose="00000400000000000000" pitchFamily="2" charset="-78"/>
            </a:endParaRPr>
          </a:p>
          <a:p>
            <a:pPr algn="r"/>
            <a:endParaRPr lang="en-US" dirty="0">
              <a:cs typeface="B Nazanin" panose="00000400000000000000" pitchFamily="2" charset="-78"/>
            </a:endParaRPr>
          </a:p>
        </p:txBody>
      </p:sp>
    </p:spTree>
    <p:extLst>
      <p:ext uri="{BB962C8B-B14F-4D97-AF65-F5344CB8AC3E}">
        <p14:creationId xmlns:p14="http://schemas.microsoft.com/office/powerpoint/2010/main" val="41345556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smtClean="0">
                <a:cs typeface="B Titr" panose="00000700000000000000" pitchFamily="2" charset="-78"/>
              </a:rPr>
              <a:t>مشخصات بیمارستان</a:t>
            </a:r>
            <a:r>
              <a:rPr lang="en-US" dirty="0" smtClean="0">
                <a:cs typeface="B Titr" panose="00000700000000000000" pitchFamily="2" charset="-78"/>
              </a:rPr>
              <a:t/>
            </a:r>
            <a:br>
              <a:rPr lang="en-US" dirty="0" smtClean="0">
                <a:cs typeface="B Titr" panose="00000700000000000000" pitchFamily="2" charset="-78"/>
              </a:rPr>
            </a:br>
            <a:endParaRPr lang="en-US" dirty="0">
              <a:cs typeface="B Titr" panose="00000700000000000000" pitchFamily="2" charset="-78"/>
            </a:endParaRPr>
          </a:p>
        </p:txBody>
      </p:sp>
      <p:sp>
        <p:nvSpPr>
          <p:cNvPr id="3" name="Content Placeholder 2"/>
          <p:cNvSpPr>
            <a:spLocks noGrp="1"/>
          </p:cNvSpPr>
          <p:nvPr>
            <p:ph idx="1"/>
          </p:nvPr>
        </p:nvSpPr>
        <p:spPr/>
        <p:txBody>
          <a:bodyPr>
            <a:normAutofit fontScale="92500" lnSpcReduction="10000"/>
          </a:bodyPr>
          <a:lstStyle/>
          <a:p>
            <a:pPr lvl="1" algn="r" rtl="1"/>
            <a:r>
              <a:rPr lang="fa-IR" sz="4000" dirty="0" smtClean="0">
                <a:cs typeface="B Nazanin" panose="00000400000000000000" pitchFamily="2" charset="-78"/>
              </a:rPr>
              <a:t>نام </a:t>
            </a:r>
            <a:r>
              <a:rPr lang="fa-IR" sz="4000" dirty="0">
                <a:cs typeface="B Nazanin" panose="00000400000000000000" pitchFamily="2" charset="-78"/>
              </a:rPr>
              <a:t>واحد: مرکز تخصصی آموزشی درمانی آیت ا... خوانساری </a:t>
            </a:r>
            <a:endParaRPr lang="en-US" sz="4000" dirty="0">
              <a:cs typeface="B Nazanin" panose="00000400000000000000" pitchFamily="2" charset="-78"/>
            </a:endParaRPr>
          </a:p>
          <a:p>
            <a:pPr lvl="1" algn="r" rtl="1"/>
            <a:r>
              <a:rPr lang="fa-IR" sz="4000" dirty="0">
                <a:cs typeface="B Nazanin" panose="00000400000000000000" pitchFamily="2" charset="-78"/>
              </a:rPr>
              <a:t>نوع مالکیت : دولتی </a:t>
            </a:r>
            <a:endParaRPr lang="en-US" sz="4000" dirty="0">
              <a:cs typeface="B Nazanin" panose="00000400000000000000" pitchFamily="2" charset="-78"/>
            </a:endParaRPr>
          </a:p>
          <a:p>
            <a:pPr lvl="1" algn="r" rtl="1"/>
            <a:r>
              <a:rPr lang="fa-IR" sz="4000" dirty="0">
                <a:cs typeface="B Nazanin" panose="00000400000000000000" pitchFamily="2" charset="-78"/>
              </a:rPr>
              <a:t>متراژ: </a:t>
            </a:r>
            <a:r>
              <a:rPr lang="fa-IR" sz="4000" dirty="0" smtClean="0">
                <a:cs typeface="B Nazanin" panose="00000400000000000000" pitchFamily="2" charset="-78"/>
              </a:rPr>
              <a:t>53000متر</a:t>
            </a:r>
            <a:endParaRPr lang="en-US" sz="4000" dirty="0">
              <a:cs typeface="B Nazanin" panose="00000400000000000000" pitchFamily="2" charset="-78"/>
            </a:endParaRPr>
          </a:p>
          <a:p>
            <a:pPr lvl="1" algn="r" rtl="1"/>
            <a:r>
              <a:rPr lang="fa-IR" sz="4000" dirty="0">
                <a:cs typeface="B Nazanin" panose="00000400000000000000" pitchFamily="2" charset="-78"/>
              </a:rPr>
              <a:t>زیربنای ساختمان درمانی : 4260متر</a:t>
            </a:r>
            <a:endParaRPr lang="en-US" sz="4000" dirty="0">
              <a:cs typeface="B Nazanin" panose="00000400000000000000" pitchFamily="2" charset="-78"/>
            </a:endParaRPr>
          </a:p>
          <a:p>
            <a:pPr lvl="1" algn="r" rtl="1"/>
            <a:r>
              <a:rPr lang="fa-IR" sz="4000" dirty="0">
                <a:cs typeface="B Nazanin" panose="00000400000000000000" pitchFamily="2" charset="-78"/>
              </a:rPr>
              <a:t>تاریخ تاسیس : 1365</a:t>
            </a:r>
            <a:endParaRPr lang="en-US" sz="4000" dirty="0">
              <a:cs typeface="B Nazanin" panose="00000400000000000000" pitchFamily="2" charset="-78"/>
            </a:endParaRPr>
          </a:p>
          <a:p>
            <a:endParaRPr lang="en-US" dirty="0">
              <a:cs typeface="B Nazanin" panose="00000400000000000000" pitchFamily="2" charset="-78"/>
            </a:endParaRPr>
          </a:p>
        </p:txBody>
      </p:sp>
    </p:spTree>
    <p:extLst>
      <p:ext uri="{BB962C8B-B14F-4D97-AF65-F5344CB8AC3E}">
        <p14:creationId xmlns:p14="http://schemas.microsoft.com/office/powerpoint/2010/main" val="15280635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Titr" panose="00000700000000000000" pitchFamily="2" charset="-78"/>
              </a:rPr>
              <a:t>طبقه و رتبه شغلی</a:t>
            </a:r>
            <a:endParaRPr lang="en-US" dirty="0">
              <a:cs typeface="B Titr" panose="00000700000000000000" pitchFamily="2" charset="-78"/>
            </a:endParaRPr>
          </a:p>
        </p:txBody>
      </p:sp>
      <p:sp>
        <p:nvSpPr>
          <p:cNvPr id="3" name="Content Placeholder 2"/>
          <p:cNvSpPr>
            <a:spLocks noGrp="1"/>
          </p:cNvSpPr>
          <p:nvPr>
            <p:ph idx="1"/>
          </p:nvPr>
        </p:nvSpPr>
        <p:spPr>
          <a:xfrm>
            <a:off x="745958" y="1588168"/>
            <a:ext cx="10607842" cy="4981074"/>
          </a:xfrm>
        </p:spPr>
        <p:txBody>
          <a:bodyPr>
            <a:normAutofit fontScale="92500" lnSpcReduction="10000"/>
          </a:bodyPr>
          <a:lstStyle/>
          <a:p>
            <a:pPr algn="r" rtl="1"/>
            <a:r>
              <a:rPr lang="fa-IR" dirty="0" smtClean="0">
                <a:cs typeface="B Nazanin" panose="00000400000000000000" pitchFamily="2" charset="-78"/>
              </a:rPr>
              <a:t> </a:t>
            </a:r>
            <a:r>
              <a:rPr lang="fa-IR" dirty="0">
                <a:cs typeface="B Nazanin" panose="00000400000000000000" pitchFamily="2" charset="-78"/>
              </a:rPr>
              <a:t>طبقه: طبقه نشانگر پایین ترین تا بالاترین سطوح شغل می باشد که بر اساس عواملی نظیر اهمیت و پیچدگی وظایف و مسئولیتها، سطح تخصص و مهارتهای  مورد نیاز به یکی از طبقات شانزده گانه جدول یا جداول حق شغل اختصاص می یابند.</a:t>
            </a:r>
            <a:endParaRPr lang="en-US" dirty="0">
              <a:cs typeface="B Nazanin" panose="00000400000000000000" pitchFamily="2" charset="-78"/>
            </a:endParaRPr>
          </a:p>
          <a:p>
            <a:pPr algn="r" rtl="1"/>
            <a:r>
              <a:rPr lang="fa-IR" dirty="0" smtClean="0">
                <a:cs typeface="B Nazanin" panose="00000400000000000000" pitchFamily="2" charset="-78"/>
              </a:rPr>
              <a:t>ارتقا </a:t>
            </a:r>
            <a:r>
              <a:rPr lang="fa-IR" dirty="0">
                <a:cs typeface="B Nazanin" panose="00000400000000000000" pitchFamily="2" charset="-78"/>
              </a:rPr>
              <a:t>طبقه : عبارت است(از) افزایش طبقه شغلی بر اساس شرایط احراز طبقات شغلی و یا به دلیل کسب تجربه و تخصیص به پست یا شغل مستمری  و یا اخذ مدرک تحصیلی جدید و یا به صورت تشویقی در طبقه بالاتر قرار می گیرد.</a:t>
            </a:r>
            <a:endParaRPr lang="en-US" dirty="0">
              <a:cs typeface="B Nazanin" panose="00000400000000000000" pitchFamily="2" charset="-78"/>
            </a:endParaRPr>
          </a:p>
          <a:p>
            <a:pPr algn="r" rtl="1"/>
            <a:r>
              <a:rPr lang="fa-IR" dirty="0" smtClean="0">
                <a:cs typeface="B Nazanin" panose="00000400000000000000" pitchFamily="2" charset="-78"/>
              </a:rPr>
              <a:t>تنزل </a:t>
            </a:r>
            <a:r>
              <a:rPr lang="fa-IR" dirty="0">
                <a:cs typeface="B Nazanin" panose="00000400000000000000" pitchFamily="2" charset="-78"/>
              </a:rPr>
              <a:t>طبقه: عبارت است از تغییر شغل کارمند و گماردن وی به شغلی که در طبقه پایین تر قرار دارد</a:t>
            </a:r>
            <a:endParaRPr lang="en-US" dirty="0">
              <a:cs typeface="B Nazanin" panose="00000400000000000000" pitchFamily="2" charset="-78"/>
            </a:endParaRPr>
          </a:p>
          <a:p>
            <a:pPr algn="r" rtl="1"/>
            <a:r>
              <a:rPr lang="fa-IR" dirty="0" smtClean="0">
                <a:cs typeface="B Nazanin" panose="00000400000000000000" pitchFamily="2" charset="-78"/>
              </a:rPr>
              <a:t>تخصیص: </a:t>
            </a:r>
            <a:r>
              <a:rPr lang="fa-IR" dirty="0">
                <a:cs typeface="B Nazanin" panose="00000400000000000000" pitchFamily="2" charset="-78"/>
              </a:rPr>
              <a:t>عبارت است از قرار دادن پست مستخدم در طبقه و رتبه شغلی مرتبط.</a:t>
            </a:r>
            <a:endParaRPr lang="en-US" dirty="0">
              <a:cs typeface="B Nazanin" panose="00000400000000000000" pitchFamily="2" charset="-78"/>
            </a:endParaRPr>
          </a:p>
          <a:p>
            <a:pPr algn="r" rtl="1"/>
            <a:r>
              <a:rPr lang="fa-IR" dirty="0" smtClean="0">
                <a:cs typeface="B Nazanin" panose="00000400000000000000" pitchFamily="2" charset="-78"/>
              </a:rPr>
              <a:t>رتبه :هر </a:t>
            </a:r>
            <a:r>
              <a:rPr lang="fa-IR" dirty="0">
                <a:cs typeface="B Nazanin" panose="00000400000000000000" pitchFamily="2" charset="-78"/>
              </a:rPr>
              <a:t>کدام از مشاغل  متناسب با ویژگیها، حداکثر در پنج رتبه، مقدماتی، پایه، ارشد، خبره و عالی طبقه بندی می گردند و هر کدام از رتبه ها به یکی از طبقات جداول حق شغل اختصاص می یابد. رتبه های خبره و عالی به مشاغل کارشناسی و بالاتر اختصاص می یابد.</a:t>
            </a:r>
            <a:endParaRPr lang="en-US" dirty="0">
              <a:cs typeface="B Nazanin" panose="00000400000000000000" pitchFamily="2" charset="-78"/>
            </a:endParaRPr>
          </a:p>
          <a:p>
            <a:pPr algn="r" rtl="1"/>
            <a:r>
              <a:rPr lang="fa-IR" dirty="0">
                <a:cs typeface="B Nazanin" panose="00000400000000000000" pitchFamily="2" charset="-78"/>
              </a:rPr>
              <a:t>تبصره – نحوه تعیین طبقه و رتبه توسط معاونت توسعه و مدیریت منابع  وزارت متبوع تدوین و ابلاغ  خواهد شد.</a:t>
            </a:r>
            <a:endParaRPr lang="en-US" dirty="0">
              <a:cs typeface="B Nazanin" panose="00000400000000000000" pitchFamily="2" charset="-78"/>
            </a:endParaRPr>
          </a:p>
          <a:p>
            <a:pPr algn="r" rtl="1"/>
            <a:r>
              <a:rPr lang="fa-IR" dirty="0" smtClean="0">
                <a:cs typeface="B Nazanin" panose="00000400000000000000" pitchFamily="2" charset="-78"/>
              </a:rPr>
              <a:t>تجربه </a:t>
            </a:r>
            <a:r>
              <a:rPr lang="fa-IR" dirty="0">
                <a:cs typeface="B Nazanin" panose="00000400000000000000" pitchFamily="2" charset="-78"/>
              </a:rPr>
              <a:t>شغلی: آن بخش از خدمات دولتی و یا غیر دولتی مستخدم است که سبب افزایش مهارت مستخدم می گردد و در تعیین  طبقه و رتبه شغلی وی به تناسب می تواند موثر باشد.</a:t>
            </a:r>
            <a:endParaRPr lang="en-US" dirty="0">
              <a:cs typeface="B Nazanin" panose="00000400000000000000" pitchFamily="2" charset="-78"/>
            </a:endParaRPr>
          </a:p>
          <a:p>
            <a:pPr algn="r" rtl="1"/>
            <a:r>
              <a:rPr lang="fa-IR" dirty="0" smtClean="0">
                <a:cs typeface="B Nazanin" panose="00000400000000000000" pitchFamily="2" charset="-78"/>
              </a:rPr>
              <a:t>تجربه </a:t>
            </a:r>
            <a:r>
              <a:rPr lang="fa-IR" dirty="0">
                <a:cs typeface="B Nazanin" panose="00000400000000000000" pitchFamily="2" charset="-78"/>
              </a:rPr>
              <a:t>مربوط: آن قسمت از خدمات مستخدم ، که  در رشته مربوط به شغل مورد تصدی باشد. </a:t>
            </a:r>
            <a:endParaRPr lang="en-US" dirty="0">
              <a:cs typeface="B Nazanin" panose="00000400000000000000" pitchFamily="2" charset="-78"/>
            </a:endParaRPr>
          </a:p>
          <a:p>
            <a:pPr algn="r" rtl="1"/>
            <a:r>
              <a:rPr lang="fa-IR" dirty="0" smtClean="0">
                <a:cs typeface="B Nazanin" panose="00000400000000000000" pitchFamily="2" charset="-78"/>
              </a:rPr>
              <a:t>- </a:t>
            </a:r>
            <a:r>
              <a:rPr lang="fa-IR" dirty="0">
                <a:cs typeface="B Nazanin" panose="00000400000000000000" pitchFamily="2" charset="-78"/>
              </a:rPr>
              <a:t>تجربه مشابه: : آن قسمت از خدمات مستخدم ، که در زمینه شغل مورد تصدی باشد ( مانند تجربه کمک بهیاری برای بهیار، تجربه کارپردازی برای انبارداری).</a:t>
            </a:r>
            <a:endParaRPr lang="en-US" dirty="0">
              <a:cs typeface="B Nazanin" panose="00000400000000000000" pitchFamily="2" charset="-78"/>
            </a:endParaRPr>
          </a:p>
          <a:p>
            <a:pPr algn="r" rtl="1"/>
            <a:r>
              <a:rPr lang="fa-IR" dirty="0" smtClean="0">
                <a:cs typeface="B Nazanin" panose="00000400000000000000" pitchFamily="2" charset="-78"/>
              </a:rPr>
              <a:t>مجموعه </a:t>
            </a:r>
            <a:r>
              <a:rPr lang="fa-IR" dirty="0">
                <a:cs typeface="B Nazanin" panose="00000400000000000000" pitchFamily="2" charset="-78"/>
              </a:rPr>
              <a:t>رشته های شغلی و شرایط احراز ابلاغی توسط مرکز توسعه مدیریت و تحول اداری وزارت متبوع، ملاک عمل کمیته اجرایی طرح طبقه بندی مشاغل دانشگاه خواهد بود.</a:t>
            </a:r>
            <a:endParaRPr lang="en-US" dirty="0">
              <a:cs typeface="B Nazanin" panose="00000400000000000000" pitchFamily="2" charset="-78"/>
            </a:endParaRPr>
          </a:p>
          <a:p>
            <a:pPr algn="r"/>
            <a:endParaRPr lang="en-US" dirty="0">
              <a:cs typeface="B Nazanin" panose="00000400000000000000" pitchFamily="2" charset="-78"/>
            </a:endParaRPr>
          </a:p>
        </p:txBody>
      </p:sp>
    </p:spTree>
    <p:extLst>
      <p:ext uri="{BB962C8B-B14F-4D97-AF65-F5344CB8AC3E}">
        <p14:creationId xmlns:p14="http://schemas.microsoft.com/office/powerpoint/2010/main" val="3604567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fa-IR" dirty="0" smtClean="0">
                <a:cs typeface="B Titr" panose="00000700000000000000" pitchFamily="2" charset="-78"/>
              </a:rPr>
              <a:t>حقوق و مزایا</a:t>
            </a:r>
            <a:endParaRPr lang="en-US" dirty="0">
              <a:cs typeface="B Titr" panose="00000700000000000000" pitchFamily="2" charset="-78"/>
            </a:endParaRPr>
          </a:p>
        </p:txBody>
      </p:sp>
      <p:sp>
        <p:nvSpPr>
          <p:cNvPr id="3" name="Content Placeholder 2"/>
          <p:cNvSpPr>
            <a:spLocks noGrp="1"/>
          </p:cNvSpPr>
          <p:nvPr>
            <p:ph idx="1"/>
          </p:nvPr>
        </p:nvSpPr>
        <p:spPr/>
        <p:txBody>
          <a:bodyPr>
            <a:normAutofit/>
          </a:bodyPr>
          <a:lstStyle/>
          <a:p>
            <a:pPr algn="r" rtl="1"/>
            <a:r>
              <a:rPr lang="ar-SA" b="1" dirty="0" smtClean="0">
                <a:cs typeface="B Nazanin" panose="00000400000000000000" pitchFamily="2" charset="-78"/>
              </a:rPr>
              <a:t>فوق </a:t>
            </a:r>
            <a:r>
              <a:rPr lang="ar-SA" b="1" dirty="0">
                <a:cs typeface="B Nazanin" panose="00000400000000000000" pitchFamily="2" charset="-78"/>
              </a:rPr>
              <a:t>العاده نوبت کاري:</a:t>
            </a:r>
            <a:r>
              <a:rPr lang="ar-SA" dirty="0">
                <a:cs typeface="B Nazanin" panose="00000400000000000000" pitchFamily="2" charset="-78"/>
              </a:rPr>
              <a:t> به متصدیان مشاغلی پرداخت می شودکه درنوبت هاي غیرمتعارف ساعت اداري به صورت تمام وقت،مستمروگردشی ملزم به انجام وظیفه می باشد</a:t>
            </a:r>
            <a:r>
              <a:rPr lang="en-US" dirty="0">
                <a:cs typeface="B Nazanin" panose="00000400000000000000" pitchFamily="2" charset="-78"/>
              </a:rPr>
              <a:t>. </a:t>
            </a:r>
          </a:p>
          <a:p>
            <a:pPr algn="r" rtl="1"/>
            <a:r>
              <a:rPr lang="ar-SA" dirty="0">
                <a:cs typeface="B Nazanin" panose="00000400000000000000" pitchFamily="2" charset="-78"/>
              </a:rPr>
              <a:t>تبصره : نرخ یک ساعت فوق العاده اضافه کاري کارمندموسسه به شرح ذیل محاسبه می شود</a:t>
            </a:r>
            <a:r>
              <a:rPr lang="en-US" dirty="0">
                <a:cs typeface="B Nazanin" panose="00000400000000000000" pitchFamily="2" charset="-78"/>
              </a:rPr>
              <a:t>: </a:t>
            </a:r>
          </a:p>
          <a:p>
            <a:pPr algn="r" rtl="1"/>
            <a:r>
              <a:rPr lang="ar-SA" b="1" dirty="0">
                <a:cs typeface="B Nazanin" panose="00000400000000000000" pitchFamily="2" charset="-78"/>
              </a:rPr>
              <a:t>(مبلغ حق شغل+ حق شاغل+ فوق العاده مدیریت)  </a:t>
            </a:r>
            <a:r>
              <a:rPr lang="en-US" b="1" dirty="0">
                <a:cs typeface="B Nazanin" panose="00000400000000000000" pitchFamily="2" charset="-78"/>
              </a:rPr>
              <a:t>=  176÷ </a:t>
            </a:r>
            <a:r>
              <a:rPr lang="ar-SA" b="1" dirty="0">
                <a:cs typeface="B Nazanin" panose="00000400000000000000" pitchFamily="2" charset="-78"/>
              </a:rPr>
              <a:t>مبلغ یک ساعت فوق العاده اضافه کاري</a:t>
            </a:r>
            <a:endParaRPr lang="en-US" dirty="0">
              <a:cs typeface="B Nazanin" panose="00000400000000000000" pitchFamily="2" charset="-78"/>
            </a:endParaRPr>
          </a:p>
          <a:p>
            <a:pPr algn="r" rtl="1"/>
            <a:r>
              <a:rPr lang="ar-SA" dirty="0">
                <a:cs typeface="B Nazanin" panose="00000400000000000000" pitchFamily="2" charset="-78"/>
              </a:rPr>
              <a:t>- میزان عیدي پایان سال کارمندان موسسه حداقل برابرمصوبات عمومی دولت که ازسوي وزارتخانه اعلام می شودخواهدبود</a:t>
            </a:r>
            <a:r>
              <a:rPr lang="en-US" dirty="0">
                <a:cs typeface="B Nazanin" panose="00000400000000000000" pitchFamily="2" charset="-78"/>
              </a:rPr>
              <a:t>. </a:t>
            </a:r>
            <a:r>
              <a:rPr lang="ar-SA" dirty="0">
                <a:cs typeface="B Nazanin" panose="00000400000000000000" pitchFamily="2" charset="-78"/>
              </a:rPr>
              <a:t>ماده 59 – حداقل حقوق ثابت ومزایاي مستمرکارمندان موسسه درهرسال ازسوي وزارتخانه اعلام خواهدشد</a:t>
            </a:r>
            <a:endParaRPr lang="en-US" dirty="0">
              <a:cs typeface="B Nazanin" panose="00000400000000000000" pitchFamily="2" charset="-78"/>
            </a:endParaRPr>
          </a:p>
          <a:p>
            <a:pPr algn="r" rtl="1"/>
            <a:r>
              <a:rPr lang="ar-SA" dirty="0">
                <a:cs typeface="B Nazanin" panose="00000400000000000000" pitchFamily="2" charset="-78"/>
              </a:rPr>
              <a:t>- موسسه موظف است عملکردسالیانه مدیران وکارمندان رابرابردستورالعمل ابلاغی ازسوي معاونت توسعه مدیریت ومنابع وزارت متبوع ارزیابی نموده ونتایج آن رادرپرونده پرسنلی ونرم افزارکارگزینی ثبت وبه ذي نفعان منعکس نماید</a:t>
            </a:r>
            <a:endParaRPr lang="en-US" dirty="0">
              <a:cs typeface="B Nazanin" panose="00000400000000000000" pitchFamily="2" charset="-78"/>
            </a:endParaRPr>
          </a:p>
          <a:p>
            <a:endParaRPr lang="en-US" dirty="0"/>
          </a:p>
        </p:txBody>
      </p:sp>
    </p:spTree>
    <p:extLst>
      <p:ext uri="{BB962C8B-B14F-4D97-AF65-F5344CB8AC3E}">
        <p14:creationId xmlns:p14="http://schemas.microsoft.com/office/powerpoint/2010/main" val="26694112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31076"/>
            <a:ext cx="8596668" cy="993228"/>
          </a:xfrm>
        </p:spPr>
        <p:txBody>
          <a:bodyPr>
            <a:normAutofit fontScale="90000"/>
          </a:bodyPr>
          <a:lstStyle/>
          <a:p>
            <a:pPr algn="ctr"/>
            <a:r>
              <a:rPr lang="ar-SA" b="1" dirty="0">
                <a:cs typeface="B Titr" panose="00000700000000000000" pitchFamily="2" charset="-78"/>
              </a:rPr>
              <a:t>ساعات کار موظف:</a:t>
            </a:r>
            <a:r>
              <a:rPr lang="en-US" dirty="0">
                <a:cs typeface="B Titr" panose="00000700000000000000" pitchFamily="2" charset="-78"/>
              </a:rPr>
              <a:t/>
            </a:r>
            <a:br>
              <a:rPr lang="en-US" dirty="0">
                <a:cs typeface="B Titr" panose="00000700000000000000" pitchFamily="2" charset="-78"/>
              </a:rPr>
            </a:br>
            <a:endParaRPr lang="en-US" dirty="0">
              <a:cs typeface="B Titr" panose="00000700000000000000" pitchFamily="2" charset="-78"/>
            </a:endParaRPr>
          </a:p>
        </p:txBody>
      </p:sp>
      <p:sp>
        <p:nvSpPr>
          <p:cNvPr id="3" name="Content Placeholder 2"/>
          <p:cNvSpPr>
            <a:spLocks noGrp="1"/>
          </p:cNvSpPr>
          <p:nvPr>
            <p:ph idx="1"/>
          </p:nvPr>
        </p:nvSpPr>
        <p:spPr>
          <a:xfrm>
            <a:off x="677334" y="1324304"/>
            <a:ext cx="8596668" cy="5108028"/>
          </a:xfrm>
        </p:spPr>
        <p:txBody>
          <a:bodyPr>
            <a:noAutofit/>
          </a:bodyPr>
          <a:lstStyle/>
          <a:p>
            <a:pPr algn="r" rtl="1"/>
            <a:r>
              <a:rPr lang="ar-SA" sz="1800" dirty="0">
                <a:cs typeface="B Nazanin" panose="00000400000000000000" pitchFamily="2" charset="-78"/>
              </a:rPr>
              <a:t>ساعات کار موظف جهت کلیه </a:t>
            </a:r>
            <a:r>
              <a:rPr lang="fa-IR" sz="1800" dirty="0" smtClean="0">
                <a:cs typeface="B Nazanin" panose="00000400000000000000" pitchFamily="2" charset="-78"/>
              </a:rPr>
              <a:t>پرسنل </a:t>
            </a:r>
            <a:r>
              <a:rPr lang="ar-SA" sz="1800" dirty="0" smtClean="0">
                <a:cs typeface="B Nazanin" panose="00000400000000000000" pitchFamily="2" charset="-78"/>
              </a:rPr>
              <a:t>دانشگاه </a:t>
            </a:r>
            <a:r>
              <a:rPr lang="ar-SA" sz="1800" dirty="0">
                <a:cs typeface="B Nazanin" panose="00000400000000000000" pitchFamily="2" charset="-78"/>
              </a:rPr>
              <a:t>علوم پزشکی 44 ساعت در هفته می باشد </a:t>
            </a:r>
            <a:r>
              <a:rPr lang="ar-SA" sz="1800" dirty="0" smtClean="0">
                <a:cs typeface="B Nazanin" panose="00000400000000000000" pitchFamily="2" charset="-78"/>
              </a:rPr>
              <a:t>.و ترتیب و تنظیم ساعات بر حسب نوع فعالیت و نوع شغل تصدی طبق قانون و مقررات بر عهده مسئولین مرکز بوده و کارمند موظف به رعایت ساعات ابلاغی می باشد.</a:t>
            </a:r>
            <a:endParaRPr lang="en-US" sz="1800" dirty="0">
              <a:cs typeface="B Nazanin" panose="00000400000000000000" pitchFamily="2" charset="-78"/>
            </a:endParaRPr>
          </a:p>
          <a:p>
            <a:pPr algn="r" rtl="1"/>
            <a:r>
              <a:rPr lang="ar-SA" sz="1800" b="1" dirty="0">
                <a:cs typeface="B Nazanin" panose="00000400000000000000" pitchFamily="2" charset="-78"/>
              </a:rPr>
              <a:t>-مشمولین ضابطه حضور و غیاب:</a:t>
            </a:r>
            <a:endParaRPr lang="en-US" sz="1800" dirty="0">
              <a:cs typeface="B Nazanin" panose="00000400000000000000" pitchFamily="2" charset="-78"/>
            </a:endParaRPr>
          </a:p>
          <a:p>
            <a:pPr algn="r" rtl="1"/>
            <a:r>
              <a:rPr lang="ar-SA" sz="1800" dirty="0">
                <a:cs typeface="B Nazanin" panose="00000400000000000000" pitchFamily="2" charset="-78"/>
              </a:rPr>
              <a:t>کلیه کارکنان شاغل اعم از هیات علمی و غیر هیات علمی (رسمی – پیمانی- قراردادی- ضریب کا- شرکتی – طرح لایحه و ...)مشمول این ضابطه خواهند بود .</a:t>
            </a:r>
            <a:endParaRPr lang="en-US" sz="1800" dirty="0">
              <a:cs typeface="B Nazanin" panose="00000400000000000000" pitchFamily="2" charset="-78"/>
            </a:endParaRPr>
          </a:p>
          <a:p>
            <a:pPr algn="r" rtl="1"/>
            <a:r>
              <a:rPr lang="ar-SA" sz="1800" b="1" dirty="0">
                <a:cs typeface="B Nazanin" panose="00000400000000000000" pitchFamily="2" charset="-78"/>
              </a:rPr>
              <a:t>-ساعات اداری(غیر نوبت کاری):</a:t>
            </a:r>
            <a:endParaRPr lang="en-US" sz="1800" dirty="0">
              <a:cs typeface="B Nazanin" panose="00000400000000000000" pitchFamily="2" charset="-78"/>
            </a:endParaRPr>
          </a:p>
          <a:p>
            <a:pPr algn="r" rtl="1"/>
            <a:r>
              <a:rPr lang="ar-SA" sz="1800" dirty="0">
                <a:cs typeface="B Nazanin" panose="00000400000000000000" pitchFamily="2" charset="-78"/>
              </a:rPr>
              <a:t>ساعات کار موظف و تعیین شده برای مشاغلی است که فعالیت در آنها صرفاً در نوبت صبح و در روزهای اداری (غیر تعطیل ) صورت می گیرد.</a:t>
            </a:r>
            <a:endParaRPr lang="en-US" sz="1800" dirty="0">
              <a:cs typeface="B Nazanin" panose="00000400000000000000" pitchFamily="2" charset="-78"/>
            </a:endParaRPr>
          </a:p>
          <a:p>
            <a:pPr algn="r" rtl="1"/>
            <a:r>
              <a:rPr lang="ar-SA" sz="1800" b="1" dirty="0">
                <a:cs typeface="B Nazanin" panose="00000400000000000000" pitchFamily="2" charset="-78"/>
              </a:rPr>
              <a:t>-ساعات نوبت کاری (شیفت) و کشیک:</a:t>
            </a:r>
            <a:endParaRPr lang="en-US" sz="1800" dirty="0">
              <a:cs typeface="B Nazanin" panose="00000400000000000000" pitchFamily="2" charset="-78"/>
            </a:endParaRPr>
          </a:p>
          <a:p>
            <a:pPr algn="r" rtl="1"/>
            <a:r>
              <a:rPr lang="ar-SA" sz="1800" dirty="0">
                <a:cs typeface="B Nazanin" panose="00000400000000000000" pitchFamily="2" charset="-78"/>
              </a:rPr>
              <a:t>ساعات کار موظف در مشاغلی که فعالیت در آنها به جهت نوع کار در طول ماه گردش دارد (اعم از صبح ، عصر ، شب) در کلیه روزهای ماه صرف نظر از تعطیل یا غیر تعطیل برنامه ریزی شده و شاغلین بصورت نوبت کاری (ثابت و یا چرخشی ) یا کشیک انجام وظیفه نموده و حسب ضوابط از استراحت (</a:t>
            </a:r>
            <a:r>
              <a:rPr lang="en-US" sz="1800" dirty="0">
                <a:cs typeface="B Nazanin" panose="00000400000000000000" pitchFamily="2" charset="-78"/>
              </a:rPr>
              <a:t>OFF</a:t>
            </a:r>
            <a:r>
              <a:rPr lang="fa-IR" sz="1800" dirty="0">
                <a:cs typeface="B Nazanin" panose="00000400000000000000" pitchFamily="2" charset="-78"/>
              </a:rPr>
              <a:t>)به جایگزینی کار در ایام تعطیل برخوردار می باشند.</a:t>
            </a:r>
            <a:endParaRPr lang="en-US" sz="1800" dirty="0">
              <a:cs typeface="B Nazanin" panose="00000400000000000000" pitchFamily="2" charset="-78"/>
            </a:endParaRPr>
          </a:p>
          <a:p>
            <a:pPr algn="r" rtl="1"/>
            <a:r>
              <a:rPr lang="fa-IR" sz="1800" b="1" dirty="0">
                <a:cs typeface="B Nazanin" panose="00000400000000000000" pitchFamily="2" charset="-78"/>
              </a:rPr>
              <a:t>-استراحت(</a:t>
            </a:r>
            <a:r>
              <a:rPr lang="en-US" sz="1800" b="1" dirty="0">
                <a:cs typeface="B Nazanin" panose="00000400000000000000" pitchFamily="2" charset="-78"/>
              </a:rPr>
              <a:t>OFF</a:t>
            </a:r>
            <a:r>
              <a:rPr lang="fa-IR" sz="1800" b="1" dirty="0">
                <a:cs typeface="B Nazanin" panose="00000400000000000000" pitchFamily="2" charset="-78"/>
              </a:rPr>
              <a:t>)</a:t>
            </a:r>
            <a:endParaRPr lang="en-US" sz="1800" dirty="0">
              <a:cs typeface="B Nazanin" panose="00000400000000000000" pitchFamily="2" charset="-78"/>
            </a:endParaRPr>
          </a:p>
          <a:p>
            <a:pPr algn="r"/>
            <a:r>
              <a:rPr lang="fa-IR" sz="1800" dirty="0">
                <a:cs typeface="B Nazanin" panose="00000400000000000000" pitchFamily="2" charset="-78"/>
              </a:rPr>
              <a:t>کارکنان در مشاغل کشیک و یا نوبت کاری پس از انجام وظیفه طبق برنامه کاری از فرجه استراحت (تعطیلی) مربوطه برخوردار می باشند</a:t>
            </a:r>
            <a:endParaRPr lang="en-US" sz="1800" dirty="0">
              <a:cs typeface="B Nazanin" panose="00000400000000000000" pitchFamily="2" charset="-78"/>
            </a:endParaRPr>
          </a:p>
        </p:txBody>
      </p:sp>
    </p:spTree>
    <p:extLst>
      <p:ext uri="{BB962C8B-B14F-4D97-AF65-F5344CB8AC3E}">
        <p14:creationId xmlns:p14="http://schemas.microsoft.com/office/powerpoint/2010/main" val="11716619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200" b="1" dirty="0">
                <a:cs typeface="B Titr" panose="00000700000000000000" pitchFamily="2" charset="-78"/>
              </a:rPr>
              <a:t>شروع و پایان ساعات کاری در شیفتهای </a:t>
            </a:r>
            <a:r>
              <a:rPr lang="fa-IR" sz="3200" b="1" dirty="0" smtClean="0">
                <a:cs typeface="B Titr" panose="00000700000000000000" pitchFamily="2" charset="-78"/>
              </a:rPr>
              <a:t>مختلف</a:t>
            </a:r>
            <a:r>
              <a:rPr lang="en-US" sz="3200" dirty="0">
                <a:cs typeface="B Titr" panose="00000700000000000000" pitchFamily="2" charset="-78"/>
              </a:rPr>
              <a:t/>
            </a:r>
            <a:br>
              <a:rPr lang="en-US" sz="3200" dirty="0">
                <a:cs typeface="B Titr" panose="00000700000000000000" pitchFamily="2" charset="-78"/>
              </a:rPr>
            </a:br>
            <a:endParaRPr lang="en-US" sz="3200" dirty="0">
              <a:cs typeface="B Titr" panose="00000700000000000000" pitchFamily="2" charset="-78"/>
            </a:endParaRPr>
          </a:p>
        </p:txBody>
      </p:sp>
      <p:sp>
        <p:nvSpPr>
          <p:cNvPr id="3" name="Content Placeholder 2"/>
          <p:cNvSpPr>
            <a:spLocks noGrp="1"/>
          </p:cNvSpPr>
          <p:nvPr>
            <p:ph idx="1"/>
          </p:nvPr>
        </p:nvSpPr>
        <p:spPr>
          <a:xfrm>
            <a:off x="838199" y="1311442"/>
            <a:ext cx="10748211" cy="5329989"/>
          </a:xfrm>
        </p:spPr>
        <p:txBody>
          <a:bodyPr>
            <a:noAutofit/>
          </a:bodyPr>
          <a:lstStyle/>
          <a:p>
            <a:pPr algn="r" rtl="1"/>
            <a:r>
              <a:rPr lang="fa-IR" sz="2200" dirty="0">
                <a:cs typeface="B Nazanin" panose="00000400000000000000" pitchFamily="2" charset="-78"/>
              </a:rPr>
              <a:t>شیفت صبح ورود حداکثر 7:30  و خروج حداقل 14:10 </a:t>
            </a:r>
            <a:endParaRPr lang="en-US" sz="2200" dirty="0">
              <a:cs typeface="B Nazanin" panose="00000400000000000000" pitchFamily="2" charset="-78"/>
            </a:endParaRPr>
          </a:p>
          <a:p>
            <a:pPr algn="r" rtl="1"/>
            <a:r>
              <a:rPr lang="fa-IR" sz="2200" dirty="0">
                <a:cs typeface="B Nazanin" panose="00000400000000000000" pitchFamily="2" charset="-78"/>
              </a:rPr>
              <a:t>( لازم بذکر است با توجه به شروع ساعت کاری از ساعت 7 صبح  </a:t>
            </a:r>
            <a:r>
              <a:rPr lang="fa-IR" sz="2200" b="1" u="sng" dirty="0">
                <a:cs typeface="B Nazanin" panose="00000400000000000000" pitchFamily="2" charset="-78"/>
              </a:rPr>
              <a:t>نحوه محاسبه تاخیر</a:t>
            </a:r>
            <a:r>
              <a:rPr lang="fa-IR" sz="2200" dirty="0">
                <a:cs typeface="B Nazanin" panose="00000400000000000000" pitchFamily="2" charset="-78"/>
              </a:rPr>
              <a:t> به شرح ذیل می باشد در صورت ورود بطور مثال 7:32 ، 32 دقیقه تاخیر لحاظ شده و در صورت خروج 14:09 ، یازده دقیقه تعجیل محاسبه می گردد .)</a:t>
            </a:r>
            <a:endParaRPr lang="en-US" sz="2200" dirty="0">
              <a:cs typeface="B Nazanin" panose="00000400000000000000" pitchFamily="2" charset="-78"/>
            </a:endParaRPr>
          </a:p>
          <a:p>
            <a:pPr algn="r" rtl="1"/>
            <a:r>
              <a:rPr lang="fa-IR" sz="2200" dirty="0" smtClean="0">
                <a:cs typeface="B Nazanin" panose="00000400000000000000" pitchFamily="2" charset="-78"/>
              </a:rPr>
              <a:t>شیفت </a:t>
            </a:r>
            <a:r>
              <a:rPr lang="fa-IR" sz="2200" dirty="0">
                <a:cs typeface="B Nazanin" panose="00000400000000000000" pitchFamily="2" charset="-78"/>
              </a:rPr>
              <a:t>عصر ورود حداکثر 13:30 و خروج 20 </a:t>
            </a:r>
            <a:endParaRPr lang="en-US" sz="2200" dirty="0">
              <a:cs typeface="B Nazanin" panose="00000400000000000000" pitchFamily="2" charset="-78"/>
            </a:endParaRPr>
          </a:p>
          <a:p>
            <a:pPr algn="r" rtl="1"/>
            <a:r>
              <a:rPr lang="fa-IR" sz="2200" dirty="0" smtClean="0">
                <a:cs typeface="B Nazanin" panose="00000400000000000000" pitchFamily="2" charset="-78"/>
              </a:rPr>
              <a:t>شیفت </a:t>
            </a:r>
            <a:r>
              <a:rPr lang="fa-IR" sz="2200" dirty="0">
                <a:cs typeface="B Nazanin" panose="00000400000000000000" pitchFamily="2" charset="-78"/>
              </a:rPr>
              <a:t>شب ورود حداکثر 19:30 و خروج 8 صبح فردای </a:t>
            </a:r>
            <a:r>
              <a:rPr lang="fa-IR" sz="2200" dirty="0" smtClean="0">
                <a:cs typeface="B Nazanin" panose="00000400000000000000" pitchFamily="2" charset="-78"/>
              </a:rPr>
              <a:t>آنروز</a:t>
            </a:r>
            <a:endParaRPr lang="en-US" sz="2200" dirty="0">
              <a:cs typeface="B Nazanin" panose="00000400000000000000" pitchFamily="2" charset="-78"/>
            </a:endParaRPr>
          </a:p>
          <a:p>
            <a:pPr algn="r" rtl="1"/>
            <a:r>
              <a:rPr lang="fa-IR" sz="2200" dirty="0">
                <a:cs typeface="B Nazanin" panose="00000400000000000000" pitchFamily="2" charset="-78"/>
              </a:rPr>
              <a:t>عدم ورود به محل کار تا راس ساعت تعیین شده و یا تعجیل د رخروج قبل از پایان ساعت کار و یا خروج از محل خدمت به دلیل کار اداری و یا شخصی در ساعات موظف اداری فقط با اجازه کتبی مسئولین ذیصلاح که از قبل اخذ گردیده باشد مجاز خواهد بود.</a:t>
            </a:r>
            <a:endParaRPr lang="en-US" sz="2200" dirty="0">
              <a:cs typeface="B Nazanin" panose="00000400000000000000" pitchFamily="2" charset="-78"/>
            </a:endParaRPr>
          </a:p>
          <a:p>
            <a:pPr algn="r" rtl="1"/>
            <a:r>
              <a:rPr lang="fa-IR" sz="2200" dirty="0" smtClean="0">
                <a:cs typeface="B Nazanin" panose="00000400000000000000" pitchFamily="2" charset="-78"/>
              </a:rPr>
              <a:t>تاخیر </a:t>
            </a:r>
            <a:r>
              <a:rPr lang="fa-IR" sz="2200" dirty="0">
                <a:cs typeface="B Nazanin" panose="00000400000000000000" pitchFamily="2" charset="-78"/>
              </a:rPr>
              <a:t>ورود و یا تعجیل در خروج به هر میزان که باشد با احتساب مدت غیبت از حقوق ماهانه کسر خواهد شد و خروج بدون مجوز کتبی در طول وقت اداری غیبت تلقی شده و به میزان غیبت از حقوق ماهانه کسر خواهد شد. استفاده از </a:t>
            </a:r>
            <a:r>
              <a:rPr lang="fa-IR" sz="2200" b="1" u="sng" dirty="0">
                <a:cs typeface="B Nazanin" panose="00000400000000000000" pitchFamily="2" charset="-78"/>
              </a:rPr>
              <a:t>مرخصی روزانه باید با درخواست قبلی قبل از رفتن به مرخصی</a:t>
            </a:r>
            <a:r>
              <a:rPr lang="fa-IR" sz="2200" dirty="0">
                <a:cs typeface="B Nazanin" panose="00000400000000000000" pitchFamily="2" charset="-78"/>
              </a:rPr>
              <a:t> و صدور حکم مرخصی انجام شود در غیر اینصورت غیبت تلقی شده و به میزان مدت غیبت از حقوق ماهانه کسر خواهد شد.</a:t>
            </a:r>
            <a:endParaRPr lang="en-US" sz="2200" dirty="0">
              <a:cs typeface="B Nazanin" panose="00000400000000000000" pitchFamily="2" charset="-78"/>
            </a:endParaRPr>
          </a:p>
          <a:p>
            <a:pPr algn="r" rtl="1"/>
            <a:r>
              <a:rPr lang="fa-IR" sz="2200" dirty="0">
                <a:cs typeface="B Nazanin" panose="00000400000000000000" pitchFamily="2" charset="-78"/>
              </a:rPr>
              <a:t>-کلیه پاسها </a:t>
            </a:r>
            <a:r>
              <a:rPr lang="fa-IR" sz="2200" b="1" u="sng" dirty="0">
                <a:cs typeface="B Nazanin" panose="00000400000000000000" pitchFamily="2" charset="-78"/>
              </a:rPr>
              <a:t>حتماً </a:t>
            </a:r>
            <a:r>
              <a:rPr lang="fa-IR" sz="2200" dirty="0" smtClean="0">
                <a:cs typeface="B Nazanin" panose="00000400000000000000" pitchFamily="2" charset="-78"/>
              </a:rPr>
              <a:t>قبل </a:t>
            </a:r>
            <a:r>
              <a:rPr lang="fa-IR" sz="2200" dirty="0">
                <a:cs typeface="B Nazanin" panose="00000400000000000000" pitchFamily="2" charset="-78"/>
              </a:rPr>
              <a:t>از استفاده رد شده و یا نهایتاً تا آخر وقت اداری همانروز برگه پاس به نگهبانی تحویل داده شود </a:t>
            </a:r>
            <a:r>
              <a:rPr lang="fa-IR" sz="2200" b="1" dirty="0">
                <a:cs typeface="B Nazanin" panose="00000400000000000000" pitchFamily="2" charset="-78"/>
              </a:rPr>
              <a:t>در غیر اینصورت </a:t>
            </a:r>
            <a:r>
              <a:rPr lang="fa-IR" sz="2200" b="1" u="sng" dirty="0">
                <a:cs typeface="B Nazanin" panose="00000400000000000000" pitchFamily="2" charset="-78"/>
              </a:rPr>
              <a:t>پاس آنروز غیبت</a:t>
            </a:r>
            <a:r>
              <a:rPr lang="fa-IR" sz="2200" b="1" dirty="0">
                <a:cs typeface="B Nazanin" panose="00000400000000000000" pitchFamily="2" charset="-78"/>
              </a:rPr>
              <a:t> </a:t>
            </a:r>
            <a:r>
              <a:rPr lang="fa-IR" sz="2200" dirty="0">
                <a:cs typeface="B Nazanin" panose="00000400000000000000" pitchFamily="2" charset="-78"/>
              </a:rPr>
              <a:t>محسوب می گردد</a:t>
            </a:r>
            <a:r>
              <a:rPr lang="fa-IR" sz="2200" b="1" dirty="0">
                <a:cs typeface="B Nazanin" panose="00000400000000000000" pitchFamily="2" charset="-78"/>
              </a:rPr>
              <a:t>.</a:t>
            </a:r>
            <a:endParaRPr lang="en-US" sz="2200" dirty="0">
              <a:cs typeface="B Nazanin" panose="00000400000000000000" pitchFamily="2" charset="-78"/>
            </a:endParaRPr>
          </a:p>
          <a:p>
            <a:pPr algn="r"/>
            <a:endParaRPr lang="en-US" sz="2200" dirty="0">
              <a:cs typeface="B Nazanin" panose="00000400000000000000" pitchFamily="2" charset="-78"/>
            </a:endParaRPr>
          </a:p>
        </p:txBody>
      </p:sp>
    </p:spTree>
    <p:extLst>
      <p:ext uri="{BB962C8B-B14F-4D97-AF65-F5344CB8AC3E}">
        <p14:creationId xmlns:p14="http://schemas.microsoft.com/office/powerpoint/2010/main" val="39737295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a:cs typeface="B Titr" panose="00000700000000000000" pitchFamily="2" charset="-78"/>
              </a:rPr>
              <a:t>رسیدگی به تخلفات اداری </a:t>
            </a:r>
            <a:r>
              <a:rPr lang="fa-IR" b="1" dirty="0" smtClean="0">
                <a:cs typeface="B Titr" panose="00000700000000000000" pitchFamily="2" charset="-78"/>
              </a:rPr>
              <a:t>پرسنل</a:t>
            </a:r>
            <a:r>
              <a:rPr lang="en-US" dirty="0">
                <a:cs typeface="B Titr" panose="00000700000000000000" pitchFamily="2" charset="-78"/>
              </a:rPr>
              <a:t/>
            </a:r>
            <a:br>
              <a:rPr lang="en-US" dirty="0">
                <a:cs typeface="B Titr" panose="00000700000000000000" pitchFamily="2" charset="-78"/>
              </a:rPr>
            </a:br>
            <a:endParaRPr lang="en-US" dirty="0">
              <a:cs typeface="B Titr" panose="00000700000000000000" pitchFamily="2" charset="-78"/>
            </a:endParaRPr>
          </a:p>
        </p:txBody>
      </p:sp>
      <p:sp>
        <p:nvSpPr>
          <p:cNvPr id="3" name="Content Placeholder 2"/>
          <p:cNvSpPr>
            <a:spLocks noGrp="1"/>
          </p:cNvSpPr>
          <p:nvPr>
            <p:ph idx="1"/>
          </p:nvPr>
        </p:nvSpPr>
        <p:spPr/>
        <p:txBody>
          <a:bodyPr/>
          <a:lstStyle/>
          <a:p>
            <a:pPr algn="r" rtl="1"/>
            <a:r>
              <a:rPr lang="ar-SA" b="1" dirty="0">
                <a:cs typeface="B Nazanin" panose="00000400000000000000" pitchFamily="2" charset="-78"/>
              </a:rPr>
              <a:t>رسمی-پیمانی- تبصره 3 –طرحی: </a:t>
            </a:r>
            <a:endParaRPr lang="en-US" dirty="0">
              <a:cs typeface="B Nazanin" panose="00000400000000000000" pitchFamily="2" charset="-78"/>
            </a:endParaRPr>
          </a:p>
          <a:p>
            <a:pPr algn="r" rtl="1"/>
            <a:r>
              <a:rPr lang="ar-SA" dirty="0">
                <a:cs typeface="B Nazanin" panose="00000400000000000000" pitchFamily="2" charset="-78"/>
              </a:rPr>
              <a:t>در صورت تخلف مکرر و یا تخلف غیر قابل جبران  پرسنل رسمی – پیمانی- تبصره 3 و  طرحی با صلاحدید مسئولین مرکز جهت رسیدگی به تخلف وی ، به هیات رسیدگی به تخلفات اداری معرفی شده تا این هیات به تخلفات وی رسیدگی نماید.و در نهایت رای هیات به مرکز اعلام می گردد.</a:t>
            </a:r>
            <a:endParaRPr lang="en-US" dirty="0">
              <a:cs typeface="B Nazanin" panose="00000400000000000000" pitchFamily="2" charset="-78"/>
            </a:endParaRPr>
          </a:p>
          <a:p>
            <a:pPr algn="r" rtl="1"/>
            <a:r>
              <a:rPr lang="ar-SA" b="1" dirty="0">
                <a:cs typeface="B Nazanin" panose="00000400000000000000" pitchFamily="2" charset="-78"/>
              </a:rPr>
              <a:t>- پرسنل مشمول قانون کار (تبصره 4)</a:t>
            </a:r>
            <a:endParaRPr lang="en-US" dirty="0">
              <a:cs typeface="B Nazanin" panose="00000400000000000000" pitchFamily="2" charset="-78"/>
            </a:endParaRPr>
          </a:p>
          <a:p>
            <a:pPr algn="r" rtl="1"/>
            <a:r>
              <a:rPr lang="ar-SA" dirty="0">
                <a:cs typeface="B Nazanin" panose="00000400000000000000" pitchFamily="2" charset="-78"/>
              </a:rPr>
              <a:t>با توجه به آنکه پرسنل تبصره 4 از پرسنل قانون کار می باشند ؛ لذا نامبردگان در صورت انجام تخلفات اداری به دانشگاه علوم پزشکی اعلام شده  و سپس از طریق دانشگاه به اداره کار جهت تشکیل کمیسیون  و رسیدگی به تخلفات وی امور لازم انجام گیرد و سپس رای صادره به مرکز اعلام می گردد.</a:t>
            </a:r>
            <a:endParaRPr lang="en-US" dirty="0">
              <a:cs typeface="B Nazanin" panose="00000400000000000000" pitchFamily="2" charset="-78"/>
            </a:endParaRPr>
          </a:p>
          <a:p>
            <a:pPr algn="r"/>
            <a:endParaRPr lang="en-US" dirty="0">
              <a:cs typeface="B Nazanin" panose="00000400000000000000" pitchFamily="2" charset="-78"/>
            </a:endParaRPr>
          </a:p>
        </p:txBody>
      </p:sp>
    </p:spTree>
    <p:extLst>
      <p:ext uri="{BB962C8B-B14F-4D97-AF65-F5344CB8AC3E}">
        <p14:creationId xmlns:p14="http://schemas.microsoft.com/office/powerpoint/2010/main" val="3098519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04952"/>
            <a:ext cx="8596668" cy="804041"/>
          </a:xfrm>
        </p:spPr>
        <p:txBody>
          <a:bodyPr/>
          <a:lstStyle/>
          <a:p>
            <a:pPr algn="ctr"/>
            <a:r>
              <a:rPr lang="fa-IR" dirty="0">
                <a:cs typeface="B Titr" panose="00000700000000000000" pitchFamily="2" charset="-78"/>
              </a:rPr>
              <a:t>عناوین تخلفات اداری</a:t>
            </a:r>
            <a:endParaRPr lang="en-US" dirty="0"/>
          </a:p>
        </p:txBody>
      </p:sp>
      <p:sp>
        <p:nvSpPr>
          <p:cNvPr id="3" name="Content Placeholder 2"/>
          <p:cNvSpPr>
            <a:spLocks noGrp="1"/>
          </p:cNvSpPr>
          <p:nvPr>
            <p:ph idx="1"/>
          </p:nvPr>
        </p:nvSpPr>
        <p:spPr>
          <a:xfrm>
            <a:off x="677334" y="1008993"/>
            <a:ext cx="8596668" cy="5032369"/>
          </a:xfrm>
        </p:spPr>
        <p:txBody>
          <a:bodyPr>
            <a:noAutofit/>
          </a:bodyPr>
          <a:lstStyle/>
          <a:p>
            <a:pPr algn="r" rtl="1"/>
            <a:r>
              <a:rPr lang="fa-IR" sz="1600" dirty="0"/>
              <a:t> </a:t>
            </a:r>
            <a:r>
              <a:rPr lang="fa-IR" sz="1600" dirty="0" smtClean="0"/>
              <a:t>۱- اعمال و رفتار خلاف شئون شغلی یا اداری.</a:t>
            </a:r>
          </a:p>
          <a:p>
            <a:pPr algn="r" rtl="1"/>
            <a:r>
              <a:rPr lang="fa-IR" sz="1600" dirty="0" smtClean="0"/>
              <a:t>۲- </a:t>
            </a:r>
            <a:r>
              <a:rPr lang="fa-IR" sz="1600" dirty="0"/>
              <a:t>نقض قوانین و مقررات </a:t>
            </a:r>
            <a:r>
              <a:rPr lang="fa-IR" sz="1600" dirty="0" smtClean="0"/>
              <a:t>مربوط</a:t>
            </a:r>
            <a:endParaRPr lang="fa-IR" sz="1600" dirty="0"/>
          </a:p>
          <a:p>
            <a:pPr algn="r" rtl="1"/>
            <a:r>
              <a:rPr lang="fa-IR" sz="1600" dirty="0"/>
              <a:t>۳- ایجاد نارضایتی در ارباب رجوع یا انجام ندادن یا تأخیر در انجام امور قانونی آنها بدون دلیل.</a:t>
            </a:r>
          </a:p>
          <a:p>
            <a:pPr algn="r" rtl="1"/>
            <a:r>
              <a:rPr lang="fa-IR" sz="1600" dirty="0"/>
              <a:t>۴- ایراد تهمت و افترا، هتک حیثیت.</a:t>
            </a:r>
          </a:p>
          <a:p>
            <a:pPr algn="r" rtl="1"/>
            <a:r>
              <a:rPr lang="fa-IR" sz="1600" dirty="0"/>
              <a:t>۵- اخاذی.</a:t>
            </a:r>
          </a:p>
          <a:p>
            <a:pPr algn="r" rtl="1"/>
            <a:r>
              <a:rPr lang="fa-IR" sz="1600" dirty="0"/>
              <a:t>۶- اختلاس.</a:t>
            </a:r>
          </a:p>
          <a:p>
            <a:pPr algn="r" rtl="1"/>
            <a:r>
              <a:rPr lang="fa-IR" sz="1600" dirty="0"/>
              <a:t>۷- تبعیض یا اعمال غرض یا روابط غیراداری در اجرای قوانین و مقررات نسبت به اشخاص.</a:t>
            </a:r>
          </a:p>
          <a:p>
            <a:pPr algn="r" rtl="1"/>
            <a:r>
              <a:rPr lang="fa-IR" sz="1600" dirty="0"/>
              <a:t>۸- ترک خدمت در خلال ساعات موظف اداری.</a:t>
            </a:r>
          </a:p>
          <a:p>
            <a:pPr algn="r" rtl="1"/>
            <a:r>
              <a:rPr lang="fa-IR" sz="1600" dirty="0"/>
              <a:t>۹- تکرار در تأخیر ورود به محل خدمت یا تکرار خروج از آن بدون کسب مجوز.</a:t>
            </a:r>
          </a:p>
          <a:p>
            <a:pPr algn="r" rtl="1"/>
            <a:r>
              <a:rPr lang="fa-IR" sz="1600" dirty="0"/>
              <a:t>۱۰- تسامح در حفظ اموال و اسناد و وجوه دولتی، ایراد خسارات به اموال دولتی .</a:t>
            </a:r>
          </a:p>
          <a:p>
            <a:pPr algn="r" rtl="1"/>
            <a:r>
              <a:rPr lang="fa-IR" sz="1600" dirty="0"/>
              <a:t>۱۱- افشای اسرار و اسناد محرمانه اداری.</a:t>
            </a:r>
          </a:p>
          <a:p>
            <a:pPr algn="r" rtl="1"/>
            <a:r>
              <a:rPr lang="fa-IR" sz="1600" dirty="0"/>
              <a:t>۱۲- ارتباط و تماس غیرمجاز با اتباع بیگانه.</a:t>
            </a:r>
          </a:p>
          <a:p>
            <a:pPr algn="r" rtl="1"/>
            <a:r>
              <a:rPr lang="fa-IR" sz="1600" dirty="0"/>
              <a:t>۱۳- سرپیچی از اجرای دستورهای مقامهای بالاتر در حدود وظایف اداری</a:t>
            </a:r>
            <a:r>
              <a:rPr lang="fa-IR" sz="1600" dirty="0" smtClean="0"/>
              <a:t>.</a:t>
            </a:r>
            <a:endParaRPr lang="fa-IR" sz="1600" dirty="0"/>
          </a:p>
        </p:txBody>
      </p:sp>
    </p:spTree>
    <p:extLst>
      <p:ext uri="{BB962C8B-B14F-4D97-AF65-F5344CB8AC3E}">
        <p14:creationId xmlns:p14="http://schemas.microsoft.com/office/powerpoint/2010/main" val="17868829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20719"/>
            <a:ext cx="8596668" cy="567558"/>
          </a:xfrm>
        </p:spPr>
        <p:txBody>
          <a:bodyPr>
            <a:normAutofit fontScale="90000"/>
          </a:bodyPr>
          <a:lstStyle/>
          <a:p>
            <a:pPr algn="ctr"/>
            <a:r>
              <a:rPr lang="fa-IR" sz="2700" dirty="0" smtClean="0">
                <a:cs typeface="B Titr" panose="00000700000000000000" pitchFamily="2" charset="-78"/>
              </a:rPr>
              <a:t>عناوین تخلفات اداری</a:t>
            </a:r>
            <a:r>
              <a:rPr lang="fa-IR" sz="2000" dirty="0" smtClean="0">
                <a:cs typeface="B Titr" panose="00000700000000000000" pitchFamily="2" charset="-78"/>
              </a:rPr>
              <a:t/>
            </a:r>
            <a:br>
              <a:rPr lang="fa-IR" sz="2000" dirty="0" smtClean="0">
                <a:cs typeface="B Titr" panose="00000700000000000000" pitchFamily="2" charset="-78"/>
              </a:rPr>
            </a:br>
            <a:r>
              <a:rPr lang="fa-IR" sz="2000" dirty="0" smtClean="0">
                <a:cs typeface="B Titr" panose="00000700000000000000" pitchFamily="2" charset="-78"/>
              </a:rPr>
              <a:t/>
            </a:r>
            <a:br>
              <a:rPr lang="fa-IR" sz="2000" dirty="0" smtClean="0">
                <a:cs typeface="B Titr" panose="00000700000000000000" pitchFamily="2" charset="-78"/>
              </a:rPr>
            </a:br>
            <a:endParaRPr lang="en-US" sz="2000" dirty="0">
              <a:cs typeface="B Titr" panose="00000700000000000000" pitchFamily="2" charset="-78"/>
            </a:endParaRPr>
          </a:p>
        </p:txBody>
      </p:sp>
      <p:sp>
        <p:nvSpPr>
          <p:cNvPr id="3" name="Content Placeholder 2"/>
          <p:cNvSpPr>
            <a:spLocks noGrp="1"/>
          </p:cNvSpPr>
          <p:nvPr>
            <p:ph idx="1"/>
          </p:nvPr>
        </p:nvSpPr>
        <p:spPr>
          <a:xfrm>
            <a:off x="677334" y="677917"/>
            <a:ext cx="8596668" cy="6069724"/>
          </a:xfrm>
        </p:spPr>
        <p:txBody>
          <a:bodyPr>
            <a:noAutofit/>
          </a:bodyPr>
          <a:lstStyle/>
          <a:p>
            <a:pPr algn="r" rtl="1"/>
            <a:r>
              <a:rPr lang="fa-IR" sz="1600" dirty="0"/>
              <a:t>۱۴- کم کاری یا سهل انگاری در انجام وظایف محول شده.</a:t>
            </a:r>
          </a:p>
          <a:p>
            <a:pPr algn="r" rtl="1"/>
            <a:r>
              <a:rPr lang="fa-IR" sz="1600" dirty="0"/>
              <a:t>۱۵- سهل انگاری رؤسا و مدیران در ندادن گزارش تخلفات کارمندان تحت امر</a:t>
            </a:r>
          </a:p>
          <a:p>
            <a:pPr algn="r" rtl="1"/>
            <a:r>
              <a:rPr lang="fa-IR" sz="1600" dirty="0"/>
              <a:t>۱۶- ارائه گواهی یا گزارش خلاف واقع در امور اداری.</a:t>
            </a:r>
          </a:p>
          <a:p>
            <a:pPr algn="r" rtl="1"/>
            <a:r>
              <a:rPr lang="fa-IR" sz="1600" dirty="0"/>
              <a:t>۱۷- گرفتن وجوهی غیر از آنچه در قـوانین و مقررات تعیین شده یا اخذ هرگونه مالی که در عرف رشوه خواری تلقی می شود.</a:t>
            </a:r>
          </a:p>
          <a:p>
            <a:pPr algn="r" rtl="1"/>
            <a:r>
              <a:rPr lang="fa-IR" sz="1600" dirty="0"/>
              <a:t>۱۸- تسلیم مدارک به اشخاصی که حق دریافت آن را ندارند یا خودداری از تسلیم مدارک به اشخاصی که حق دریافت آنرا دارند.</a:t>
            </a:r>
          </a:p>
          <a:p>
            <a:pPr algn="r" rtl="1"/>
            <a:r>
              <a:rPr lang="fa-IR" sz="1600" dirty="0"/>
              <a:t>۱۹- تعطیل خدمت در اوقات مقرر اداری.</a:t>
            </a:r>
          </a:p>
          <a:p>
            <a:pPr algn="r" rtl="1"/>
            <a:r>
              <a:rPr lang="fa-IR" sz="1600" dirty="0" smtClean="0"/>
              <a:t>۲۰- </a:t>
            </a:r>
            <a:r>
              <a:rPr lang="fa-IR" sz="1600" dirty="0"/>
              <a:t>رعایت نکردن حجاب اسلامی.</a:t>
            </a:r>
          </a:p>
          <a:p>
            <a:pPr algn="r" rtl="1"/>
            <a:r>
              <a:rPr lang="fa-IR" sz="1600" dirty="0"/>
              <a:t>۲۱- رعایت نکردن شئون و شعایر اسلامی.</a:t>
            </a:r>
          </a:p>
          <a:p>
            <a:pPr algn="r" rtl="1"/>
            <a:r>
              <a:rPr lang="fa-IR" sz="1600" dirty="0"/>
              <a:t>۲۲- اختفاء، نگهداری، حمل، توزیع و خرید و فروش مواد مخدر.</a:t>
            </a:r>
          </a:p>
          <a:p>
            <a:pPr algn="r" rtl="1"/>
            <a:r>
              <a:rPr lang="fa-IR" sz="1600" dirty="0"/>
              <a:t>۲۳- استعمال یا اعتیاد به مواد مخدر.</a:t>
            </a:r>
          </a:p>
          <a:p>
            <a:pPr algn="r" rtl="1"/>
            <a:r>
              <a:rPr lang="fa-IR" sz="1600" dirty="0"/>
              <a:t>۲۴- داشتن شغل دولتی دیگر به استثنای سمتهای آموزشی و تحقیقاتی.</a:t>
            </a:r>
          </a:p>
          <a:p>
            <a:pPr algn="r" rtl="1"/>
            <a:r>
              <a:rPr lang="fa-IR" sz="1600" dirty="0"/>
              <a:t>۲۵- هر نوع استفاده غیرمجاز از شئون یا موقعیت شغلی و امکانات و اموال دولتی.</a:t>
            </a:r>
          </a:p>
          <a:p>
            <a:pPr algn="r" rtl="1"/>
            <a:r>
              <a:rPr lang="fa-IR" sz="1600" dirty="0"/>
              <a:t>۲۶- جعل یا مخدوش نمودن و دست بردن در اسناد و اوراق رسمی یا دولتی.</a:t>
            </a:r>
          </a:p>
          <a:p>
            <a:pPr algn="r" rtl="1"/>
            <a:r>
              <a:rPr lang="fa-IR" sz="1600" dirty="0"/>
              <a:t>۲۷- دست بردن در سؤالات، اوراق، مدارک و دفاتر امتحانی، افشای سؤالات امتحانی یا تعویض آنها.</a:t>
            </a:r>
          </a:p>
          <a:p>
            <a:pPr algn="r" rtl="1"/>
            <a:endParaRPr lang="en-US" sz="1600" dirty="0"/>
          </a:p>
          <a:p>
            <a:pPr algn="r" rtl="1"/>
            <a:endParaRPr lang="en-US" sz="1600" dirty="0"/>
          </a:p>
        </p:txBody>
      </p:sp>
    </p:spTree>
    <p:extLst>
      <p:ext uri="{BB962C8B-B14F-4D97-AF65-F5344CB8AC3E}">
        <p14:creationId xmlns:p14="http://schemas.microsoft.com/office/powerpoint/2010/main" val="9470633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20718"/>
            <a:ext cx="8596668" cy="709448"/>
          </a:xfrm>
        </p:spPr>
        <p:txBody>
          <a:bodyPr/>
          <a:lstStyle/>
          <a:p>
            <a:pPr algn="ctr"/>
            <a:r>
              <a:rPr lang="fa-IR" dirty="0">
                <a:cs typeface="B Titr" panose="00000700000000000000" pitchFamily="2" charset="-78"/>
              </a:rPr>
              <a:t>عناوین تخلفات اداری</a:t>
            </a:r>
            <a:endParaRPr lang="en-US" dirty="0"/>
          </a:p>
        </p:txBody>
      </p:sp>
      <p:sp>
        <p:nvSpPr>
          <p:cNvPr id="3" name="Content Placeholder 2"/>
          <p:cNvSpPr>
            <a:spLocks noGrp="1"/>
          </p:cNvSpPr>
          <p:nvPr>
            <p:ph idx="1"/>
          </p:nvPr>
        </p:nvSpPr>
        <p:spPr>
          <a:xfrm>
            <a:off x="315311" y="930166"/>
            <a:ext cx="10484068" cy="5738647"/>
          </a:xfrm>
        </p:spPr>
        <p:txBody>
          <a:bodyPr>
            <a:noAutofit/>
          </a:bodyPr>
          <a:lstStyle/>
          <a:p>
            <a:pPr algn="r" rtl="1"/>
            <a:r>
              <a:rPr lang="fa-IR" dirty="0" smtClean="0"/>
              <a:t>۲۸- </a:t>
            </a:r>
            <a:r>
              <a:rPr lang="fa-IR" dirty="0"/>
              <a:t>دادن نمره یا امتیاز، برخلاف ضوابط.</a:t>
            </a:r>
          </a:p>
          <a:p>
            <a:pPr algn="r" rtl="1"/>
            <a:r>
              <a:rPr lang="fa-IR" dirty="0"/>
              <a:t>۲۹- غیبت غیرموجه به صورت متناوب یا متوالی.</a:t>
            </a:r>
          </a:p>
          <a:p>
            <a:pPr algn="r" rtl="1"/>
            <a:r>
              <a:rPr lang="fa-IR" dirty="0"/>
              <a:t>۳۰- سوءاستفاده از مقام و موقعیت اداری.</a:t>
            </a:r>
          </a:p>
          <a:p>
            <a:pPr algn="r" rtl="1"/>
            <a:r>
              <a:rPr lang="fa-IR" dirty="0"/>
              <a:t>۳۱- توقیف، اختفاء، بازرسی یا بازکردن پاکتها و محمولات پستی یا معدوم کردن آنها و استراق سمع بدون مجوز قانونی.</a:t>
            </a:r>
          </a:p>
          <a:p>
            <a:pPr algn="r" rtl="1"/>
            <a:r>
              <a:rPr lang="fa-IR" dirty="0"/>
              <a:t>۳۲- کارشکنی و شایعه پراکنی، وادار ساختن یا تحریک دیگران به کارشکنی یا کم کاری و ایراد خسارت به اموال دولتی و اعمال فشارهای فردی برای تحصیل مقاصد غیرقانونی.</a:t>
            </a:r>
          </a:p>
          <a:p>
            <a:pPr algn="r" rtl="1"/>
            <a:r>
              <a:rPr lang="fa-IR" dirty="0"/>
              <a:t>۳۳- شرکت در تحصن، اعتصاب و</a:t>
            </a:r>
            <a:r>
              <a:rPr lang="fa-IR" sz="1200" dirty="0"/>
              <a:t> </a:t>
            </a:r>
            <a:r>
              <a:rPr lang="fa-IR" dirty="0"/>
              <a:t>تظاهرات</a:t>
            </a:r>
            <a:r>
              <a:rPr lang="fa-IR" sz="1200" dirty="0"/>
              <a:t> </a:t>
            </a:r>
            <a:r>
              <a:rPr lang="fa-IR" dirty="0"/>
              <a:t>غیرقانونی، یا تحریک به برپایی تحصن، اعتصاب و تظاهرات غیر قانونی و اعمال فشارهای گروهی برای تحصیل مقاصد غیرقانونی.</a:t>
            </a:r>
          </a:p>
          <a:p>
            <a:pPr algn="r" rtl="1"/>
            <a:r>
              <a:rPr lang="fa-IR" dirty="0"/>
              <a:t>۳۴- عضویت در یکی از فرقه های ضاله که از نظر اسلام مردود شناخته شده اند.</a:t>
            </a:r>
          </a:p>
          <a:p>
            <a:pPr algn="r" rtl="1"/>
            <a:r>
              <a:rPr lang="fa-IR" dirty="0"/>
              <a:t>۳۵- همکاری با ساواک منحله به عنوان مأمور یا منبع خبری و داشتن فعالیت یا دادن گزارش ضدمردمی.</a:t>
            </a:r>
          </a:p>
          <a:p>
            <a:pPr algn="r" rtl="1"/>
            <a:r>
              <a:rPr lang="fa-IR" dirty="0"/>
              <a:t>۳۶- عضویت در سازمانهایی که مرامنامه یا اساسنامه آنها مبتنی بر نفی ادیان الهی است یا طرفداری و فعالیت به نفع آنها.</a:t>
            </a:r>
          </a:p>
          <a:p>
            <a:pPr algn="r" rtl="1"/>
            <a:r>
              <a:rPr lang="fa-IR" dirty="0"/>
              <a:t>۳۷- عضویت در گروههای محارب یا طرفداری و فعالیت به نفع آنها.</a:t>
            </a:r>
          </a:p>
          <a:p>
            <a:pPr algn="r" rtl="1"/>
            <a:r>
              <a:rPr lang="fa-IR" dirty="0"/>
              <a:t>۳۸- عضویت در تشکیلات فراماسونری</a:t>
            </a:r>
            <a:r>
              <a:rPr lang="fa-IR" dirty="0" smtClean="0"/>
              <a:t>.</a:t>
            </a:r>
            <a:endParaRPr lang="fa-IR" dirty="0"/>
          </a:p>
        </p:txBody>
      </p:sp>
    </p:spTree>
    <p:extLst>
      <p:ext uri="{BB962C8B-B14F-4D97-AF65-F5344CB8AC3E}">
        <p14:creationId xmlns:p14="http://schemas.microsoft.com/office/powerpoint/2010/main" val="12397904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09297"/>
          </a:xfrm>
        </p:spPr>
        <p:txBody>
          <a:bodyPr/>
          <a:lstStyle/>
          <a:p>
            <a:pPr algn="ctr"/>
            <a:endParaRPr lang="en-US" dirty="0">
              <a:cs typeface="B Titr" panose="00000700000000000000" pitchFamily="2" charset="-78"/>
            </a:endParaRPr>
          </a:p>
        </p:txBody>
      </p:sp>
      <p:sp>
        <p:nvSpPr>
          <p:cNvPr id="3" name="Content Placeholder 2"/>
          <p:cNvSpPr>
            <a:spLocks noGrp="1"/>
          </p:cNvSpPr>
          <p:nvPr>
            <p:ph idx="1"/>
          </p:nvPr>
        </p:nvSpPr>
        <p:spPr>
          <a:xfrm>
            <a:off x="394138" y="1198180"/>
            <a:ext cx="8879864" cy="5770180"/>
          </a:xfrm>
        </p:spPr>
        <p:txBody>
          <a:bodyPr>
            <a:noAutofit/>
          </a:bodyPr>
          <a:lstStyle/>
          <a:p>
            <a:pPr marL="0" indent="0" algn="just" rtl="1">
              <a:buNone/>
            </a:pPr>
            <a:r>
              <a:rPr lang="fa-IR" sz="2000" dirty="0" smtClean="0"/>
              <a:t>به </a:t>
            </a:r>
            <a:r>
              <a:rPr lang="fa-IR" sz="2000" dirty="0"/>
              <a:t>منظور رسيدگي به تخلفات </a:t>
            </a:r>
            <a:r>
              <a:rPr lang="fa-IR" sz="2000" dirty="0" smtClean="0"/>
              <a:t>اداري در </a:t>
            </a:r>
            <a:r>
              <a:rPr lang="fa-IR" sz="2000" dirty="0"/>
              <a:t>هريك از دستگاه‌هاي مشمول اين قانون هيأت‌هايي تحت عنوان «هيأ‌ت رسيدگي به تخلفات اداري كارمندان» تشكيل خواهد شد. هيأت‌هاي مزبور شامل هيأت‌هاي بدو‌ي و تجديدنظر </a:t>
            </a:r>
            <a:r>
              <a:rPr lang="fa-IR" sz="2000" dirty="0" smtClean="0"/>
              <a:t>مي‌باشد</a:t>
            </a:r>
          </a:p>
          <a:p>
            <a:pPr marL="0" indent="0" algn="just" rtl="1">
              <a:buNone/>
            </a:pPr>
            <a:r>
              <a:rPr lang="fa-IR" sz="2000" dirty="0" smtClean="0"/>
              <a:t> </a:t>
            </a:r>
            <a:r>
              <a:rPr lang="fa-IR" sz="2000" dirty="0"/>
              <a:t>تبصره ۱ ـ‌ در غياب اعضاي اصلي اعضاي علي‌البدل به جاي آنان انجام و‌ظيفه خواهند نمود. </a:t>
            </a:r>
            <a:endParaRPr lang="fa-IR" sz="2000" dirty="0" smtClean="0"/>
          </a:p>
          <a:p>
            <a:pPr marL="0" indent="0" algn="just" rtl="1">
              <a:buNone/>
            </a:pPr>
            <a:r>
              <a:rPr lang="fa-IR" sz="2000" dirty="0" smtClean="0"/>
              <a:t>تبصره </a:t>
            </a:r>
            <a:r>
              <a:rPr lang="fa-IR" sz="2000" dirty="0"/>
              <a:t>۲ ـ‌ هيچ يك از اعضاي اصلي و علي‌البدل هيأت‌هاي بدو‌ي يك دستگاه نمي‌توانند همزمان عضو هيأ‌ت تجديدنظر همان دستگاه باشند. همچنين اعضاي مذكور نمي‌توانند در تجديدنظر پرو‌نده‌هايي كه در هنگام رسيدگي بدو‌ي به آن رأي داده‌اند شركت نمايند</a:t>
            </a:r>
            <a:r>
              <a:rPr lang="fa-IR" sz="2000" dirty="0" smtClean="0"/>
              <a:t>.</a:t>
            </a:r>
          </a:p>
          <a:p>
            <a:pPr marL="0" indent="0" algn="just" rtl="1">
              <a:buNone/>
            </a:pPr>
            <a:r>
              <a:rPr lang="fa-IR" sz="2000" dirty="0" smtClean="0"/>
              <a:t> </a:t>
            </a:r>
            <a:r>
              <a:rPr lang="fa-IR" sz="2000" dirty="0"/>
              <a:t>ماده ۳ ـ‌ بركناري اعضاي هيأت‌هاي بدو‌ي و تجديدنظر با پيشنهاد و‌زير يا بالاترين مقام سازمان مستقل دو‌لتي و ساير دستگاه‌هاي موضوع تبصره ۱ ماده ۱و تصويب هيأت‌‌عالي نظارت صورت مي‌گيرد. </a:t>
            </a:r>
            <a:endParaRPr lang="fa-IR" sz="2000" dirty="0" smtClean="0"/>
          </a:p>
          <a:p>
            <a:pPr marL="0" indent="0" algn="just" rtl="1">
              <a:buNone/>
            </a:pPr>
            <a:r>
              <a:rPr lang="fa-IR" sz="2000" dirty="0" smtClean="0"/>
              <a:t>ماده </a:t>
            </a:r>
            <a:r>
              <a:rPr lang="fa-IR" sz="2000" dirty="0"/>
              <a:t>۴ ـ‌ صلاحيت رسيدگي به تخلفات اداري كارمندان با هيأ‌ت بدو‌ي است و آراي صادره در صورتي كه قابل تجديدنظر نباشد از تاريخ ابلاغ، قطعي و لازم‌الاجراء است. در مورد آرايي كه قابل تجديدنظر </a:t>
            </a:r>
            <a:r>
              <a:rPr lang="fa-IR" sz="2000" dirty="0" smtClean="0"/>
              <a:t>باشد</a:t>
            </a:r>
            <a:endParaRPr lang="en-US" sz="2000" dirty="0"/>
          </a:p>
        </p:txBody>
      </p:sp>
    </p:spTree>
    <p:extLst>
      <p:ext uri="{BB962C8B-B14F-4D97-AF65-F5344CB8AC3E}">
        <p14:creationId xmlns:p14="http://schemas.microsoft.com/office/powerpoint/2010/main" val="19304283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94138"/>
            <a:ext cx="8596668" cy="756745"/>
          </a:xfrm>
        </p:spPr>
        <p:txBody>
          <a:bodyPr/>
          <a:lstStyle/>
          <a:p>
            <a:pPr algn="ctr"/>
            <a:r>
              <a:rPr lang="fa-IR" dirty="0">
                <a:cs typeface="B Titr" panose="00000700000000000000" pitchFamily="2" charset="-78"/>
              </a:rPr>
              <a:t>قانون رسيدگي به تخلفات اداري</a:t>
            </a:r>
            <a:endParaRPr lang="en-US" dirty="0"/>
          </a:p>
        </p:txBody>
      </p:sp>
      <p:sp>
        <p:nvSpPr>
          <p:cNvPr id="3" name="Content Placeholder 2"/>
          <p:cNvSpPr>
            <a:spLocks noGrp="1"/>
          </p:cNvSpPr>
          <p:nvPr>
            <p:ph idx="1"/>
          </p:nvPr>
        </p:nvSpPr>
        <p:spPr>
          <a:xfrm>
            <a:off x="677333" y="1150882"/>
            <a:ext cx="10137811" cy="5707117"/>
          </a:xfrm>
        </p:spPr>
        <p:txBody>
          <a:bodyPr>
            <a:noAutofit/>
          </a:bodyPr>
          <a:lstStyle/>
          <a:p>
            <a:pPr algn="just" rtl="1"/>
            <a:r>
              <a:rPr lang="fa-IR" sz="2000" dirty="0"/>
              <a:t>هرگاه كارمند ظرف ۳۰ رو‌ز از تاريخ ابلاغ رأي درخواست تجديدنظر نمايد، هيأ‌ت تجديدنظر مكلف به رسيدگي است</a:t>
            </a:r>
            <a:r>
              <a:rPr lang="fa-IR" sz="2000" dirty="0" smtClean="0"/>
              <a:t>.</a:t>
            </a:r>
          </a:p>
          <a:p>
            <a:pPr algn="just" rtl="1"/>
            <a:r>
              <a:rPr lang="fa-IR" sz="2000" dirty="0" smtClean="0"/>
              <a:t> </a:t>
            </a:r>
            <a:r>
              <a:rPr lang="fa-IR" sz="2000" dirty="0"/>
              <a:t>آراي هيأ‌ت تجديدنظر از تاريخ ابلاغ قطعي و لازم‌الاجراء است</a:t>
            </a:r>
            <a:r>
              <a:rPr lang="fa-IR" sz="2000" dirty="0" smtClean="0"/>
              <a:t>.</a:t>
            </a:r>
          </a:p>
          <a:p>
            <a:pPr algn="just" rtl="1"/>
            <a:r>
              <a:rPr lang="fa-IR" sz="2000" dirty="0" smtClean="0"/>
              <a:t> </a:t>
            </a:r>
            <a:r>
              <a:rPr lang="fa-IR" sz="2000" dirty="0"/>
              <a:t>تبصره ۱ ـ‌ هرگاه رأي هيأ‌ت بدو‌ي قابل تجديدنظر باشد و متهم ظرف مهلت مقرر درخواست تجديدنظر ننمايد رأي صادر شده قطعيت مي‌يابد و از تاريخ انقضاي مهلت يادشده لازم‌الاجراء است. </a:t>
            </a:r>
            <a:endParaRPr lang="fa-IR" sz="2000" dirty="0" smtClean="0"/>
          </a:p>
          <a:p>
            <a:pPr algn="just" rtl="1"/>
            <a:r>
              <a:rPr lang="fa-IR" sz="2000" dirty="0" smtClean="0"/>
              <a:t>ماده </a:t>
            </a:r>
            <a:r>
              <a:rPr lang="fa-IR" sz="2000" dirty="0"/>
              <a:t>۶ ـ‌ اعضاي هيأت‌هاي بدو‌ي و تجديدنظر علاو‌ه‌بر تدين به دين مبين اسلام و عمل به احكام آن و اعتقاد و تعهد به نظام جمهوري اسلامي ايران و اصل و‌لايت فقيه، بايد داراي شرايط زير باشند</a:t>
            </a:r>
            <a:r>
              <a:rPr lang="fa-IR" sz="2000" dirty="0" smtClean="0"/>
              <a:t>:</a:t>
            </a:r>
          </a:p>
          <a:p>
            <a:pPr algn="just" rtl="1"/>
            <a:r>
              <a:rPr lang="fa-IR" sz="2000" dirty="0" smtClean="0"/>
              <a:t> </a:t>
            </a:r>
            <a:r>
              <a:rPr lang="fa-IR" sz="2000" dirty="0"/>
              <a:t>۱ ـ‌ تأ‌هل. ۲ ـ‌ حداقل ۳۰ سال سن. ۳ ـ‌ حداقل مدرك تحصيلي فوق‌ديپلم يا معادل آن. تبصره ۱ ـ در موارد استثنايي داشتن مدرك ديپلم حسب مورد با تأ‌ييد هيأ‌ت‌ عالي نظارت بلامانع است. تبصره ۲ ـ‌ در هر هيأ‌ت بايد يك نفر آشنا به مسايل حقوقي عضويت داشته باشد و حداقل دو نفر از اعضاي اصلي هيأت‌هاي بدو‌ي و تجديدنظر بايد از بين كاركنان همان سازمان يا و‌زارتخانه كه حداقل پنج سال سابقه كار دو‌لتي دارند، به اين سمت منصوب شوند. </a:t>
            </a:r>
            <a:endParaRPr lang="fa-IR" sz="2000" dirty="0" smtClean="0"/>
          </a:p>
          <a:p>
            <a:endParaRPr lang="en-US" sz="2000" dirty="0"/>
          </a:p>
        </p:txBody>
      </p:sp>
    </p:spTree>
    <p:extLst>
      <p:ext uri="{BB962C8B-B14F-4D97-AF65-F5344CB8AC3E}">
        <p14:creationId xmlns:p14="http://schemas.microsoft.com/office/powerpoint/2010/main" val="15419456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a:cs typeface="B Titr" panose="00000700000000000000" pitchFamily="2" charset="-78"/>
              </a:rPr>
              <a:t>شرایط عمومی استخدام درموسسه</a:t>
            </a:r>
            <a:endParaRPr lang="en-US" dirty="0">
              <a:cs typeface="B Titr" panose="00000700000000000000" pitchFamily="2" charset="-78"/>
            </a:endParaRPr>
          </a:p>
        </p:txBody>
      </p:sp>
      <p:sp>
        <p:nvSpPr>
          <p:cNvPr id="3" name="Content Placeholder 2"/>
          <p:cNvSpPr>
            <a:spLocks noGrp="1"/>
          </p:cNvSpPr>
          <p:nvPr>
            <p:ph idx="1"/>
          </p:nvPr>
        </p:nvSpPr>
        <p:spPr>
          <a:xfrm>
            <a:off x="677334" y="1796717"/>
            <a:ext cx="8596668" cy="4244646"/>
          </a:xfrm>
        </p:spPr>
        <p:txBody>
          <a:bodyPr>
            <a:normAutofit fontScale="55000" lnSpcReduction="20000"/>
          </a:bodyPr>
          <a:lstStyle/>
          <a:p>
            <a:pPr marL="0" indent="0" algn="r" rtl="1">
              <a:buNone/>
            </a:pPr>
            <a:r>
              <a:rPr lang="en-US" sz="4000" b="1" dirty="0" smtClean="0">
                <a:cs typeface="B Nazanin" panose="00000400000000000000" pitchFamily="2" charset="-78"/>
              </a:rPr>
              <a:t>: </a:t>
            </a:r>
            <a:r>
              <a:rPr lang="en-US" sz="4000" b="1" dirty="0">
                <a:cs typeface="B Nazanin" panose="00000400000000000000" pitchFamily="2" charset="-78"/>
              </a:rPr>
              <a:t>*</a:t>
            </a:r>
            <a:r>
              <a:rPr lang="ar-SA" sz="4000" dirty="0">
                <a:cs typeface="B Nazanin" panose="00000400000000000000" pitchFamily="2" charset="-78"/>
              </a:rPr>
              <a:t>داشتن حداقل سن بیست سال تمام وحداکثرچهل سال وبراي دارندگان مدرك تحصیلی دکتري وبالاترچهل وپنج سال</a:t>
            </a:r>
            <a:endParaRPr lang="en-US" sz="4000" dirty="0">
              <a:cs typeface="B Nazanin" panose="00000400000000000000" pitchFamily="2" charset="-78"/>
            </a:endParaRPr>
          </a:p>
          <a:p>
            <a:pPr algn="r" rtl="1"/>
            <a:r>
              <a:rPr lang="ar-SA" sz="4000" dirty="0">
                <a:cs typeface="B Nazanin" panose="00000400000000000000" pitchFamily="2" charset="-78"/>
              </a:rPr>
              <a:t> </a:t>
            </a:r>
            <a:r>
              <a:rPr lang="en-US" sz="4000" dirty="0">
                <a:cs typeface="B Nazanin" panose="00000400000000000000" pitchFamily="2" charset="-78"/>
              </a:rPr>
              <a:t>*</a:t>
            </a:r>
            <a:r>
              <a:rPr lang="ar-SA" sz="4000" dirty="0">
                <a:cs typeface="B Nazanin" panose="00000400000000000000" pitchFamily="2" charset="-78"/>
              </a:rPr>
              <a:t>داشتن تابعیت ایران</a:t>
            </a:r>
            <a:endParaRPr lang="en-US" sz="4000" dirty="0">
              <a:cs typeface="B Nazanin" panose="00000400000000000000" pitchFamily="2" charset="-78"/>
            </a:endParaRPr>
          </a:p>
          <a:p>
            <a:pPr algn="r" rtl="1"/>
            <a:r>
              <a:rPr lang="ar-SA" sz="4000" dirty="0">
                <a:cs typeface="B Nazanin" panose="00000400000000000000" pitchFamily="2" charset="-78"/>
              </a:rPr>
              <a:t> </a:t>
            </a:r>
            <a:r>
              <a:rPr lang="en-US" sz="4000" dirty="0">
                <a:cs typeface="B Nazanin" panose="00000400000000000000" pitchFamily="2" charset="-78"/>
              </a:rPr>
              <a:t>*</a:t>
            </a:r>
            <a:r>
              <a:rPr lang="ar-SA" sz="4000" dirty="0">
                <a:cs typeface="B Nazanin" panose="00000400000000000000" pitchFamily="2" charset="-78"/>
              </a:rPr>
              <a:t>انجام خدمت دوره ضرورت یامعافیت قانونی دائم براي </a:t>
            </a:r>
            <a:r>
              <a:rPr lang="fa-IR" sz="4000" dirty="0" smtClean="0">
                <a:cs typeface="B Nazanin" panose="00000400000000000000" pitchFamily="2" charset="-78"/>
              </a:rPr>
              <a:t>آقایون</a:t>
            </a:r>
            <a:r>
              <a:rPr lang="ar-SA" sz="4000" dirty="0" smtClean="0">
                <a:cs typeface="B Nazanin" panose="00000400000000000000" pitchFamily="2" charset="-78"/>
              </a:rPr>
              <a:t> </a:t>
            </a:r>
            <a:endParaRPr lang="en-US" sz="4000" dirty="0">
              <a:cs typeface="B Nazanin" panose="00000400000000000000" pitchFamily="2" charset="-78"/>
            </a:endParaRPr>
          </a:p>
          <a:p>
            <a:pPr algn="r" rtl="1"/>
            <a:r>
              <a:rPr lang="en-US" sz="4000" dirty="0">
                <a:cs typeface="B Nazanin" panose="00000400000000000000" pitchFamily="2" charset="-78"/>
              </a:rPr>
              <a:t>*</a:t>
            </a:r>
            <a:r>
              <a:rPr lang="ar-SA" sz="4000" dirty="0">
                <a:cs typeface="B Nazanin" panose="00000400000000000000" pitchFamily="2" charset="-78"/>
              </a:rPr>
              <a:t>عدم اعتیادبه دخانیات وموادمخدروروانگردان </a:t>
            </a:r>
            <a:endParaRPr lang="en-US" sz="4000" dirty="0">
              <a:cs typeface="B Nazanin" panose="00000400000000000000" pitchFamily="2" charset="-78"/>
            </a:endParaRPr>
          </a:p>
          <a:p>
            <a:pPr algn="r" rtl="1"/>
            <a:r>
              <a:rPr lang="en-US" sz="4000" dirty="0">
                <a:cs typeface="B Nazanin" panose="00000400000000000000" pitchFamily="2" charset="-78"/>
              </a:rPr>
              <a:t>*</a:t>
            </a:r>
            <a:r>
              <a:rPr lang="ar-SA" sz="4000" dirty="0">
                <a:cs typeface="B Nazanin" panose="00000400000000000000" pitchFamily="2" charset="-78"/>
              </a:rPr>
              <a:t>نداشتن سابقه محکومیت جزایی موثر</a:t>
            </a:r>
            <a:endParaRPr lang="en-US" sz="4000" dirty="0">
              <a:cs typeface="B Nazanin" panose="00000400000000000000" pitchFamily="2" charset="-78"/>
            </a:endParaRPr>
          </a:p>
          <a:p>
            <a:pPr algn="r" rtl="1"/>
            <a:r>
              <a:rPr lang="ar-SA" sz="4000" dirty="0">
                <a:cs typeface="B Nazanin" panose="00000400000000000000" pitchFamily="2" charset="-78"/>
              </a:rPr>
              <a:t> </a:t>
            </a:r>
            <a:r>
              <a:rPr lang="en-US" sz="4000" dirty="0">
                <a:cs typeface="B Nazanin" panose="00000400000000000000" pitchFamily="2" charset="-78"/>
              </a:rPr>
              <a:t>*</a:t>
            </a:r>
            <a:r>
              <a:rPr lang="ar-SA" sz="4000" dirty="0">
                <a:cs typeface="B Nazanin" panose="00000400000000000000" pitchFamily="2" charset="-78"/>
              </a:rPr>
              <a:t>دارابودن مدرك تحصیلی دانشگاهی ازدانشگاه هاوموسسات آموزش عالی معتبر</a:t>
            </a:r>
            <a:endParaRPr lang="en-US" sz="4000" dirty="0">
              <a:cs typeface="B Nazanin" panose="00000400000000000000" pitchFamily="2" charset="-78"/>
            </a:endParaRPr>
          </a:p>
          <a:p>
            <a:pPr algn="r" rtl="1"/>
            <a:r>
              <a:rPr lang="ar-SA" sz="4000" dirty="0">
                <a:cs typeface="B Nazanin" panose="00000400000000000000" pitchFamily="2" charset="-78"/>
              </a:rPr>
              <a:t> </a:t>
            </a:r>
            <a:r>
              <a:rPr lang="en-US" sz="4000" dirty="0">
                <a:cs typeface="B Nazanin" panose="00000400000000000000" pitchFamily="2" charset="-78"/>
              </a:rPr>
              <a:t> *</a:t>
            </a:r>
            <a:r>
              <a:rPr lang="ar-SA" sz="4000" dirty="0">
                <a:cs typeface="B Nazanin" panose="00000400000000000000" pitchFamily="2" charset="-78"/>
              </a:rPr>
              <a:t>داشتن سلامت جسمانی ،روانی وتوانایی انجام کاري که براي آن استخدام می شوندبراساس دستورالعمل مصوب ازسوي هیات امناء موسسه</a:t>
            </a:r>
            <a:endParaRPr lang="en-US" sz="4000" dirty="0">
              <a:cs typeface="B Nazanin" panose="00000400000000000000" pitchFamily="2" charset="-78"/>
            </a:endParaRPr>
          </a:p>
          <a:p>
            <a:pPr algn="r" rtl="1"/>
            <a:r>
              <a:rPr lang="ar-SA" sz="4000" dirty="0">
                <a:cs typeface="B Nazanin" panose="00000400000000000000" pitchFamily="2" charset="-78"/>
              </a:rPr>
              <a:t> </a:t>
            </a:r>
            <a:r>
              <a:rPr lang="en-US" sz="4000" dirty="0">
                <a:cs typeface="B Nazanin" panose="00000400000000000000" pitchFamily="2" charset="-78"/>
              </a:rPr>
              <a:t>*</a:t>
            </a:r>
            <a:r>
              <a:rPr lang="ar-SA" sz="4000" dirty="0">
                <a:cs typeface="B Nazanin" panose="00000400000000000000" pitchFamily="2" charset="-78"/>
              </a:rPr>
              <a:t>اعتقادبه دین مبین اسلام یایکی ازادیان شناخته شده درقانون اساسی جمهوري اسلامی ایران</a:t>
            </a:r>
            <a:endParaRPr lang="en-US" sz="4000" dirty="0">
              <a:cs typeface="B Nazanin" panose="00000400000000000000" pitchFamily="2" charset="-78"/>
            </a:endParaRPr>
          </a:p>
          <a:p>
            <a:pPr algn="r" rtl="1"/>
            <a:r>
              <a:rPr lang="ar-SA" sz="4000" dirty="0">
                <a:cs typeface="B Nazanin" panose="00000400000000000000" pitchFamily="2" charset="-78"/>
              </a:rPr>
              <a:t> </a:t>
            </a:r>
            <a:r>
              <a:rPr lang="en-US" sz="4000" dirty="0">
                <a:cs typeface="B Nazanin" panose="00000400000000000000" pitchFamily="2" charset="-78"/>
              </a:rPr>
              <a:t>*</a:t>
            </a:r>
            <a:r>
              <a:rPr lang="ar-SA" sz="4000" dirty="0">
                <a:cs typeface="B Nazanin" panose="00000400000000000000" pitchFamily="2" charset="-78"/>
              </a:rPr>
              <a:t>التزام به قانون اساسی جمهوري اسلامی ایران </a:t>
            </a:r>
            <a:endParaRPr lang="en-US" sz="4000" dirty="0">
              <a:cs typeface="B Nazanin" panose="00000400000000000000" pitchFamily="2" charset="-78"/>
            </a:endParaRPr>
          </a:p>
          <a:p>
            <a:pPr algn="r"/>
            <a:endParaRPr lang="en-US" dirty="0"/>
          </a:p>
        </p:txBody>
      </p:sp>
    </p:spTree>
    <p:extLst>
      <p:ext uri="{BB962C8B-B14F-4D97-AF65-F5344CB8AC3E}">
        <p14:creationId xmlns:p14="http://schemas.microsoft.com/office/powerpoint/2010/main" val="20080810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46234"/>
          </a:xfrm>
        </p:spPr>
        <p:txBody>
          <a:bodyPr>
            <a:normAutofit fontScale="90000"/>
          </a:bodyPr>
          <a:lstStyle/>
          <a:p>
            <a:pPr algn="ctr"/>
            <a:r>
              <a:rPr lang="fa-IR" dirty="0" smtClean="0">
                <a:cs typeface="B Titr" panose="00000700000000000000" pitchFamily="2" charset="-78"/>
              </a:rPr>
              <a:t>عناوین تنبیهات اداری </a:t>
            </a:r>
            <a:br>
              <a:rPr lang="fa-IR" dirty="0" smtClean="0">
                <a:cs typeface="B Titr" panose="00000700000000000000" pitchFamily="2" charset="-78"/>
              </a:rPr>
            </a:br>
            <a:endParaRPr lang="en-US" dirty="0">
              <a:cs typeface="B Titr" panose="00000700000000000000" pitchFamily="2" charset="-78"/>
            </a:endParaRPr>
          </a:p>
        </p:txBody>
      </p:sp>
      <p:sp>
        <p:nvSpPr>
          <p:cNvPr id="3" name="Content Placeholder 2"/>
          <p:cNvSpPr>
            <a:spLocks noGrp="1"/>
          </p:cNvSpPr>
          <p:nvPr>
            <p:ph idx="1"/>
          </p:nvPr>
        </p:nvSpPr>
        <p:spPr>
          <a:xfrm>
            <a:off x="677334" y="1608083"/>
            <a:ext cx="8596668" cy="4808483"/>
          </a:xfrm>
        </p:spPr>
        <p:txBody>
          <a:bodyPr>
            <a:normAutofit lnSpcReduction="10000"/>
          </a:bodyPr>
          <a:lstStyle/>
          <a:p>
            <a:pPr algn="r" rtl="1"/>
            <a:r>
              <a:rPr lang="fa-IR" dirty="0" smtClean="0">
                <a:cs typeface="B Nazanin" panose="00000400000000000000" pitchFamily="2" charset="-78"/>
              </a:rPr>
              <a:t>اخطار </a:t>
            </a:r>
            <a:r>
              <a:rPr lang="fa-IR" dirty="0">
                <a:cs typeface="B Nazanin" panose="00000400000000000000" pitchFamily="2" charset="-78"/>
              </a:rPr>
              <a:t>کتبی بدون درج در پرونده </a:t>
            </a:r>
            <a:r>
              <a:rPr lang="fa-IR" dirty="0" smtClean="0">
                <a:cs typeface="B Nazanin" panose="00000400000000000000" pitchFamily="2" charset="-78"/>
              </a:rPr>
              <a:t>استخدامی</a:t>
            </a:r>
          </a:p>
          <a:p>
            <a:pPr algn="r" rtl="1"/>
            <a:r>
              <a:rPr lang="fa-IR" dirty="0" smtClean="0">
                <a:cs typeface="B Nazanin" panose="00000400000000000000" pitchFamily="2" charset="-78"/>
              </a:rPr>
              <a:t>توبیخ </a:t>
            </a:r>
            <a:r>
              <a:rPr lang="fa-IR" dirty="0">
                <a:cs typeface="B Nazanin" panose="00000400000000000000" pitchFamily="2" charset="-78"/>
              </a:rPr>
              <a:t>کتبی با درج در پرونده </a:t>
            </a:r>
            <a:r>
              <a:rPr lang="fa-IR" dirty="0" smtClean="0">
                <a:cs typeface="B Nazanin" panose="00000400000000000000" pitchFamily="2" charset="-78"/>
              </a:rPr>
              <a:t>استخدامی</a:t>
            </a:r>
          </a:p>
          <a:p>
            <a:pPr algn="r" rtl="1"/>
            <a:r>
              <a:rPr lang="fa-IR" dirty="0" smtClean="0">
                <a:cs typeface="B Nazanin" panose="00000400000000000000" pitchFamily="2" charset="-78"/>
              </a:rPr>
              <a:t> </a:t>
            </a:r>
            <a:r>
              <a:rPr lang="fa-IR" dirty="0">
                <a:cs typeface="B Nazanin" panose="00000400000000000000" pitchFamily="2" charset="-78"/>
              </a:rPr>
              <a:t>کسر حقوق و فوق العاده شغل یا عناوین مشابه حداکثر تا یک سوم از یک ماه تا یک </a:t>
            </a:r>
            <a:r>
              <a:rPr lang="fa-IR" dirty="0" smtClean="0">
                <a:cs typeface="B Nazanin" panose="00000400000000000000" pitchFamily="2" charset="-78"/>
              </a:rPr>
              <a:t>سال</a:t>
            </a:r>
          </a:p>
          <a:p>
            <a:pPr algn="r" rtl="1"/>
            <a:r>
              <a:rPr lang="fa-IR" dirty="0" smtClean="0">
                <a:cs typeface="B Nazanin" panose="00000400000000000000" pitchFamily="2" charset="-78"/>
              </a:rPr>
              <a:t> </a:t>
            </a:r>
            <a:r>
              <a:rPr lang="fa-IR" dirty="0">
                <a:cs typeface="B Nazanin" panose="00000400000000000000" pitchFamily="2" charset="-78"/>
              </a:rPr>
              <a:t>انفصال موقت از یک ماه تا یک </a:t>
            </a:r>
            <a:r>
              <a:rPr lang="fa-IR" dirty="0" smtClean="0">
                <a:cs typeface="B Nazanin" panose="00000400000000000000" pitchFamily="2" charset="-78"/>
              </a:rPr>
              <a:t>سال</a:t>
            </a:r>
          </a:p>
          <a:p>
            <a:pPr algn="r" rtl="1"/>
            <a:r>
              <a:rPr lang="fa-IR" dirty="0" smtClean="0">
                <a:cs typeface="B Nazanin" panose="00000400000000000000" pitchFamily="2" charset="-78"/>
              </a:rPr>
              <a:t>تغییر </a:t>
            </a:r>
            <a:r>
              <a:rPr lang="fa-IR" dirty="0">
                <a:cs typeface="B Nazanin" panose="00000400000000000000" pitchFamily="2" charset="-78"/>
              </a:rPr>
              <a:t>محل جغرافیایی خدمت به مدت یک تا پنج </a:t>
            </a:r>
            <a:r>
              <a:rPr lang="fa-IR" dirty="0" smtClean="0">
                <a:cs typeface="B Nazanin" panose="00000400000000000000" pitchFamily="2" charset="-78"/>
              </a:rPr>
              <a:t>سال</a:t>
            </a:r>
          </a:p>
          <a:p>
            <a:pPr algn="r" rtl="1"/>
            <a:r>
              <a:rPr lang="fa-IR" dirty="0" smtClean="0">
                <a:cs typeface="B Nazanin" panose="00000400000000000000" pitchFamily="2" charset="-78"/>
              </a:rPr>
              <a:t>تنزل </a:t>
            </a:r>
            <a:r>
              <a:rPr lang="fa-IR" dirty="0">
                <a:cs typeface="B Nazanin" panose="00000400000000000000" pitchFamily="2" charset="-78"/>
              </a:rPr>
              <a:t>مقام یا محرومیت از انتصاب به پست‌های حساس و مدیریتی در دستگاه‌های دولتی و دستگاه‌های مشمول این </a:t>
            </a:r>
            <a:r>
              <a:rPr lang="fa-IR" dirty="0" smtClean="0">
                <a:cs typeface="B Nazanin" panose="00000400000000000000" pitchFamily="2" charset="-78"/>
              </a:rPr>
              <a:t>قانون</a:t>
            </a:r>
          </a:p>
          <a:p>
            <a:pPr algn="r" rtl="1"/>
            <a:r>
              <a:rPr lang="fa-IR" dirty="0" smtClean="0">
                <a:cs typeface="B Nazanin" panose="00000400000000000000" pitchFamily="2" charset="-78"/>
              </a:rPr>
              <a:t>تنزل </a:t>
            </a:r>
            <a:r>
              <a:rPr lang="fa-IR" dirty="0">
                <a:cs typeface="B Nazanin" panose="00000400000000000000" pitchFamily="2" charset="-78"/>
              </a:rPr>
              <a:t>یک یا دو گروه یا تعویق در اعطای یک یا دو </a:t>
            </a:r>
            <a:r>
              <a:rPr lang="fa-IR" dirty="0" smtClean="0">
                <a:cs typeface="B Nazanin" panose="00000400000000000000" pitchFamily="2" charset="-78"/>
              </a:rPr>
              <a:t>طبقه  </a:t>
            </a:r>
            <a:r>
              <a:rPr lang="fa-IR" dirty="0">
                <a:cs typeface="B Nazanin" panose="00000400000000000000" pitchFamily="2" charset="-78"/>
              </a:rPr>
              <a:t>به مدت یک یا دو </a:t>
            </a:r>
            <a:r>
              <a:rPr lang="fa-IR" dirty="0" smtClean="0">
                <a:cs typeface="B Nazanin" panose="00000400000000000000" pitchFamily="2" charset="-78"/>
              </a:rPr>
              <a:t>سال</a:t>
            </a:r>
          </a:p>
          <a:p>
            <a:pPr algn="r" rtl="1"/>
            <a:r>
              <a:rPr lang="fa-IR" dirty="0" smtClean="0">
                <a:cs typeface="B Nazanin" panose="00000400000000000000" pitchFamily="2" charset="-78"/>
              </a:rPr>
              <a:t>بازخرید </a:t>
            </a:r>
            <a:r>
              <a:rPr lang="fa-IR" dirty="0">
                <a:cs typeface="B Nazanin" panose="00000400000000000000" pitchFamily="2" charset="-78"/>
              </a:rPr>
              <a:t>خدمت در صورت داشتن کمتر از 20 سال سابقه خدمت دولتی در مورد مستخدمین زن و کمتر از 25 سال سابقه خدمت دولتی در مورد مستخدمین مرد با پرداخت 30 تا 45 روز حقوق مبنای مربوط در قبال هر سال خدمت به تشخیص هیات صادرکننده </a:t>
            </a:r>
            <a:r>
              <a:rPr lang="fa-IR" dirty="0" smtClean="0">
                <a:cs typeface="B Nazanin" panose="00000400000000000000" pitchFamily="2" charset="-78"/>
              </a:rPr>
              <a:t>رای</a:t>
            </a:r>
          </a:p>
          <a:p>
            <a:pPr algn="r" rtl="1"/>
            <a:r>
              <a:rPr lang="fa-IR" dirty="0" smtClean="0">
                <a:cs typeface="B Nazanin" panose="00000400000000000000" pitchFamily="2" charset="-78"/>
              </a:rPr>
              <a:t> </a:t>
            </a:r>
            <a:r>
              <a:rPr lang="fa-IR" dirty="0">
                <a:cs typeface="B Nazanin" panose="00000400000000000000" pitchFamily="2" charset="-78"/>
              </a:rPr>
              <a:t>بازنشستگی در صورت داشتن بیش از بیست سال سابقه خدمت دولتی برای مستخدمین زن و بیش از 25 سال سابقه خدمت دولتی برای مستخدمین مرد بر اساس سنوات خدمت دولتی با تقلیل یک یا دو </a:t>
            </a:r>
            <a:r>
              <a:rPr lang="fa-IR" dirty="0" smtClean="0">
                <a:cs typeface="B Nazanin" panose="00000400000000000000" pitchFamily="2" charset="-78"/>
              </a:rPr>
              <a:t>طبقه</a:t>
            </a:r>
          </a:p>
          <a:p>
            <a:pPr algn="r" rtl="1"/>
            <a:r>
              <a:rPr lang="fa-IR" dirty="0" smtClean="0">
                <a:cs typeface="B Nazanin" panose="00000400000000000000" pitchFamily="2" charset="-78"/>
              </a:rPr>
              <a:t> </a:t>
            </a:r>
            <a:r>
              <a:rPr lang="fa-IR" dirty="0">
                <a:cs typeface="B Nazanin" panose="00000400000000000000" pitchFamily="2" charset="-78"/>
              </a:rPr>
              <a:t>اخراج از دستگاه متبوع و انفصال دایم از خدمات دولتی و دستگاه‌های مشمول این قانون است.</a:t>
            </a:r>
            <a:endParaRPr lang="en-US" dirty="0">
              <a:cs typeface="B Nazanin" panose="00000400000000000000" pitchFamily="2" charset="-78"/>
            </a:endParaRPr>
          </a:p>
        </p:txBody>
      </p:sp>
    </p:spTree>
    <p:extLst>
      <p:ext uri="{BB962C8B-B14F-4D97-AF65-F5344CB8AC3E}">
        <p14:creationId xmlns:p14="http://schemas.microsoft.com/office/powerpoint/2010/main" val="4515150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cs typeface="B Titr" panose="00000700000000000000" pitchFamily="2" charset="-78"/>
              </a:rPr>
              <a:t> </a:t>
            </a:r>
            <a:r>
              <a:rPr lang="ar-SA" b="1" dirty="0">
                <a:cs typeface="B Titr" panose="00000700000000000000" pitchFamily="2" charset="-78"/>
              </a:rPr>
              <a:t>مرخصی ها </a:t>
            </a:r>
            <a:r>
              <a:rPr lang="en-US" dirty="0">
                <a:cs typeface="B Titr" panose="00000700000000000000" pitchFamily="2" charset="-78"/>
              </a:rPr>
              <a:t/>
            </a:r>
            <a:br>
              <a:rPr lang="en-US" dirty="0">
                <a:cs typeface="B Titr" panose="00000700000000000000" pitchFamily="2" charset="-78"/>
              </a:rPr>
            </a:br>
            <a:endParaRPr lang="en-US" dirty="0">
              <a:cs typeface="B Titr" panose="00000700000000000000" pitchFamily="2" charset="-78"/>
            </a:endParaRPr>
          </a:p>
        </p:txBody>
      </p:sp>
      <p:sp>
        <p:nvSpPr>
          <p:cNvPr id="3" name="Content Placeholder 2"/>
          <p:cNvSpPr>
            <a:spLocks noGrp="1"/>
          </p:cNvSpPr>
          <p:nvPr>
            <p:ph idx="1"/>
          </p:nvPr>
        </p:nvSpPr>
        <p:spPr>
          <a:xfrm>
            <a:off x="469232" y="1467853"/>
            <a:ext cx="11526252" cy="5173579"/>
          </a:xfrm>
        </p:spPr>
        <p:txBody>
          <a:bodyPr>
            <a:noAutofit/>
          </a:bodyPr>
          <a:lstStyle/>
          <a:p>
            <a:pPr algn="r" rtl="1"/>
            <a:r>
              <a:rPr lang="ar-SA" sz="2400" dirty="0">
                <a:cs typeface="B Nazanin" panose="00000400000000000000" pitchFamily="2" charset="-78"/>
              </a:rPr>
              <a:t>-کارمندان رسمی وپیمانی و قراردادی تبصره 3 سالی سی روزحق مرخصی کاري بااستفاده ازحقوق ومزایاي مربوط </a:t>
            </a:r>
            <a:r>
              <a:rPr lang="ar-SA" sz="2400" dirty="0" smtClean="0">
                <a:cs typeface="B Nazanin" panose="00000400000000000000" pitchFamily="2" charset="-78"/>
              </a:rPr>
              <a:t>ادارند.حداکثر </a:t>
            </a:r>
            <a:r>
              <a:rPr lang="ar-SA" sz="2400" dirty="0">
                <a:cs typeface="B Nazanin" panose="00000400000000000000" pitchFamily="2" charset="-78"/>
              </a:rPr>
              <a:t>نیمی از مرخصی کارمندان در هر سال قابل ذخیره شدن است</a:t>
            </a:r>
            <a:endParaRPr lang="en-US" sz="2400" dirty="0">
              <a:cs typeface="B Nazanin" panose="00000400000000000000" pitchFamily="2" charset="-78"/>
            </a:endParaRPr>
          </a:p>
          <a:p>
            <a:pPr algn="r" rtl="1"/>
            <a:r>
              <a:rPr lang="ar-SA" sz="2400" dirty="0">
                <a:cs typeface="B Nazanin" panose="00000400000000000000" pitchFamily="2" charset="-78"/>
              </a:rPr>
              <a:t>پرسنل طرح لایحه در مدت طرح خود به میزان سالی 30روز مرخصی داشته و در صورت عدم استفاده مجاز به استفاده از مرخصی های خود در سال بعد خدمت خواهد بود.</a:t>
            </a:r>
            <a:endParaRPr lang="en-US" sz="2400" dirty="0">
              <a:cs typeface="B Nazanin" panose="00000400000000000000" pitchFamily="2" charset="-78"/>
            </a:endParaRPr>
          </a:p>
          <a:p>
            <a:pPr algn="r" rtl="1"/>
            <a:r>
              <a:rPr lang="ar-SA" sz="2400" dirty="0">
                <a:cs typeface="B Nazanin" panose="00000400000000000000" pitchFamily="2" charset="-78"/>
              </a:rPr>
              <a:t> پرسنل تبصره 4 شیفت در گردش سالی 30روز و روز کار 26 روز در سال مرخصی خواهند داشت که از این مدت 9 روز آن قابل بازخرید خواهد بود.</a:t>
            </a:r>
            <a:endParaRPr lang="en-US" sz="2400" dirty="0">
              <a:cs typeface="B Nazanin" panose="00000400000000000000" pitchFamily="2" charset="-78"/>
            </a:endParaRPr>
          </a:p>
          <a:p>
            <a:pPr algn="r" rtl="1"/>
            <a:r>
              <a:rPr lang="ar-SA" sz="2400" dirty="0">
                <a:cs typeface="B Nazanin" panose="00000400000000000000" pitchFamily="2" charset="-78"/>
              </a:rPr>
              <a:t>- کارمندان می توانندبه هرمیزان ازذخیره مرخصی استحقاقی خودپس ازموافقت مسئول مربوط استفاده نمایند</a:t>
            </a:r>
            <a:endParaRPr lang="en-US" sz="2400" dirty="0">
              <a:cs typeface="B Nazanin" panose="00000400000000000000" pitchFamily="2" charset="-78"/>
            </a:endParaRPr>
          </a:p>
          <a:p>
            <a:pPr algn="r" rtl="1"/>
            <a:r>
              <a:rPr lang="ar-SA" sz="2400" dirty="0">
                <a:cs typeface="B Nazanin" panose="00000400000000000000" pitchFamily="2" charset="-78"/>
              </a:rPr>
              <a:t>- به منظورتحکیم وتکریم نهادخانواده،کارمندان موسسه درمواردذیل حق برخورداري ازهفت روزمرخصی اضطراري علاوه برسقف مرخصی استحقاقی سالانه رادارند.مرخصی مذکورقابل ذخیره یابازخریدنمی باشد</a:t>
            </a:r>
            <a:r>
              <a:rPr lang="en-US" sz="2400" dirty="0">
                <a:cs typeface="B Nazanin" panose="00000400000000000000" pitchFamily="2" charset="-78"/>
              </a:rPr>
              <a:t>. </a:t>
            </a:r>
          </a:p>
          <a:p>
            <a:pPr algn="r" rtl="1"/>
            <a:r>
              <a:rPr lang="ar-SA" sz="2400" dirty="0">
                <a:cs typeface="B Nazanin" panose="00000400000000000000" pitchFamily="2" charset="-78"/>
              </a:rPr>
              <a:t>الف)ازدواج دائم کارمند ب)ازدواج فرزند کارمند ج)فوت بستگان درجه یک شامل : همسر- فرزند- پدر- مادر-خواهر- برادر ماده </a:t>
            </a:r>
            <a:endParaRPr lang="en-US" sz="2400" dirty="0">
              <a:cs typeface="B Nazanin" panose="00000400000000000000" pitchFamily="2" charset="-78"/>
            </a:endParaRPr>
          </a:p>
          <a:p>
            <a:pPr algn="r" rtl="1"/>
            <a:r>
              <a:rPr lang="ar-SA" sz="2400" dirty="0">
                <a:cs typeface="B Nazanin" panose="00000400000000000000" pitchFamily="2" charset="-78"/>
              </a:rPr>
              <a:t>-کارمندان اعم ازقراردادي،پیمانی،رسمی آزمایشی ورسمی که به حج تمتع مشرف می شوندمجازخواهندبودفقط یک بارازیک ماه مرخصی تشویقی استفاده نمایندکه جزءمرخصی استحقاقی منظورنخواهدشد</a:t>
            </a:r>
            <a:endParaRPr lang="en-US" sz="2400" dirty="0">
              <a:cs typeface="B Nazanin" panose="00000400000000000000" pitchFamily="2" charset="-78"/>
            </a:endParaRPr>
          </a:p>
          <a:p>
            <a:pPr algn="r"/>
            <a:endParaRPr lang="en-US" sz="2400" dirty="0">
              <a:cs typeface="B Nazanin" panose="00000400000000000000" pitchFamily="2" charset="-78"/>
            </a:endParaRPr>
          </a:p>
        </p:txBody>
      </p:sp>
    </p:spTree>
    <p:extLst>
      <p:ext uri="{BB962C8B-B14F-4D97-AF65-F5344CB8AC3E}">
        <p14:creationId xmlns:p14="http://schemas.microsoft.com/office/powerpoint/2010/main" val="38465447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4242" y="-1326148"/>
            <a:ext cx="11442032" cy="7943841"/>
          </a:xfrm>
          <a:prstGeom prst="rect">
            <a:avLst/>
          </a:prstGeom>
        </p:spPr>
        <p:txBody>
          <a:bodyPr wrap="square">
            <a:spAutoFit/>
          </a:bodyPr>
          <a:lstStyle/>
          <a:p>
            <a:pPr algn="r">
              <a:lnSpc>
                <a:spcPct val="150000"/>
              </a:lnSpc>
            </a:pPr>
            <a:r>
              <a:rPr lang="ar-SA" dirty="0" smtClean="0">
                <a:cs typeface="B Nazanin" panose="00000400000000000000" pitchFamily="2" charset="-78"/>
              </a:rPr>
              <a:t> </a:t>
            </a:r>
            <a:r>
              <a:rPr lang="ar-SA" b="1" dirty="0" smtClean="0">
                <a:cs typeface="B Nazanin" panose="00000400000000000000" pitchFamily="2" charset="-78"/>
              </a:rPr>
              <a:t>مرخصی استعلاجی</a:t>
            </a:r>
            <a:r>
              <a:rPr lang="ar-SA" dirty="0" smtClean="0">
                <a:cs typeface="B Nazanin" panose="00000400000000000000" pitchFamily="2" charset="-78"/>
              </a:rPr>
              <a:t>:</a:t>
            </a:r>
            <a:r>
              <a:rPr lang="en-US" dirty="0" smtClean="0">
                <a:cs typeface="B Nazanin" panose="00000400000000000000" pitchFamily="2" charset="-78"/>
              </a:rPr>
              <a:t/>
            </a:r>
            <a:br>
              <a:rPr lang="en-US" dirty="0" smtClean="0">
                <a:cs typeface="B Nazanin" panose="00000400000000000000" pitchFamily="2" charset="-78"/>
              </a:rPr>
            </a:br>
            <a:r>
              <a:rPr lang="ar-SA" dirty="0" smtClean="0">
                <a:cs typeface="B Nazanin" panose="00000400000000000000" pitchFamily="2" charset="-78"/>
              </a:rPr>
              <a:t> - کارمندان موسسه درصورت ابتلاءبه بیماري که مانع ازانجام خدمت شودتاسه روزباگواهی پزشک معالج وتائیدپزشک معتمدموسسه ومازادبرسه روزتاسقف چهارماه باتائیدشوراي پزشکی،می توانندازمرخصی استعلاجی استفاده نمایند</a:t>
            </a:r>
            <a:r>
              <a:rPr lang="en-US" dirty="0" smtClean="0">
                <a:cs typeface="B Nazanin" panose="00000400000000000000" pitchFamily="2" charset="-78"/>
              </a:rPr>
              <a:t/>
            </a:r>
            <a:br>
              <a:rPr lang="en-US" dirty="0" smtClean="0">
                <a:cs typeface="B Nazanin" panose="00000400000000000000" pitchFamily="2" charset="-78"/>
              </a:rPr>
            </a:br>
            <a:r>
              <a:rPr lang="en-US" dirty="0" smtClean="0">
                <a:cs typeface="B Nazanin" panose="00000400000000000000" pitchFamily="2" charset="-78"/>
              </a:rPr>
              <a:t>. </a:t>
            </a:r>
            <a:r>
              <a:rPr lang="ar-SA" b="1" dirty="0" smtClean="0">
                <a:cs typeface="B Nazanin" panose="00000400000000000000" pitchFamily="2" charset="-78"/>
              </a:rPr>
              <a:t>تبصره</a:t>
            </a:r>
            <a:r>
              <a:rPr lang="ar-SA" dirty="0" smtClean="0">
                <a:cs typeface="B Nazanin" panose="00000400000000000000" pitchFamily="2" charset="-78"/>
              </a:rPr>
              <a:t>:درصورت نیازبه استفاده بیش ازچهارماه تائیدمجددشوراي پزشکی الزامی است</a:t>
            </a:r>
            <a:r>
              <a:rPr lang="en-US" dirty="0" smtClean="0">
                <a:cs typeface="B Nazanin" panose="00000400000000000000" pitchFamily="2" charset="-78"/>
              </a:rPr>
              <a:t>. </a:t>
            </a:r>
            <a:br>
              <a:rPr lang="en-US" dirty="0" smtClean="0">
                <a:cs typeface="B Nazanin" panose="00000400000000000000" pitchFamily="2" charset="-78"/>
              </a:rPr>
            </a:br>
            <a:r>
              <a:rPr lang="ar-SA" dirty="0" smtClean="0">
                <a:cs typeface="B Nazanin" panose="00000400000000000000" pitchFamily="2" charset="-78"/>
              </a:rPr>
              <a:t>- به بانوان بارداربراي هرباروضع حمل نه ماه مرخصی زایمان بااستفاده ازحقوق وفوق العاده هاي مربوط تعلق می گیردکه درهرصورت ازنه ماه بیشترنخواهدبود</a:t>
            </a:r>
            <a:r>
              <a:rPr lang="en-US" dirty="0" smtClean="0">
                <a:cs typeface="B Nazanin" panose="00000400000000000000" pitchFamily="2" charset="-78"/>
              </a:rPr>
              <a:t/>
            </a:r>
            <a:br>
              <a:rPr lang="en-US" dirty="0" smtClean="0">
                <a:cs typeface="B Nazanin" panose="00000400000000000000" pitchFamily="2" charset="-78"/>
              </a:rPr>
            </a:br>
            <a:r>
              <a:rPr lang="en-US" dirty="0" smtClean="0">
                <a:cs typeface="B Nazanin" panose="00000400000000000000" pitchFamily="2" charset="-78"/>
              </a:rPr>
              <a:t>. </a:t>
            </a:r>
            <a:r>
              <a:rPr lang="ar-SA" dirty="0" smtClean="0">
                <a:cs typeface="B Nazanin" panose="00000400000000000000" pitchFamily="2" charset="-78"/>
              </a:rPr>
              <a:t>تبصره 1: به کارمندانی که همسرایشان وضع حمل می نمایدمدت پانزده روزمرخصی اضطراري مراقبت ازهمسرتعلق می گیرد.این مرخصی قابل بازخریدوذخیره نمی باشد</a:t>
            </a:r>
            <a:r>
              <a:rPr lang="en-US" dirty="0" smtClean="0">
                <a:cs typeface="B Nazanin" panose="00000400000000000000" pitchFamily="2" charset="-78"/>
              </a:rPr>
              <a:t/>
            </a:r>
            <a:br>
              <a:rPr lang="en-US" dirty="0" smtClean="0">
                <a:cs typeface="B Nazanin" panose="00000400000000000000" pitchFamily="2" charset="-78"/>
              </a:rPr>
            </a:br>
            <a:r>
              <a:rPr lang="en-US" dirty="0" smtClean="0">
                <a:cs typeface="B Nazanin" panose="00000400000000000000" pitchFamily="2" charset="-78"/>
              </a:rPr>
              <a:t>. </a:t>
            </a:r>
            <a:r>
              <a:rPr lang="ar-SA" dirty="0" smtClean="0">
                <a:cs typeface="B Nazanin" panose="00000400000000000000" pitchFamily="2" charset="-78"/>
              </a:rPr>
              <a:t>تبصره2: مرخصی زایمان درخصوص مادرانی که فرزندآنهامرده به دنیامی آید دوماه خواهدبود</a:t>
            </a:r>
            <a:r>
              <a:rPr lang="en-US" dirty="0" smtClean="0">
                <a:cs typeface="B Nazanin" panose="00000400000000000000" pitchFamily="2" charset="-78"/>
              </a:rPr>
              <a:t/>
            </a:r>
            <a:br>
              <a:rPr lang="en-US" dirty="0" smtClean="0">
                <a:cs typeface="B Nazanin" panose="00000400000000000000" pitchFamily="2" charset="-78"/>
              </a:rPr>
            </a:br>
            <a:r>
              <a:rPr lang="en-US" dirty="0" smtClean="0">
                <a:cs typeface="B Nazanin" panose="00000400000000000000" pitchFamily="2" charset="-78"/>
              </a:rPr>
              <a:t>. </a:t>
            </a:r>
            <a:r>
              <a:rPr lang="ar-SA" dirty="0" smtClean="0">
                <a:cs typeface="B Nazanin" panose="00000400000000000000" pitchFamily="2" charset="-78"/>
              </a:rPr>
              <a:t>تبصره3 : به کارمندان زن پس ازاتمام مرخصی زایمان تاسن 24 ماهگی فرزند،روزانه یک ساعت مرخصی شیردهی تعلق می گیرد</a:t>
            </a:r>
            <a:r>
              <a:rPr lang="en-US" dirty="0" smtClean="0">
                <a:cs typeface="B Nazanin" panose="00000400000000000000" pitchFamily="2" charset="-78"/>
              </a:rPr>
              <a:t>. </a:t>
            </a:r>
            <a:br>
              <a:rPr lang="en-US" dirty="0" smtClean="0">
                <a:cs typeface="B Nazanin" panose="00000400000000000000" pitchFamily="2" charset="-78"/>
              </a:rPr>
            </a:br>
            <a:r>
              <a:rPr lang="ar-SA" dirty="0" smtClean="0">
                <a:cs typeface="B Nazanin" panose="00000400000000000000" pitchFamily="2" charset="-78"/>
              </a:rPr>
              <a:t>– کارکنان مشمول صندوق تامین اجتماعی ازنظراستفاده ازمرخصی استعلاجی تابع مقررات قانون تامین اجتماعی می باشندوموسسه مجازبه پرداخت حقوق ومزایاي آنان درایام مرخصی استعلاجی نمی باشد</a:t>
            </a:r>
            <a:r>
              <a:rPr lang="en-US" dirty="0" smtClean="0">
                <a:cs typeface="B Nazanin" panose="00000400000000000000" pitchFamily="2" charset="-78"/>
              </a:rPr>
              <a:t>. </a:t>
            </a:r>
            <a:br>
              <a:rPr lang="en-US" dirty="0" smtClean="0">
                <a:cs typeface="B Nazanin" panose="00000400000000000000" pitchFamily="2" charset="-78"/>
              </a:rPr>
            </a:br>
            <a:r>
              <a:rPr lang="ar-SA" dirty="0" smtClean="0">
                <a:cs typeface="B Nazanin" panose="00000400000000000000" pitchFamily="2" charset="-78"/>
              </a:rPr>
              <a:t>-ساعات کارکارمندان موسسه چهل وچهارساعت درهفته می باشد.تنظیم ساعت کاریاشیفت هاي موظف کارمندان به عهده موسسه می باشد</a:t>
            </a:r>
            <a:r>
              <a:rPr lang="en-US" dirty="0" smtClean="0">
                <a:cs typeface="B Nazanin" panose="00000400000000000000" pitchFamily="2" charset="-78"/>
              </a:rPr>
              <a:t>. </a:t>
            </a:r>
            <a:br>
              <a:rPr lang="en-US" dirty="0" smtClean="0">
                <a:cs typeface="B Nazanin" panose="00000400000000000000" pitchFamily="2" charset="-78"/>
              </a:rPr>
            </a:br>
            <a:r>
              <a:rPr lang="ar-SA" dirty="0" smtClean="0">
                <a:cs typeface="B Nazanin" panose="00000400000000000000" pitchFamily="2" charset="-78"/>
              </a:rPr>
              <a:t>- کارمندان موسسه درانجام وظایف ومسئولیت هاي قانونی دربرابرشاکیان موردحمایت قضائی می باشندوموسسه مکلف است به تقاضاي کارمندان براي دفاع ازانجام وظایف آنهابا استفاده ازکارشناسان حقوقی خودیاگرفتن وکیل ازکارمندان حمایت قضائی نماید</a:t>
            </a:r>
            <a:r>
              <a:rPr lang="en-US" dirty="0" smtClean="0">
                <a:cs typeface="B Nazanin" panose="00000400000000000000" pitchFamily="2" charset="-78"/>
              </a:rPr>
              <a:t>. </a:t>
            </a:r>
            <a:r>
              <a:rPr lang="ar-SA" dirty="0" smtClean="0">
                <a:cs typeface="B Nazanin" panose="00000400000000000000" pitchFamily="2" charset="-78"/>
              </a:rPr>
              <a:t>- کارمندان موسسه مکلفنددرحدودقوانین ومقررات ،احکام واوامررؤساي مافوق خودرادراموراداري اطاعت نمایند،کارمندان حکم یاامرمقام مافوق رابرخلاف قوانین ومقررات اداري تشخیص دهند،مکلفندکتبا"مغایرت  دستورراباقوانین ومقررات به مقام مافوق اطلاع دهند.درصورتی که بعدازاین اطلاع،مقام مافوق </a:t>
            </a:r>
            <a:r>
              <a:rPr lang="ar-SA" b="1" dirty="0" smtClean="0">
                <a:cs typeface="B Nazanin" panose="00000400000000000000" pitchFamily="2" charset="-78"/>
              </a:rPr>
              <a:t>کتبا</a:t>
            </a:r>
            <a:r>
              <a:rPr lang="ar-SA" dirty="0" smtClean="0">
                <a:cs typeface="B Nazanin" panose="00000400000000000000" pitchFamily="2" charset="-78"/>
              </a:rPr>
              <a:t>"دستورخودراجهت اجراءتائیدکرد، کارمندان مکلف به اجراي دستور صادره خواهند بود و از این حیث مسئوولیتی متوجه کارمندان نخواهدبودوپاسخگویی بامقام دستوردهنده است</a:t>
            </a:r>
            <a:r>
              <a:rPr lang="en-US" dirty="0" smtClean="0">
                <a:cs typeface="B Nazanin" panose="00000400000000000000" pitchFamily="2" charset="-78"/>
              </a:rPr>
              <a:t>. </a:t>
            </a:r>
            <a:br>
              <a:rPr lang="en-US" dirty="0" smtClean="0">
                <a:cs typeface="B Nazanin" panose="00000400000000000000" pitchFamily="2" charset="-78"/>
              </a:rPr>
            </a:br>
            <a:r>
              <a:rPr lang="ar-SA" dirty="0" smtClean="0">
                <a:cs typeface="B Nazanin" panose="00000400000000000000" pitchFamily="2" charset="-78"/>
              </a:rPr>
              <a:t>- خروج ازتابعیت ایران وقبول تابعیت کشوربیگانه موجب انفصال خدمت ازموسسه خواهدبود</a:t>
            </a:r>
            <a:r>
              <a:rPr lang="en-US" dirty="0" smtClean="0">
                <a:cs typeface="B Nazanin" panose="00000400000000000000" pitchFamily="2" charset="-78"/>
              </a:rPr>
              <a:t>. </a:t>
            </a:r>
            <a:br>
              <a:rPr lang="en-US" dirty="0" smtClean="0">
                <a:cs typeface="B Nazanin" panose="00000400000000000000" pitchFamily="2" charset="-78"/>
              </a:rPr>
            </a:br>
            <a:endParaRPr lang="en-US" dirty="0">
              <a:cs typeface="B Nazanin" panose="00000400000000000000" pitchFamily="2" charset="-78"/>
            </a:endParaRPr>
          </a:p>
        </p:txBody>
      </p:sp>
    </p:spTree>
    <p:extLst>
      <p:ext uri="{BB962C8B-B14F-4D97-AF65-F5344CB8AC3E}">
        <p14:creationId xmlns:p14="http://schemas.microsoft.com/office/powerpoint/2010/main" val="18755602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0396" y="126124"/>
            <a:ext cx="8596668" cy="1213945"/>
          </a:xfrm>
        </p:spPr>
        <p:txBody>
          <a:bodyPr>
            <a:normAutofit/>
          </a:bodyPr>
          <a:lstStyle/>
          <a:p>
            <a:pPr algn="ctr"/>
            <a:r>
              <a:rPr lang="ar-SA" b="1" dirty="0">
                <a:cs typeface="B Titr" panose="00000700000000000000" pitchFamily="2" charset="-78"/>
              </a:rPr>
              <a:t>پاس ساعتی</a:t>
            </a:r>
            <a:r>
              <a:rPr lang="ar-SA" dirty="0">
                <a:cs typeface="B Titr" panose="00000700000000000000" pitchFamily="2" charset="-78"/>
              </a:rPr>
              <a:t> </a:t>
            </a:r>
            <a:r>
              <a:rPr lang="en-US" dirty="0">
                <a:cs typeface="B Titr" panose="00000700000000000000" pitchFamily="2" charset="-78"/>
              </a:rPr>
              <a:t/>
            </a:r>
            <a:br>
              <a:rPr lang="en-US" dirty="0">
                <a:cs typeface="B Titr" panose="00000700000000000000" pitchFamily="2" charset="-78"/>
              </a:rPr>
            </a:br>
            <a:endParaRPr lang="en-US" dirty="0">
              <a:cs typeface="B Titr" panose="00000700000000000000" pitchFamily="2" charset="-78"/>
            </a:endParaRPr>
          </a:p>
        </p:txBody>
      </p:sp>
      <p:sp>
        <p:nvSpPr>
          <p:cNvPr id="3" name="Content Placeholder 2"/>
          <p:cNvSpPr>
            <a:spLocks noGrp="1"/>
          </p:cNvSpPr>
          <p:nvPr>
            <p:ph idx="1"/>
          </p:nvPr>
        </p:nvSpPr>
        <p:spPr>
          <a:xfrm>
            <a:off x="640578" y="670449"/>
            <a:ext cx="10776284" cy="7031485"/>
          </a:xfrm>
        </p:spPr>
        <p:txBody>
          <a:bodyPr wrap="square">
            <a:spAutoFit/>
          </a:bodyPr>
          <a:lstStyle/>
          <a:p>
            <a:pPr marL="400050" lvl="1" algn="r" rtl="1">
              <a:lnSpc>
                <a:spcPct val="150000"/>
              </a:lnSpc>
            </a:pPr>
            <a:r>
              <a:rPr lang="ar-SA" dirty="0">
                <a:cs typeface="B Nazanin" panose="00000400000000000000" pitchFamily="2" charset="-78"/>
              </a:rPr>
              <a:t>کارمندان موسسه می توانندازمرخصی کمترازیک روزکه جزیی ازمرخصی استحقاقی می باشد،استفاده </a:t>
            </a:r>
            <a:r>
              <a:rPr lang="ar-SA" dirty="0" smtClean="0">
                <a:cs typeface="B Nazanin" panose="00000400000000000000" pitchFamily="2" charset="-78"/>
              </a:rPr>
              <a:t>کنند.حدا</a:t>
            </a:r>
            <a:endParaRPr lang="fa-IR" dirty="0" smtClean="0">
              <a:cs typeface="B Nazanin" panose="00000400000000000000" pitchFamily="2" charset="-78"/>
            </a:endParaRPr>
          </a:p>
          <a:p>
            <a:pPr marL="400050" lvl="1" algn="r" rtl="1">
              <a:lnSpc>
                <a:spcPct val="150000"/>
              </a:lnSpc>
            </a:pPr>
            <a:r>
              <a:rPr lang="ar-SA" dirty="0" smtClean="0">
                <a:cs typeface="B Nazanin" panose="00000400000000000000" pitchFamily="2" charset="-78"/>
              </a:rPr>
              <a:t>کثرمرخصی </a:t>
            </a:r>
            <a:r>
              <a:rPr lang="ar-SA" dirty="0">
                <a:cs typeface="B Nazanin" panose="00000400000000000000" pitchFamily="2" charset="-78"/>
              </a:rPr>
              <a:t>ساعتی به میزان نصف ساعت کاري روزانه است.درصورت استفاده بیش ازمدت ذکرشده ،یک روزمرخصی استحقاقی محاسبه می شود</a:t>
            </a:r>
            <a:endParaRPr lang="en-US" dirty="0">
              <a:cs typeface="B Nazanin" panose="00000400000000000000" pitchFamily="2" charset="-78"/>
            </a:endParaRPr>
          </a:p>
          <a:p>
            <a:pPr marL="0" indent="0" algn="r" rtl="1">
              <a:lnSpc>
                <a:spcPct val="150000"/>
              </a:lnSpc>
              <a:buNone/>
            </a:pPr>
            <a:r>
              <a:rPr lang="en-US" sz="1800" dirty="0" smtClean="0">
                <a:cs typeface="B Nazanin" panose="00000400000000000000" pitchFamily="2" charset="-78"/>
              </a:rPr>
              <a:t> </a:t>
            </a:r>
            <a:r>
              <a:rPr lang="ar-SA" sz="1800" dirty="0">
                <a:cs typeface="B Nazanin" panose="00000400000000000000" pitchFamily="2" charset="-78"/>
              </a:rPr>
              <a:t>مرخصی کمتر از یک روز ( پاس ساعتی ) جزو مرخصی استحقاقی است</a:t>
            </a:r>
            <a:endParaRPr lang="en-US" sz="1800" dirty="0">
              <a:cs typeface="B Nazanin" panose="00000400000000000000" pitchFamily="2" charset="-78"/>
            </a:endParaRPr>
          </a:p>
          <a:p>
            <a:pPr marL="0" algn="r" rtl="1">
              <a:lnSpc>
                <a:spcPct val="150000"/>
              </a:lnSpc>
            </a:pPr>
            <a:r>
              <a:rPr lang="ar-SA" sz="1800" dirty="0" smtClean="0">
                <a:cs typeface="B Nazanin" panose="00000400000000000000" pitchFamily="2" charset="-78"/>
              </a:rPr>
              <a:t>به </a:t>
            </a:r>
            <a:r>
              <a:rPr lang="ar-SA" sz="1800" dirty="0">
                <a:cs typeface="B Nazanin" panose="00000400000000000000" pitchFamily="2" charset="-78"/>
              </a:rPr>
              <a:t>هر میزان ساعت استفاده از مرخصی کمتر از یک روز در طی سال , می بایست در پایان سال از جمع مرخصی استفاده شده مستخدم کسر و نهایتا طی فرم «وضعیت مرخصی استفاده شده مستخدم» به وي ابلاغ گردد</a:t>
            </a:r>
            <a:endParaRPr lang="en-US" sz="1800" dirty="0">
              <a:cs typeface="B Nazanin" panose="00000400000000000000" pitchFamily="2" charset="-78"/>
            </a:endParaRPr>
          </a:p>
          <a:p>
            <a:pPr marL="0" algn="r" rtl="1">
              <a:lnSpc>
                <a:spcPct val="150000"/>
              </a:lnSpc>
            </a:pPr>
            <a:r>
              <a:rPr lang="ar-SA" sz="1800" dirty="0" smtClean="0">
                <a:cs typeface="B Nazanin" panose="00000400000000000000" pitchFamily="2" charset="-78"/>
              </a:rPr>
              <a:t>کسر </a:t>
            </a:r>
            <a:r>
              <a:rPr lang="ar-SA" sz="1800" dirty="0">
                <a:cs typeface="B Nazanin" panose="00000400000000000000" pitchFamily="2" charset="-78"/>
              </a:rPr>
              <a:t>نمودن مرخصی کمتر از یک روز از ساعات اضافه کار کارکنان و عدم لحاظ آن جزو مرخصی استحقاقی کارکنان فاقد وجاهت قانونی و خلاف مقررات است</a:t>
            </a:r>
            <a:endParaRPr lang="en-US" sz="1800" dirty="0">
              <a:cs typeface="B Nazanin" panose="00000400000000000000" pitchFamily="2" charset="-78"/>
            </a:endParaRPr>
          </a:p>
          <a:p>
            <a:pPr marL="0" algn="r" rtl="1">
              <a:lnSpc>
                <a:spcPct val="150000"/>
              </a:lnSpc>
            </a:pPr>
            <a:r>
              <a:rPr lang="fa-IR" sz="1800" dirty="0" smtClean="0">
                <a:cs typeface="B Nazanin" panose="00000400000000000000" pitchFamily="2" charset="-78"/>
              </a:rPr>
              <a:t>ح</a:t>
            </a:r>
            <a:r>
              <a:rPr lang="ar-SA" sz="1800" dirty="0" smtClean="0">
                <a:cs typeface="B Nazanin" panose="00000400000000000000" pitchFamily="2" charset="-78"/>
              </a:rPr>
              <a:t>داکثر </a:t>
            </a:r>
            <a:r>
              <a:rPr lang="ar-SA" sz="1800" dirty="0">
                <a:cs typeface="B Nazanin" panose="00000400000000000000" pitchFamily="2" charset="-78"/>
              </a:rPr>
              <a:t>مدت مرخصی کمتر ازیک روز , دوازده روز ( 12 روز ) در سال </a:t>
            </a:r>
            <a:r>
              <a:rPr lang="ar-SA" sz="1800" dirty="0" smtClean="0">
                <a:cs typeface="B Nazanin" panose="00000400000000000000" pitchFamily="2" charset="-78"/>
              </a:rPr>
              <a:t>است</a:t>
            </a:r>
            <a:endParaRPr lang="fa-IR" sz="1800" dirty="0" smtClean="0">
              <a:cs typeface="B Nazanin" panose="00000400000000000000" pitchFamily="2" charset="-78"/>
            </a:endParaRPr>
          </a:p>
          <a:p>
            <a:pPr marL="0" algn="r" rtl="1">
              <a:lnSpc>
                <a:spcPct val="150000"/>
              </a:lnSpc>
            </a:pPr>
            <a:r>
              <a:rPr lang="ar-SA" sz="1800" dirty="0" smtClean="0">
                <a:cs typeface="B Nazanin" panose="00000400000000000000" pitchFamily="2" charset="-78"/>
              </a:rPr>
              <a:t>کارگزینی </a:t>
            </a:r>
            <a:r>
              <a:rPr lang="ar-SA" sz="1800" dirty="0">
                <a:cs typeface="B Nazanin" panose="00000400000000000000" pitchFamily="2" charset="-78"/>
              </a:rPr>
              <a:t>واحد ها موظفند : در صورتی که حجم مرخصیهاي ساعتی مستخدم به 10 روز کاري اداري بالغ گردد</a:t>
            </a:r>
            <a:r>
              <a:rPr lang="en-US" sz="1800" dirty="0">
                <a:cs typeface="B Nazanin" panose="00000400000000000000" pitchFamily="2" charset="-78"/>
              </a:rPr>
              <a:t> . </a:t>
            </a:r>
            <a:r>
              <a:rPr lang="ar-SA" sz="1800" dirty="0">
                <a:cs typeface="B Nazanin" panose="00000400000000000000" pitchFamily="2" charset="-78"/>
              </a:rPr>
              <a:t>مراتب را به مدیر و مسئول واحد محل خدمت مستخدم اعلام نمایند تا کنترل لازم در مورد عدم تجاوز مرخصی کمتر از یک روز مستخدم از مدت پیش بینی شده در ماده 2 آیین نامه مرخصیها (12 روز اداري ) به عمل آید</a:t>
            </a:r>
            <a:endParaRPr lang="en-US" sz="1800" dirty="0">
              <a:cs typeface="B Nazanin" panose="00000400000000000000" pitchFamily="2" charset="-78"/>
            </a:endParaRPr>
          </a:p>
          <a:p>
            <a:pPr marL="0" algn="r" rtl="1">
              <a:lnSpc>
                <a:spcPct val="150000"/>
              </a:lnSpc>
            </a:pPr>
            <a:r>
              <a:rPr lang="ar-SA" sz="1800" dirty="0" smtClean="0">
                <a:cs typeface="B Nazanin" panose="00000400000000000000" pitchFamily="2" charset="-78"/>
              </a:rPr>
              <a:t>جهت </a:t>
            </a:r>
            <a:r>
              <a:rPr lang="ar-SA" sz="1800" dirty="0">
                <a:cs typeface="B Nazanin" panose="00000400000000000000" pitchFamily="2" charset="-78"/>
              </a:rPr>
              <a:t>استفاده از مرخصی مذکور تکمیل و تایید فرم مربوط به درخواست مرخصی کمتر از یک روز الزامی است</a:t>
            </a:r>
            <a:endParaRPr lang="en-US" sz="1800" dirty="0">
              <a:cs typeface="B Nazanin" panose="00000400000000000000" pitchFamily="2" charset="-78"/>
            </a:endParaRPr>
          </a:p>
          <a:p>
            <a:pPr marL="0" algn="r" rtl="1">
              <a:lnSpc>
                <a:spcPct val="150000"/>
              </a:lnSpc>
            </a:pPr>
            <a:r>
              <a:rPr lang="ar-SA" sz="1800" dirty="0" smtClean="0">
                <a:cs typeface="B Nazanin" panose="00000400000000000000" pitchFamily="2" charset="-78"/>
              </a:rPr>
              <a:t>تعطیلات </a:t>
            </a:r>
            <a:r>
              <a:rPr lang="ar-SA" sz="1800" dirty="0">
                <a:cs typeface="B Nazanin" panose="00000400000000000000" pitchFamily="2" charset="-78"/>
              </a:rPr>
              <a:t>رسمی بین مرخصی هاي استحقاقی جزء مرخصی محسوب نمی شود</a:t>
            </a:r>
            <a:r>
              <a:rPr lang="en-US" sz="1800" dirty="0">
                <a:cs typeface="B Nazanin" panose="00000400000000000000" pitchFamily="2" charset="-78"/>
              </a:rPr>
              <a:t>. </a:t>
            </a:r>
            <a:r>
              <a:rPr lang="ar-SA" sz="1800" dirty="0">
                <a:cs typeface="B Nazanin" panose="00000400000000000000" pitchFamily="2" charset="-78"/>
              </a:rPr>
              <a:t> </a:t>
            </a:r>
            <a:endParaRPr lang="en-US" sz="1800" dirty="0">
              <a:cs typeface="B Nazanin" panose="00000400000000000000" pitchFamily="2" charset="-78"/>
            </a:endParaRPr>
          </a:p>
          <a:p>
            <a:pPr marL="0" algn="r" rtl="1">
              <a:lnSpc>
                <a:spcPct val="150000"/>
              </a:lnSpc>
            </a:pPr>
            <a:endParaRPr lang="en-US" sz="1800" dirty="0">
              <a:cs typeface="B Nazanin" panose="00000400000000000000" pitchFamily="2" charset="-78"/>
            </a:endParaRPr>
          </a:p>
        </p:txBody>
      </p:sp>
    </p:spTree>
    <p:extLst>
      <p:ext uri="{BB962C8B-B14F-4D97-AF65-F5344CB8AC3E}">
        <p14:creationId xmlns:p14="http://schemas.microsoft.com/office/powerpoint/2010/main" val="19709888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ar-SA" b="1" dirty="0" smtClean="0">
                <a:cs typeface="B Titr" panose="00000700000000000000" pitchFamily="2" charset="-78"/>
              </a:rPr>
              <a:t>ارزشیابی</a:t>
            </a:r>
            <a:endParaRPr lang="en-US" dirty="0">
              <a:cs typeface="B Titr" panose="00000700000000000000" pitchFamily="2" charset="-78"/>
            </a:endParaRPr>
          </a:p>
        </p:txBody>
      </p:sp>
      <p:sp>
        <p:nvSpPr>
          <p:cNvPr id="3" name="Content Placeholder 2"/>
          <p:cNvSpPr>
            <a:spLocks noGrp="1"/>
          </p:cNvSpPr>
          <p:nvPr>
            <p:ph idx="1"/>
          </p:nvPr>
        </p:nvSpPr>
        <p:spPr>
          <a:xfrm>
            <a:off x="838200" y="1690688"/>
            <a:ext cx="10515600" cy="4486275"/>
          </a:xfrm>
        </p:spPr>
        <p:txBody>
          <a:bodyPr/>
          <a:lstStyle/>
          <a:p>
            <a:pPr algn="r" rtl="1"/>
            <a:r>
              <a:rPr lang="ar-SA" dirty="0">
                <a:cs typeface="B Nazanin" panose="00000400000000000000" pitchFamily="2" charset="-78"/>
              </a:rPr>
              <a:t>ارزشیابی عملکرد پرسنل بصورت سالیانه و جهت بررسی وضعیت کاری و اخلاقی ، آموزشی و ... پرسنل توسط شخص و مسئولین مرتبط انجام می شود .</a:t>
            </a:r>
            <a:endParaRPr lang="en-US" dirty="0">
              <a:cs typeface="B Nazanin" panose="00000400000000000000" pitchFamily="2" charset="-78"/>
            </a:endParaRPr>
          </a:p>
          <a:p>
            <a:pPr algn="r" rtl="1"/>
            <a:r>
              <a:rPr lang="ar-SA" dirty="0">
                <a:cs typeface="B Nazanin" panose="00000400000000000000" pitchFamily="2" charset="-78"/>
              </a:rPr>
              <a:t>زمان شروع ارزشیابی  از سوی امور اداری و کارگزینی اطلاع رسانی گردیده و فرد مکلف خواهد بود تا از طریق فرایندی که کارگزینی اطلاع رسانی نموده به پرکردن فرم ارزشیابی خود اقدام نماید .و در غیر اینصورت مشکلات آتی بر عهده خود فرد می باشد.</a:t>
            </a:r>
            <a:endParaRPr lang="en-US" dirty="0">
              <a:cs typeface="B Nazanin" panose="00000400000000000000" pitchFamily="2" charset="-78"/>
            </a:endParaRPr>
          </a:p>
          <a:p>
            <a:pPr algn="r" rtl="1"/>
            <a:r>
              <a:rPr lang="ar-SA" dirty="0">
                <a:cs typeface="B Nazanin" panose="00000400000000000000" pitchFamily="2" charset="-78"/>
              </a:rPr>
              <a:t>نمرات ارزشیابی مورد قبول حداقل 60 و حداکثر 100 می باشد .</a:t>
            </a:r>
            <a:endParaRPr lang="en-US" dirty="0">
              <a:cs typeface="B Nazanin" panose="00000400000000000000" pitchFamily="2" charset="-78"/>
            </a:endParaRPr>
          </a:p>
          <a:p>
            <a:pPr algn="r" rtl="1"/>
            <a:r>
              <a:rPr lang="ar-SA" dirty="0">
                <a:cs typeface="B Nazanin" panose="00000400000000000000" pitchFamily="2" charset="-78"/>
              </a:rPr>
              <a:t>ارزشیابی برای پرسنل رسمی پیمانی جهت گرفتن ارتقا لازم می باشد . و همچنین ملاکی برای سنجش کیفیت و کمیت کار فرد ایجاد می کند و یکی از سنجه های مهم ارتقا شغلی وی نیز می تواند به شمار آید .</a:t>
            </a:r>
            <a:endParaRPr lang="en-US" dirty="0">
              <a:cs typeface="B Nazanin" panose="00000400000000000000" pitchFamily="2" charset="-78"/>
            </a:endParaRPr>
          </a:p>
          <a:p>
            <a:pPr algn="r"/>
            <a:endParaRPr lang="en-US" dirty="0">
              <a:cs typeface="B Nazanin" panose="00000400000000000000" pitchFamily="2" charset="-78"/>
            </a:endParaRPr>
          </a:p>
        </p:txBody>
      </p:sp>
    </p:spTree>
    <p:extLst>
      <p:ext uri="{BB962C8B-B14F-4D97-AF65-F5344CB8AC3E}">
        <p14:creationId xmlns:p14="http://schemas.microsoft.com/office/powerpoint/2010/main" val="17689614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a:cs typeface="B Titr" panose="00000700000000000000" pitchFamily="2" charset="-78"/>
              </a:rPr>
              <a:t>بازنشستگی وتامین </a:t>
            </a:r>
            <a:r>
              <a:rPr lang="ar-SA" b="1" dirty="0" smtClean="0">
                <a:cs typeface="B Titr" panose="00000700000000000000" pitchFamily="2" charset="-78"/>
              </a:rPr>
              <a:t>اجتماعی</a:t>
            </a:r>
            <a:r>
              <a:rPr lang="en-US" dirty="0">
                <a:cs typeface="B Titr" panose="00000700000000000000" pitchFamily="2" charset="-78"/>
              </a:rPr>
              <a:t/>
            </a:r>
            <a:br>
              <a:rPr lang="en-US" dirty="0">
                <a:cs typeface="B Titr" panose="00000700000000000000" pitchFamily="2" charset="-78"/>
              </a:rPr>
            </a:br>
            <a:endParaRPr lang="en-US" dirty="0">
              <a:cs typeface="B Titr" panose="00000700000000000000" pitchFamily="2" charset="-78"/>
            </a:endParaRPr>
          </a:p>
        </p:txBody>
      </p:sp>
      <p:sp>
        <p:nvSpPr>
          <p:cNvPr id="3" name="Content Placeholder 2"/>
          <p:cNvSpPr>
            <a:spLocks noGrp="1"/>
          </p:cNvSpPr>
          <p:nvPr>
            <p:ph idx="1"/>
          </p:nvPr>
        </p:nvSpPr>
        <p:spPr/>
        <p:txBody>
          <a:bodyPr>
            <a:normAutofit fontScale="92500" lnSpcReduction="10000"/>
          </a:bodyPr>
          <a:lstStyle/>
          <a:p>
            <a:pPr algn="r" rtl="1"/>
            <a:r>
              <a:rPr lang="ar-SA" dirty="0">
                <a:cs typeface="B Nazanin" panose="00000400000000000000" pitchFamily="2" charset="-78"/>
              </a:rPr>
              <a:t>شرایط بازنشستگی کارمندان در موسسه به شرح ذیل است</a:t>
            </a:r>
            <a:r>
              <a:rPr lang="en-US" dirty="0">
                <a:cs typeface="B Nazanin" panose="00000400000000000000" pitchFamily="2" charset="-78"/>
              </a:rPr>
              <a:t>: </a:t>
            </a:r>
            <a:r>
              <a:rPr lang="ar-SA" dirty="0">
                <a:cs typeface="B Nazanin" panose="00000400000000000000" pitchFamily="2" charset="-78"/>
              </a:rPr>
              <a:t>ا</a:t>
            </a:r>
            <a:endParaRPr lang="en-US" dirty="0">
              <a:cs typeface="B Nazanin" panose="00000400000000000000" pitchFamily="2" charset="-78"/>
            </a:endParaRPr>
          </a:p>
          <a:p>
            <a:pPr algn="r" rtl="1"/>
            <a:r>
              <a:rPr lang="ar-SA" dirty="0">
                <a:cs typeface="B Nazanin" panose="00000400000000000000" pitchFamily="2" charset="-78"/>
              </a:rPr>
              <a:t>لف)موسسه مکلف است کارمندان خودراکه سی سال سابقه خدمت دارندبازنشسته نماید</a:t>
            </a:r>
            <a:r>
              <a:rPr lang="en-US" dirty="0">
                <a:cs typeface="B Nazanin" panose="00000400000000000000" pitchFamily="2" charset="-78"/>
              </a:rPr>
              <a:t>. </a:t>
            </a:r>
          </a:p>
          <a:p>
            <a:pPr algn="r" rtl="1"/>
            <a:r>
              <a:rPr lang="ar-SA" dirty="0">
                <a:cs typeface="B Nazanin" panose="00000400000000000000" pitchFamily="2" charset="-78"/>
              </a:rPr>
              <a:t>ب)موسسه می تواندکارمندخودراباداشتن حداقل شصت سال سن وحداقل بیست وپنج سال سابقه خدمت باحداقل بیست وپنج روزحقوق بازنشسته نماید</a:t>
            </a:r>
            <a:endParaRPr lang="en-US" dirty="0">
              <a:cs typeface="B Nazanin" panose="00000400000000000000" pitchFamily="2" charset="-78"/>
            </a:endParaRPr>
          </a:p>
          <a:p>
            <a:pPr algn="r" rtl="1"/>
            <a:r>
              <a:rPr lang="ar-SA" dirty="0">
                <a:cs typeface="B Nazanin" panose="00000400000000000000" pitchFamily="2" charset="-78"/>
              </a:rPr>
              <a:t>- موسسه موظف است کارمندان داراي شصت وپنج سال سن وحداقل بیست وپنج سال سابقه خدمت رابازنشسته کند.سقف سنی براي متصدیان مشاغل داراي مدرك تحصیلی کارشناسی ارشدبه بالاحسب نیازموسسه هفتادسال می باشد</a:t>
            </a:r>
            <a:r>
              <a:rPr lang="en-US" dirty="0">
                <a:cs typeface="B Nazanin" panose="00000400000000000000" pitchFamily="2" charset="-78"/>
              </a:rPr>
              <a:t>. </a:t>
            </a:r>
          </a:p>
          <a:p>
            <a:pPr algn="r" rtl="1"/>
            <a:r>
              <a:rPr lang="ar-SA" dirty="0">
                <a:cs typeface="B Nazanin" panose="00000400000000000000" pitchFamily="2" charset="-78"/>
              </a:rPr>
              <a:t>– </a:t>
            </a:r>
            <a:r>
              <a:rPr lang="ar-SA" b="1" dirty="0">
                <a:cs typeface="B Nazanin" panose="00000400000000000000" pitchFamily="2" charset="-78"/>
              </a:rPr>
              <a:t>کارمندان مشمول صندوق هاي بازنشستگی درموسسه تابع بندهاي زیرخواهندبود</a:t>
            </a:r>
            <a:r>
              <a:rPr lang="en-US" dirty="0">
                <a:cs typeface="B Nazanin" panose="00000400000000000000" pitchFamily="2" charset="-78"/>
              </a:rPr>
              <a:t>: </a:t>
            </a:r>
            <a:r>
              <a:rPr lang="ar-SA" dirty="0">
                <a:cs typeface="B Nazanin" panose="00000400000000000000" pitchFamily="2" charset="-78"/>
              </a:rPr>
              <a:t>ا</a:t>
            </a:r>
            <a:endParaRPr lang="en-US" dirty="0">
              <a:cs typeface="B Nazanin" panose="00000400000000000000" pitchFamily="2" charset="-78"/>
            </a:endParaRPr>
          </a:p>
          <a:p>
            <a:pPr algn="r" rtl="1"/>
            <a:r>
              <a:rPr lang="ar-SA" dirty="0">
                <a:cs typeface="B Nazanin" panose="00000400000000000000" pitchFamily="2" charset="-78"/>
              </a:rPr>
              <a:t>لف)شاغلین وبازنشستگان برابرضوابط می توانندوالدین تحت تکفل خودرادرصورتی که تحت پوشش یکی ازبیمه هاي درمانی نباشند،تحت پوشش بیمه خودقراردهند</a:t>
            </a:r>
            <a:r>
              <a:rPr lang="en-US" dirty="0">
                <a:cs typeface="B Nazanin" panose="00000400000000000000" pitchFamily="2" charset="-78"/>
              </a:rPr>
              <a:t>. </a:t>
            </a:r>
          </a:p>
          <a:p>
            <a:pPr algn="r" rtl="1"/>
            <a:r>
              <a:rPr lang="ar-SA" dirty="0">
                <a:cs typeface="B Nazanin" panose="00000400000000000000" pitchFamily="2" charset="-78"/>
              </a:rPr>
              <a:t>ب)فرزندان اناث مشروط برآن ورثه قانونی باشند،درصورت نداشتن شغل یاشوهروفرزندان ذکورمشروط برآن که ورثه قانونی باشندتابیست سالگی ودرصورت اشتغال به تحصیلات تابیست وپنج سالگی ازکمک هزینه اولاد،بیمه ویامستمري والدین خودبرخوردارمی شوند</a:t>
            </a:r>
            <a:r>
              <a:rPr lang="en-US" dirty="0">
                <a:cs typeface="B Nazanin" panose="00000400000000000000" pitchFamily="2" charset="-78"/>
              </a:rPr>
              <a:t>.</a:t>
            </a:r>
          </a:p>
          <a:p>
            <a:pPr algn="r"/>
            <a:endParaRPr lang="en-US" dirty="0">
              <a:cs typeface="B Nazanin" panose="00000400000000000000" pitchFamily="2" charset="-78"/>
            </a:endParaRPr>
          </a:p>
        </p:txBody>
      </p:sp>
    </p:spTree>
    <p:extLst>
      <p:ext uri="{BB962C8B-B14F-4D97-AF65-F5344CB8AC3E}">
        <p14:creationId xmlns:p14="http://schemas.microsoft.com/office/powerpoint/2010/main" val="29006612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descr="50.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896"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395293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b="1" u="sng" dirty="0">
                <a:cs typeface="B Titr" panose="00000700000000000000" pitchFamily="2" charset="-78"/>
              </a:rPr>
              <a:t>قوانین و مقررات </a:t>
            </a:r>
            <a:r>
              <a:rPr lang="ar-SA" b="1" u="sng" dirty="0" smtClean="0">
                <a:cs typeface="B Titr" panose="00000700000000000000" pitchFamily="2" charset="-78"/>
              </a:rPr>
              <a:t>استخدامی</a:t>
            </a:r>
            <a:r>
              <a:rPr lang="en-US" dirty="0"/>
              <a:t/>
            </a:r>
            <a:br>
              <a:rPr lang="en-US" dirty="0"/>
            </a:br>
            <a:endParaRPr lang="en-US" dirty="0"/>
          </a:p>
        </p:txBody>
      </p:sp>
      <p:sp>
        <p:nvSpPr>
          <p:cNvPr id="3" name="Content Placeholder 2"/>
          <p:cNvSpPr>
            <a:spLocks noGrp="1"/>
          </p:cNvSpPr>
          <p:nvPr>
            <p:ph idx="1"/>
          </p:nvPr>
        </p:nvSpPr>
        <p:spPr>
          <a:xfrm>
            <a:off x="377687" y="1431236"/>
            <a:ext cx="11814314" cy="4611756"/>
          </a:xfrm>
        </p:spPr>
        <p:txBody>
          <a:bodyPr>
            <a:noAutofit/>
          </a:bodyPr>
          <a:lstStyle/>
          <a:p>
            <a:pPr algn="r" rtl="1"/>
            <a:r>
              <a:rPr lang="ar-SA" sz="2800" b="1" dirty="0" smtClean="0">
                <a:cs typeface="B Mitra" panose="00000400000000000000" pitchFamily="2" charset="-78"/>
              </a:rPr>
              <a:t>کارمند: </a:t>
            </a:r>
            <a:r>
              <a:rPr lang="ar-SA" sz="2800" dirty="0" smtClean="0">
                <a:cs typeface="B Mitra" panose="00000400000000000000" pitchFamily="2" charset="-78"/>
              </a:rPr>
              <a:t>فردي است که براساس ضوابط ومقررات مربوط،به موجب حکم ویاقراردادمقام صلاحیت داردرموسسه به خدمت پذیرفته شود</a:t>
            </a:r>
            <a:endParaRPr lang="en-US" sz="2800" dirty="0" smtClean="0">
              <a:cs typeface="B Mitra" panose="00000400000000000000" pitchFamily="2" charset="-78"/>
            </a:endParaRPr>
          </a:p>
          <a:p>
            <a:pPr algn="r" rtl="1"/>
            <a:r>
              <a:rPr lang="en-US" sz="2800" dirty="0" smtClean="0">
                <a:cs typeface="B Mitra" panose="00000400000000000000" pitchFamily="2" charset="-78"/>
              </a:rPr>
              <a:t>. </a:t>
            </a:r>
            <a:r>
              <a:rPr lang="ar-SA" sz="2800" b="1" dirty="0" smtClean="0">
                <a:cs typeface="B Mitra" panose="00000400000000000000" pitchFamily="2" charset="-78"/>
              </a:rPr>
              <a:t>استخدام:</a:t>
            </a:r>
            <a:r>
              <a:rPr lang="ar-SA" sz="2800" dirty="0" smtClean="0">
                <a:cs typeface="B Mitra" panose="00000400000000000000" pitchFamily="2" charset="-78"/>
              </a:rPr>
              <a:t> عبارت است ازبه کارگیري شخص حقیقی به صورت رسمی یاپیمانی یاقراردادي طبق ضوابط </a:t>
            </a:r>
            <a:r>
              <a:rPr lang="en-US" sz="2800" dirty="0" smtClean="0">
                <a:cs typeface="B Mitra" panose="00000400000000000000" pitchFamily="2" charset="-78"/>
              </a:rPr>
              <a:t> ,</a:t>
            </a:r>
            <a:r>
              <a:rPr lang="ar-SA" sz="2800" dirty="0" smtClean="0">
                <a:cs typeface="B Mitra" panose="00000400000000000000" pitchFamily="2" charset="-78"/>
              </a:rPr>
              <a:t>مقررات مندرج دراین آئین به منظورخدمت درموسسه</a:t>
            </a:r>
            <a:r>
              <a:rPr lang="en-US" sz="2800" dirty="0" smtClean="0">
                <a:cs typeface="B Mitra" panose="00000400000000000000" pitchFamily="2" charset="-78"/>
              </a:rPr>
              <a:t> . </a:t>
            </a:r>
          </a:p>
          <a:p>
            <a:pPr algn="r" rtl="1"/>
            <a:r>
              <a:rPr lang="ar-SA" sz="2800" b="1" dirty="0" smtClean="0">
                <a:cs typeface="B Mitra" panose="00000400000000000000" pitchFamily="2" charset="-78"/>
              </a:rPr>
              <a:t>حکم سازمانی:</a:t>
            </a:r>
            <a:r>
              <a:rPr lang="ar-SA" sz="2800" dirty="0" smtClean="0">
                <a:cs typeface="B Mitra" panose="00000400000000000000" pitchFamily="2" charset="-78"/>
              </a:rPr>
              <a:t> عبارت است ازدستورکتبی مقامات صلاحیت دارموسسه که بارعایت مفاداین آئین نامه به منظوراستخدام اشخاص حقیقی صادرشده باشد</a:t>
            </a:r>
            <a:endParaRPr lang="en-US" sz="2800" dirty="0" smtClean="0">
              <a:cs typeface="B Mitra" panose="00000400000000000000" pitchFamily="2" charset="-78"/>
            </a:endParaRPr>
          </a:p>
          <a:p>
            <a:pPr algn="r" rtl="1"/>
            <a:r>
              <a:rPr lang="en-US" sz="2800" b="1" dirty="0" smtClean="0">
                <a:cs typeface="B Mitra" panose="00000400000000000000" pitchFamily="2" charset="-78"/>
              </a:rPr>
              <a:t>. </a:t>
            </a:r>
            <a:r>
              <a:rPr lang="ar-SA" sz="2800" b="1" dirty="0" smtClean="0">
                <a:cs typeface="B Mitra" panose="00000400000000000000" pitchFamily="2" charset="-78"/>
              </a:rPr>
              <a:t>ارتقاء:</a:t>
            </a:r>
            <a:r>
              <a:rPr lang="ar-SA" sz="2800" dirty="0" smtClean="0">
                <a:cs typeface="B Mitra" panose="00000400000000000000" pitchFamily="2" charset="-78"/>
              </a:rPr>
              <a:t> تخصیص پست سازمانی یاسطح شغلی بالاتربه کارمندبراساس ضوابط طرح طبه بندي مشاغل وارزشیابی مشاغل</a:t>
            </a:r>
            <a:endParaRPr lang="en-US" sz="2800" dirty="0" smtClean="0">
              <a:cs typeface="B Mitra" panose="00000400000000000000" pitchFamily="2" charset="-78"/>
            </a:endParaRPr>
          </a:p>
          <a:p>
            <a:pPr algn="r" rtl="1"/>
            <a:r>
              <a:rPr lang="en-US" sz="2800" dirty="0" smtClean="0">
                <a:cs typeface="B Mitra" panose="00000400000000000000" pitchFamily="2" charset="-78"/>
              </a:rPr>
              <a:t>. </a:t>
            </a:r>
            <a:r>
              <a:rPr lang="ar-SA" sz="2800" b="1" dirty="0" smtClean="0">
                <a:cs typeface="B Mitra" panose="00000400000000000000" pitchFamily="2" charset="-78"/>
              </a:rPr>
              <a:t>انتصاب : </a:t>
            </a:r>
            <a:r>
              <a:rPr lang="ar-SA" sz="2800" dirty="0" smtClean="0">
                <a:cs typeface="B Mitra" panose="00000400000000000000" pitchFamily="2" charset="-78"/>
              </a:rPr>
              <a:t>به کارگماردن کارمنددرپست سازمانی براساس شرایط احراز،لیاقت ،شایستگی وضوابط پیشنهادي معاونت توسعه مدیریت ومنابع وزارت متبوع مصوب هیات امناء</a:t>
            </a:r>
            <a:r>
              <a:rPr lang="en-US" sz="2800" dirty="0" smtClean="0">
                <a:cs typeface="B Mitra" panose="00000400000000000000" pitchFamily="2" charset="-78"/>
              </a:rPr>
              <a:t>. </a:t>
            </a:r>
          </a:p>
        </p:txBody>
      </p:sp>
    </p:spTree>
    <p:extLst>
      <p:ext uri="{BB962C8B-B14F-4D97-AF65-F5344CB8AC3E}">
        <p14:creationId xmlns:p14="http://schemas.microsoft.com/office/powerpoint/2010/main" val="12118661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smtClean="0">
                <a:cs typeface="B Titr" panose="00000700000000000000" pitchFamily="2" charset="-78"/>
              </a:rPr>
              <a:t> </a:t>
            </a:r>
            <a:r>
              <a:rPr lang="ar-SA" b="1" dirty="0">
                <a:cs typeface="B Titr" panose="00000700000000000000" pitchFamily="2" charset="-78"/>
              </a:rPr>
              <a:t>رابطه </a:t>
            </a:r>
            <a:r>
              <a:rPr lang="ar-SA" b="1" dirty="0" smtClean="0">
                <a:cs typeface="B Titr" panose="00000700000000000000" pitchFamily="2" charset="-78"/>
              </a:rPr>
              <a:t>استخدامی</a:t>
            </a:r>
            <a:r>
              <a:rPr lang="fa-IR" b="1" dirty="0" smtClean="0">
                <a:cs typeface="B Titr" panose="00000700000000000000" pitchFamily="2" charset="-78"/>
              </a:rPr>
              <a:t> و شغلی</a:t>
            </a:r>
            <a:r>
              <a:rPr lang="ar-SA" b="1" dirty="0" smtClean="0">
                <a:cs typeface="B Titr" panose="00000700000000000000" pitchFamily="2" charset="-78"/>
              </a:rPr>
              <a:t> </a:t>
            </a:r>
            <a:r>
              <a:rPr lang="ar-SA" b="1" dirty="0">
                <a:cs typeface="B Titr" panose="00000700000000000000" pitchFamily="2" charset="-78"/>
              </a:rPr>
              <a:t>درموسسه به سه شکل است</a:t>
            </a:r>
            <a:r>
              <a:rPr lang="en-US" dirty="0"/>
              <a:t/>
            </a:r>
            <a:br>
              <a:rPr lang="en-US" dirty="0"/>
            </a:br>
            <a:endParaRPr lang="en-US" dirty="0"/>
          </a:p>
        </p:txBody>
      </p:sp>
      <p:sp>
        <p:nvSpPr>
          <p:cNvPr id="3" name="Content Placeholder 2"/>
          <p:cNvSpPr>
            <a:spLocks noGrp="1"/>
          </p:cNvSpPr>
          <p:nvPr>
            <p:ph idx="1"/>
          </p:nvPr>
        </p:nvSpPr>
        <p:spPr/>
        <p:txBody>
          <a:bodyPr>
            <a:normAutofit fontScale="92500"/>
          </a:bodyPr>
          <a:lstStyle/>
          <a:p>
            <a:pPr algn="r" rtl="1"/>
            <a:r>
              <a:rPr lang="ar-SA" sz="4000" dirty="0">
                <a:cs typeface="B Nazanin" panose="00000400000000000000" pitchFamily="2" charset="-78"/>
              </a:rPr>
              <a:t>استخدام رسمی </a:t>
            </a:r>
            <a:endParaRPr lang="en-US" sz="4000" dirty="0">
              <a:cs typeface="B Nazanin" panose="00000400000000000000" pitchFamily="2" charset="-78"/>
            </a:endParaRPr>
          </a:p>
          <a:p>
            <a:pPr algn="r" rtl="1"/>
            <a:r>
              <a:rPr lang="ar-SA" sz="4000" dirty="0" smtClean="0">
                <a:cs typeface="B Nazanin" panose="00000400000000000000" pitchFamily="2" charset="-78"/>
              </a:rPr>
              <a:t>استخدام </a:t>
            </a:r>
            <a:r>
              <a:rPr lang="ar-SA" sz="4000" dirty="0">
                <a:cs typeface="B Nazanin" panose="00000400000000000000" pitchFamily="2" charset="-78"/>
              </a:rPr>
              <a:t>پیمانی براي مدت معین</a:t>
            </a:r>
            <a:endParaRPr lang="en-US" sz="4000" dirty="0">
              <a:cs typeface="B Nazanin" panose="00000400000000000000" pitchFamily="2" charset="-78"/>
            </a:endParaRPr>
          </a:p>
          <a:p>
            <a:pPr algn="r" rtl="1"/>
            <a:r>
              <a:rPr lang="ar-SA" sz="4000" dirty="0" smtClean="0">
                <a:cs typeface="B Nazanin" panose="00000400000000000000" pitchFamily="2" charset="-78"/>
              </a:rPr>
              <a:t>استخدام </a:t>
            </a:r>
            <a:r>
              <a:rPr lang="ar-SA" sz="4000" dirty="0">
                <a:cs typeface="B Nazanin" panose="00000400000000000000" pitchFamily="2" charset="-78"/>
              </a:rPr>
              <a:t>قراردادي براي مدت معین </a:t>
            </a:r>
            <a:endParaRPr lang="en-US" sz="4000" dirty="0">
              <a:cs typeface="B Nazanin" panose="00000400000000000000" pitchFamily="2" charset="-78"/>
            </a:endParaRPr>
          </a:p>
          <a:p>
            <a:pPr algn="r" rtl="1"/>
            <a:r>
              <a:rPr lang="ar-SA" sz="4000" dirty="0" smtClean="0">
                <a:cs typeface="B Nazanin" panose="00000400000000000000" pitchFamily="2" charset="-78"/>
              </a:rPr>
              <a:t>طرح </a:t>
            </a:r>
            <a:r>
              <a:rPr lang="ar-SA" sz="4000" dirty="0">
                <a:cs typeface="B Nazanin" panose="00000400000000000000" pitchFamily="2" charset="-78"/>
              </a:rPr>
              <a:t>لایحه</a:t>
            </a:r>
            <a:endParaRPr lang="en-US" sz="4000" dirty="0">
              <a:cs typeface="B Nazanin" panose="00000400000000000000" pitchFamily="2" charset="-78"/>
            </a:endParaRPr>
          </a:p>
          <a:p>
            <a:pPr algn="r" rtl="1"/>
            <a:r>
              <a:rPr lang="ar-SA" sz="4000" dirty="0">
                <a:cs typeface="B Nazanin" panose="00000400000000000000" pitchFamily="2" charset="-78"/>
              </a:rPr>
              <a:t>قرارداد مشاغل کارگری (تبصره 4- شرکتی – حجمی</a:t>
            </a:r>
            <a:r>
              <a:rPr lang="ar-SA" sz="4000" dirty="0" smtClean="0">
                <a:cs typeface="B Nazanin" panose="00000400000000000000" pitchFamily="2" charset="-78"/>
              </a:rPr>
              <a:t>)</a:t>
            </a:r>
            <a:endParaRPr lang="fa-IR" sz="4000" dirty="0" smtClean="0">
              <a:cs typeface="B Nazanin" panose="00000400000000000000" pitchFamily="2" charset="-78"/>
            </a:endParaRPr>
          </a:p>
          <a:p>
            <a:pPr algn="r"/>
            <a:endParaRPr lang="en-US" sz="4000" dirty="0">
              <a:cs typeface="B Nazanin" panose="00000400000000000000" pitchFamily="2" charset="-78"/>
            </a:endParaRPr>
          </a:p>
        </p:txBody>
      </p:sp>
    </p:spTree>
    <p:extLst>
      <p:ext uri="{BB962C8B-B14F-4D97-AF65-F5344CB8AC3E}">
        <p14:creationId xmlns:p14="http://schemas.microsoft.com/office/powerpoint/2010/main" val="24342989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Titr" panose="00000700000000000000" pitchFamily="2" charset="-78"/>
              </a:rPr>
              <a:t>انواع حالت مستخدم</a:t>
            </a:r>
            <a:endParaRPr lang="en-US" dirty="0">
              <a:cs typeface="B Titr" panose="00000700000000000000" pitchFamily="2" charset="-78"/>
            </a:endParaRPr>
          </a:p>
        </p:txBody>
      </p:sp>
      <p:sp>
        <p:nvSpPr>
          <p:cNvPr id="3" name="Content Placeholder 2"/>
          <p:cNvSpPr>
            <a:spLocks noGrp="1"/>
          </p:cNvSpPr>
          <p:nvPr>
            <p:ph idx="1"/>
          </p:nvPr>
        </p:nvSpPr>
        <p:spPr>
          <a:xfrm>
            <a:off x="838200" y="1379622"/>
            <a:ext cx="10515600" cy="5237746"/>
          </a:xfrm>
        </p:spPr>
        <p:txBody>
          <a:bodyPr>
            <a:normAutofit fontScale="70000" lnSpcReduction="20000"/>
          </a:bodyPr>
          <a:lstStyle/>
          <a:p>
            <a:pPr algn="r" rtl="1"/>
            <a:r>
              <a:rPr lang="ar-SA" dirty="0">
                <a:cs typeface="B Nazanin" panose="00000400000000000000" pitchFamily="2" charset="-78"/>
              </a:rPr>
              <a:t>-</a:t>
            </a:r>
            <a:r>
              <a:rPr lang="ar-SA" sz="2600" dirty="0">
                <a:cs typeface="B Nazanin" panose="00000400000000000000" pitchFamily="2" charset="-78"/>
              </a:rPr>
              <a:t>کارمندان رسمی ،پیمانی ویاقراردادي حسب نوع استخدام دریکی ازحالات ذیل قرارخواهندداشت</a:t>
            </a:r>
            <a:r>
              <a:rPr lang="en-US" sz="2600" dirty="0">
                <a:cs typeface="B Nazanin" panose="00000400000000000000" pitchFamily="2" charset="-78"/>
              </a:rPr>
              <a:t>: </a:t>
            </a:r>
          </a:p>
          <a:p>
            <a:pPr algn="r" rtl="1"/>
            <a:r>
              <a:rPr lang="ar-SA" sz="2600" dirty="0">
                <a:cs typeface="B Nazanin" panose="00000400000000000000" pitchFamily="2" charset="-78"/>
              </a:rPr>
              <a:t>الف)اشتغال درواحدسازمانی مربوط</a:t>
            </a:r>
            <a:endParaRPr lang="en-US" sz="2600" dirty="0">
              <a:cs typeface="B Nazanin" panose="00000400000000000000" pitchFamily="2" charset="-78"/>
            </a:endParaRPr>
          </a:p>
          <a:p>
            <a:pPr algn="r" rtl="1"/>
            <a:r>
              <a:rPr lang="ar-SA" sz="2600" dirty="0">
                <a:cs typeface="B Nazanin" panose="00000400000000000000" pitchFamily="2" charset="-78"/>
              </a:rPr>
              <a:t> ب)مرخصی استعلاجی ،استحقاقی ویابدون حقوق</a:t>
            </a:r>
            <a:endParaRPr lang="en-US" sz="2600" dirty="0">
              <a:cs typeface="B Nazanin" panose="00000400000000000000" pitchFamily="2" charset="-78"/>
            </a:endParaRPr>
          </a:p>
          <a:p>
            <a:pPr algn="r" rtl="1"/>
            <a:r>
              <a:rPr lang="ar-SA" sz="2600" dirty="0">
                <a:cs typeface="B Nazanin" panose="00000400000000000000" pitchFamily="2" charset="-78"/>
              </a:rPr>
              <a:t>ج)آماده به خدمت</a:t>
            </a:r>
            <a:endParaRPr lang="en-US" sz="2600" dirty="0">
              <a:cs typeface="B Nazanin" panose="00000400000000000000" pitchFamily="2" charset="-78"/>
            </a:endParaRPr>
          </a:p>
          <a:p>
            <a:pPr algn="r" rtl="1"/>
            <a:r>
              <a:rPr lang="ar-SA" sz="2600" dirty="0">
                <a:cs typeface="B Nazanin" panose="00000400000000000000" pitchFamily="2" charset="-78"/>
              </a:rPr>
              <a:t> د)انتقال یاماموریت به موسسه ها وسایردستگاه هاي اجرایی دیگرویاماموریت آموزشی</a:t>
            </a:r>
            <a:endParaRPr lang="en-US" sz="2600" dirty="0">
              <a:cs typeface="B Nazanin" panose="00000400000000000000" pitchFamily="2" charset="-78"/>
            </a:endParaRPr>
          </a:p>
          <a:p>
            <a:pPr algn="r" rtl="1"/>
            <a:r>
              <a:rPr lang="ar-SA" sz="2600" dirty="0">
                <a:cs typeface="B Nazanin" panose="00000400000000000000" pitchFamily="2" charset="-78"/>
              </a:rPr>
              <a:t> ه)انفصال موقت یادائم ویااخراج به موجب احکام قطعی مراجع قضائی ویاهیات هاي رسیدگی به تخلفات اداري</a:t>
            </a:r>
            <a:endParaRPr lang="en-US" sz="2600" dirty="0">
              <a:cs typeface="B Nazanin" panose="00000400000000000000" pitchFamily="2" charset="-78"/>
            </a:endParaRPr>
          </a:p>
          <a:p>
            <a:pPr algn="r" rtl="1"/>
            <a:r>
              <a:rPr lang="ar-SA" sz="2600" dirty="0">
                <a:cs typeface="B Nazanin" panose="00000400000000000000" pitchFamily="2" charset="-78"/>
              </a:rPr>
              <a:t> و)استعفاءوبازخریدي به موجب احکام مذکوردراین آئین نامه وقانون رسیدگی به تخلفات اداري</a:t>
            </a:r>
            <a:endParaRPr lang="en-US" sz="2600" dirty="0">
              <a:cs typeface="B Nazanin" panose="00000400000000000000" pitchFamily="2" charset="-78"/>
            </a:endParaRPr>
          </a:p>
          <a:p>
            <a:pPr algn="r" rtl="1"/>
            <a:r>
              <a:rPr lang="ar-SA" sz="2600" dirty="0">
                <a:cs typeface="B Nazanin" panose="00000400000000000000" pitchFamily="2" charset="-78"/>
              </a:rPr>
              <a:t> ز)غیبت موجه و غیرموجه</a:t>
            </a:r>
            <a:endParaRPr lang="en-US" sz="2600" dirty="0">
              <a:cs typeface="B Nazanin" panose="00000400000000000000" pitchFamily="2" charset="-78"/>
            </a:endParaRPr>
          </a:p>
          <a:p>
            <a:pPr algn="r" rtl="1"/>
            <a:r>
              <a:rPr lang="ar-SA" sz="2600" dirty="0">
                <a:cs typeface="B Nazanin" panose="00000400000000000000" pitchFamily="2" charset="-78"/>
              </a:rPr>
              <a:t> ح) بازنشستگی وازکارافتادگی</a:t>
            </a:r>
            <a:endParaRPr lang="en-US" sz="2600" dirty="0">
              <a:cs typeface="B Nazanin" panose="00000400000000000000" pitchFamily="2" charset="-78"/>
            </a:endParaRPr>
          </a:p>
          <a:p>
            <a:pPr algn="r" rtl="1"/>
            <a:r>
              <a:rPr lang="ar-SA" sz="2600" dirty="0">
                <a:cs typeface="B Nazanin" panose="00000400000000000000" pitchFamily="2" charset="-78"/>
              </a:rPr>
              <a:t> ط) تعلیق</a:t>
            </a:r>
            <a:endParaRPr lang="en-US" sz="2600" dirty="0">
              <a:cs typeface="B Nazanin" panose="00000400000000000000" pitchFamily="2" charset="-78"/>
            </a:endParaRPr>
          </a:p>
          <a:p>
            <a:pPr algn="r" rtl="1"/>
            <a:r>
              <a:rPr lang="ar-SA" sz="2600" dirty="0">
                <a:cs typeface="B Nazanin" panose="00000400000000000000" pitchFamily="2" charset="-78"/>
              </a:rPr>
              <a:t> م) فسخ قراردادکارمندپیمانی</a:t>
            </a:r>
            <a:endParaRPr lang="en-US" sz="2600" dirty="0">
              <a:cs typeface="B Nazanin" panose="00000400000000000000" pitchFamily="2" charset="-78"/>
            </a:endParaRPr>
          </a:p>
          <a:p>
            <a:pPr algn="r" rtl="1"/>
            <a:r>
              <a:rPr lang="ar-SA" sz="2600" dirty="0">
                <a:cs typeface="B Nazanin" panose="00000400000000000000" pitchFamily="2" charset="-78"/>
              </a:rPr>
              <a:t> تبصره: درایام انفصال موقت ، تعلیق وغیبت تاتعیین تکلیف کارمند،پرداخت هرگونه وجهی به ایشان ممنوع است</a:t>
            </a:r>
            <a:endParaRPr lang="en-US" sz="2600" dirty="0">
              <a:cs typeface="B Nazanin" panose="00000400000000000000" pitchFamily="2" charset="-78"/>
            </a:endParaRPr>
          </a:p>
          <a:p>
            <a:pPr marL="0" indent="0" algn="r" rtl="1">
              <a:buNone/>
            </a:pPr>
            <a:r>
              <a:rPr lang="ar-SA" sz="2600" dirty="0" smtClean="0">
                <a:cs typeface="B Nazanin" panose="00000400000000000000" pitchFamily="2" charset="-78"/>
              </a:rPr>
              <a:t>- </a:t>
            </a:r>
            <a:r>
              <a:rPr lang="ar-SA" sz="2600" dirty="0">
                <a:cs typeface="B Nazanin" panose="00000400000000000000" pitchFamily="2" charset="-78"/>
              </a:rPr>
              <a:t>کارمندرسمی می تواندبادرخواست کتبی ازخدمت درموسسه استعفاکند. درهیچ مورد،استعفاي کارمندرافع تعهدات اودربرابرموسسه نخواهدبود .استعفاازتاریخی تحقق می یابدکه موسسه به صورت رسمی باآن موافقت نماید.موسسه مکلف است ظرف یک ماه ازتاریخ وصول استعفا،ردیاقبول آن راکتبا" اعلام دارد.چنانچه تاپایان یک ماه ردیاقبول </a:t>
            </a:r>
            <a:r>
              <a:rPr lang="ar-SA" sz="2600" dirty="0" smtClean="0">
                <a:cs typeface="B Nazanin" panose="00000400000000000000" pitchFamily="2" charset="-78"/>
              </a:rPr>
              <a:t>استعفا</a:t>
            </a:r>
            <a:r>
              <a:rPr lang="fa-IR" sz="2600" dirty="0" smtClean="0">
                <a:cs typeface="B Nazanin" panose="00000400000000000000" pitchFamily="2" charset="-78"/>
              </a:rPr>
              <a:t> </a:t>
            </a:r>
            <a:r>
              <a:rPr lang="ar-SA" sz="2600" dirty="0" smtClean="0">
                <a:cs typeface="B Nazanin" panose="00000400000000000000" pitchFamily="2" charset="-78"/>
              </a:rPr>
              <a:t>ابلاغ </a:t>
            </a:r>
            <a:r>
              <a:rPr lang="ar-SA" sz="2600" dirty="0">
                <a:cs typeface="B Nazanin" panose="00000400000000000000" pitchFamily="2" charset="-78"/>
              </a:rPr>
              <a:t>نگردد،این امردرحکم قبول </a:t>
            </a:r>
            <a:r>
              <a:rPr lang="ar-SA" sz="2600" dirty="0" smtClean="0">
                <a:cs typeface="B Nazanin" panose="00000400000000000000" pitchFamily="2" charset="-78"/>
              </a:rPr>
              <a:t>استعفا</a:t>
            </a:r>
            <a:r>
              <a:rPr lang="fa-IR" sz="2600" dirty="0" smtClean="0">
                <a:cs typeface="B Nazanin" panose="00000400000000000000" pitchFamily="2" charset="-78"/>
              </a:rPr>
              <a:t> </a:t>
            </a:r>
            <a:r>
              <a:rPr lang="ar-SA" sz="2600" dirty="0" smtClean="0">
                <a:cs typeface="B Nazanin" panose="00000400000000000000" pitchFamily="2" charset="-78"/>
              </a:rPr>
              <a:t>تلقی </a:t>
            </a:r>
            <a:r>
              <a:rPr lang="ar-SA" sz="2600" dirty="0">
                <a:cs typeface="B Nazanin" panose="00000400000000000000" pitchFamily="2" charset="-78"/>
              </a:rPr>
              <a:t>خواهدشد</a:t>
            </a:r>
            <a:r>
              <a:rPr lang="en-US" sz="2600" dirty="0">
                <a:cs typeface="B Nazanin" panose="00000400000000000000" pitchFamily="2" charset="-78"/>
              </a:rPr>
              <a:t>.</a:t>
            </a:r>
          </a:p>
          <a:p>
            <a:pPr algn="r"/>
            <a:endParaRPr lang="en-US" dirty="0">
              <a:cs typeface="B Nazanin" panose="00000400000000000000" pitchFamily="2" charset="-78"/>
            </a:endParaRPr>
          </a:p>
        </p:txBody>
      </p:sp>
    </p:spTree>
    <p:extLst>
      <p:ext uri="{BB962C8B-B14F-4D97-AF65-F5344CB8AC3E}">
        <p14:creationId xmlns:p14="http://schemas.microsoft.com/office/powerpoint/2010/main" val="33846989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SA" sz="2000" b="1" dirty="0">
                <a:cs typeface="B Titr" panose="00000700000000000000" pitchFamily="2" charset="-78"/>
              </a:rPr>
              <a:t>کارمندرسمی دریکی ازحالات ذیل ازخدمت درموسسه خارج می </a:t>
            </a:r>
            <a:r>
              <a:rPr lang="ar-SA" sz="2000" b="1" dirty="0" smtClean="0">
                <a:cs typeface="B Titr" panose="00000700000000000000" pitchFamily="2" charset="-78"/>
              </a:rPr>
              <a:t>گردد</a:t>
            </a:r>
            <a:endParaRPr lang="en-US" sz="2000" dirty="0">
              <a:cs typeface="B Titr" panose="00000700000000000000" pitchFamily="2" charset="-78"/>
            </a:endParaRPr>
          </a:p>
        </p:txBody>
      </p:sp>
      <p:sp>
        <p:nvSpPr>
          <p:cNvPr id="3" name="Content Placeholder 2"/>
          <p:cNvSpPr>
            <a:spLocks noGrp="1"/>
          </p:cNvSpPr>
          <p:nvPr>
            <p:ph idx="1"/>
          </p:nvPr>
        </p:nvSpPr>
        <p:spPr/>
        <p:txBody>
          <a:bodyPr/>
          <a:lstStyle/>
          <a:p>
            <a:pPr algn="r" rtl="1"/>
            <a:r>
              <a:rPr lang="ar-SA" dirty="0">
                <a:cs typeface="B Nazanin" panose="00000400000000000000" pitchFamily="2" charset="-78"/>
              </a:rPr>
              <a:t>بازنشستگی ویاازکارافتادگی کلی طبق قوانین ذي </a:t>
            </a:r>
            <a:r>
              <a:rPr lang="ar-SA" dirty="0" smtClean="0">
                <a:cs typeface="B Nazanin" panose="00000400000000000000" pitchFamily="2" charset="-78"/>
              </a:rPr>
              <a:t>ربط</a:t>
            </a:r>
            <a:endParaRPr lang="fa-IR" dirty="0" smtClean="0">
              <a:cs typeface="B Nazanin" panose="00000400000000000000" pitchFamily="2" charset="-78"/>
            </a:endParaRPr>
          </a:p>
          <a:p>
            <a:pPr marL="0" indent="0" algn="r" rtl="1">
              <a:buNone/>
            </a:pPr>
            <a:r>
              <a:rPr lang="ar-SA" dirty="0" smtClean="0">
                <a:cs typeface="B Nazanin" panose="00000400000000000000" pitchFamily="2" charset="-78"/>
              </a:rPr>
              <a:t>قبول </a:t>
            </a:r>
            <a:r>
              <a:rPr lang="ar-SA" dirty="0">
                <a:cs typeface="B Nazanin" panose="00000400000000000000" pitchFamily="2" charset="-78"/>
              </a:rPr>
              <a:t>استعفاء</a:t>
            </a:r>
            <a:endParaRPr lang="en-US" dirty="0">
              <a:cs typeface="B Nazanin" panose="00000400000000000000" pitchFamily="2" charset="-78"/>
            </a:endParaRPr>
          </a:p>
          <a:p>
            <a:pPr marL="0" indent="0" algn="r" rtl="1">
              <a:buNone/>
            </a:pPr>
            <a:r>
              <a:rPr lang="ar-SA" dirty="0" smtClean="0">
                <a:cs typeface="B Nazanin" panose="00000400000000000000" pitchFamily="2" charset="-78"/>
              </a:rPr>
              <a:t>بازخریدي</a:t>
            </a:r>
            <a:endParaRPr lang="fa-IR" dirty="0" smtClean="0">
              <a:cs typeface="B Nazanin" panose="00000400000000000000" pitchFamily="2" charset="-78"/>
            </a:endParaRPr>
          </a:p>
          <a:p>
            <a:pPr marL="0" indent="0" algn="r" rtl="1">
              <a:buNone/>
            </a:pPr>
            <a:r>
              <a:rPr lang="ar-SA" dirty="0" smtClean="0">
                <a:cs typeface="B Nazanin" panose="00000400000000000000" pitchFamily="2" charset="-78"/>
              </a:rPr>
              <a:t>اخراج </a:t>
            </a:r>
            <a:r>
              <a:rPr lang="ar-SA" dirty="0">
                <a:cs typeface="B Nazanin" panose="00000400000000000000" pitchFamily="2" charset="-78"/>
              </a:rPr>
              <a:t>یاانفصال به موجب احکام مراجع قانونی ذي ربط </a:t>
            </a:r>
            <a:endParaRPr lang="en-US" dirty="0">
              <a:cs typeface="B Nazanin" panose="00000400000000000000" pitchFamily="2" charset="-78"/>
            </a:endParaRPr>
          </a:p>
          <a:p>
            <a:pPr algn="r" rtl="1"/>
            <a:r>
              <a:rPr lang="ar-SA" dirty="0" smtClean="0">
                <a:cs typeface="B Nazanin" panose="00000400000000000000" pitchFamily="2" charset="-78"/>
              </a:rPr>
              <a:t>فوت </a:t>
            </a:r>
            <a:endParaRPr lang="fa-IR" dirty="0" smtClean="0">
              <a:cs typeface="B Nazanin" panose="00000400000000000000" pitchFamily="2" charset="-78"/>
            </a:endParaRPr>
          </a:p>
          <a:p>
            <a:pPr algn="r" rtl="1"/>
            <a:endParaRPr lang="fa-IR" dirty="0" smtClean="0">
              <a:cs typeface="B Nazanin" panose="00000400000000000000" pitchFamily="2" charset="-78"/>
            </a:endParaRPr>
          </a:p>
        </p:txBody>
      </p:sp>
    </p:spTree>
    <p:extLst>
      <p:ext uri="{BB962C8B-B14F-4D97-AF65-F5344CB8AC3E}">
        <p14:creationId xmlns:p14="http://schemas.microsoft.com/office/powerpoint/2010/main" val="24875631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a:cs typeface="B Titr" panose="00000700000000000000" pitchFamily="2" charset="-78"/>
              </a:rPr>
              <a:t>منشور اخلاقی </a:t>
            </a:r>
            <a:r>
              <a:rPr lang="fa-IR" b="1" dirty="0" smtClean="0">
                <a:cs typeface="B Titr" panose="00000700000000000000" pitchFamily="2" charset="-78"/>
              </a:rPr>
              <a:t>کارکنان</a:t>
            </a:r>
            <a:endParaRPr lang="en-US" dirty="0"/>
          </a:p>
        </p:txBody>
      </p:sp>
      <p:pic>
        <p:nvPicPr>
          <p:cNvPr id="10" name="Content Placeholder 9"/>
          <p:cNvPicPr>
            <a:picLocks noGrp="1" noChangeAspect="1"/>
          </p:cNvPicPr>
          <p:nvPr>
            <p:ph idx="1"/>
          </p:nvPr>
        </p:nvPicPr>
        <p:blipFill>
          <a:blip r:embed="rId2"/>
          <a:stretch>
            <a:fillRect/>
          </a:stretch>
        </p:blipFill>
        <p:spPr>
          <a:xfrm>
            <a:off x="472966" y="1639613"/>
            <a:ext cx="9695793" cy="4713889"/>
          </a:xfrm>
          <a:prstGeom prst="rect">
            <a:avLst/>
          </a:prstGeom>
        </p:spPr>
      </p:pic>
    </p:spTree>
    <p:extLst>
      <p:ext uri="{BB962C8B-B14F-4D97-AF65-F5344CB8AC3E}">
        <p14:creationId xmlns:p14="http://schemas.microsoft.com/office/powerpoint/2010/main" val="21799098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p14:dur="10">
        <p15:prstTrans prst="peelOff"/>
      </p:transition>
    </mc:Choice>
    <mc:Fallback xmlns="">
      <p:transition>
        <p:fade/>
      </p:transition>
    </mc:Fallback>
  </mc:AlternateContent>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Organic</Template>
  <TotalTime>631</TotalTime>
  <Words>5040</Words>
  <Application>Microsoft Office PowerPoint</Application>
  <PresentationFormat>Widescreen</PresentationFormat>
  <Paragraphs>328</Paragraphs>
  <Slides>46</Slides>
  <Notes>2</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46</vt:i4>
      </vt:variant>
    </vt:vector>
  </HeadingPairs>
  <TitlesOfParts>
    <vt:vector size="59" baseType="lpstr">
      <vt:lpstr>Aharoni</vt:lpstr>
      <vt:lpstr>Arial</vt:lpstr>
      <vt:lpstr>B Davat</vt:lpstr>
      <vt:lpstr>B Mitra</vt:lpstr>
      <vt:lpstr>B Nazanin</vt:lpstr>
      <vt:lpstr>B Titr</vt:lpstr>
      <vt:lpstr>B Zar</vt:lpstr>
      <vt:lpstr>Calibri</vt:lpstr>
      <vt:lpstr>IranNastaliq</vt:lpstr>
      <vt:lpstr>Tahoma</vt:lpstr>
      <vt:lpstr>Trebuchet MS</vt:lpstr>
      <vt:lpstr>Wingdings 3</vt:lpstr>
      <vt:lpstr>Facet</vt:lpstr>
      <vt:lpstr>PowerPoint Presentation</vt:lpstr>
      <vt:lpstr>تاريخچه بيمارستان </vt:lpstr>
      <vt:lpstr>مشخصات بیمارستان </vt:lpstr>
      <vt:lpstr>شرایط عمومی استخدام درموسسه</vt:lpstr>
      <vt:lpstr>قوانین و مقررات استخدامی </vt:lpstr>
      <vt:lpstr> رابطه استخدامی و شغلی درموسسه به سه شکل است </vt:lpstr>
      <vt:lpstr>انواع حالت مستخدم</vt:lpstr>
      <vt:lpstr>کارمندرسمی دریکی ازحالات ذیل ازخدمت درموسسه خارج می گردد</vt:lpstr>
      <vt:lpstr>منشور اخلاقی کارکنان</vt:lpstr>
      <vt:lpstr>منشور اخلاقی سازمان       </vt:lpstr>
      <vt:lpstr>بایدهای اداری</vt:lpstr>
      <vt:lpstr>نبایدهای اداری </vt:lpstr>
      <vt:lpstr>قوانین مربوط به رفتار کارکنان </vt:lpstr>
      <vt:lpstr>جدول حق شغل</vt:lpstr>
      <vt:lpstr>حق شاغل</vt:lpstr>
      <vt:lpstr>جدول فوق العاده مدیریت</vt:lpstr>
      <vt:lpstr>حقوق ومزایا  </vt:lpstr>
      <vt:lpstr>حقوق و مزایا</vt:lpstr>
      <vt:lpstr>      تعیین طبقه و رتبه کارکنان  </vt:lpstr>
      <vt:lpstr>  تعیین رتبه کارکنان</vt:lpstr>
      <vt:lpstr>نحوه محاسبه سوابق تجربی پرسنلی که قبل از استخدام، در دانشگاه/دانشکده های علوم پزشکی  بصورت ساعتی فعالیت داشته اند</vt:lpstr>
      <vt:lpstr>ماده 35: در احتساب تجربه، موارد زير مشمول ماده فوق نمي‌باشند:</vt:lpstr>
      <vt:lpstr>ماده 36:نحوه احتساب تجربه برای  کارمندانی که مدرک تحصيلي بالاتر در ارتباط با شغل مورد تصدي  ارائه  می نمايند.</vt:lpstr>
      <vt:lpstr>PowerPoint Presentation</vt:lpstr>
      <vt:lpstr>PowerPoint Presentation</vt:lpstr>
      <vt:lpstr>احتساب مدرک تحصیلی در طول خدمت کارمند(ماده 47)</vt:lpstr>
      <vt:lpstr>ساختار سازمانی</vt:lpstr>
      <vt:lpstr>مهندسی مشاغل</vt:lpstr>
      <vt:lpstr>رسته شغلی</vt:lpstr>
      <vt:lpstr>طبقه و رتبه شغلی</vt:lpstr>
      <vt:lpstr>حقوق و مزایا</vt:lpstr>
      <vt:lpstr>ساعات کار موظف: </vt:lpstr>
      <vt:lpstr>شروع و پایان ساعات کاری در شیفتهای مختلف </vt:lpstr>
      <vt:lpstr>رسیدگی به تخلفات اداری پرسنل </vt:lpstr>
      <vt:lpstr>عناوین تخلفات اداری</vt:lpstr>
      <vt:lpstr>عناوین تخلفات اداری  </vt:lpstr>
      <vt:lpstr>عناوین تخلفات اداری</vt:lpstr>
      <vt:lpstr>PowerPoint Presentation</vt:lpstr>
      <vt:lpstr>قانون رسيدگي به تخلفات اداري</vt:lpstr>
      <vt:lpstr>عناوین تنبیهات اداری  </vt:lpstr>
      <vt:lpstr> مرخصی ها  </vt:lpstr>
      <vt:lpstr>PowerPoint Presentation</vt:lpstr>
      <vt:lpstr>پاس ساعتی  </vt:lpstr>
      <vt:lpstr>ارزشیابی</vt:lpstr>
      <vt:lpstr>بازنشستگی وتامین اجتماعی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kargozini2</dc:creator>
  <cp:lastModifiedBy>kargozini2</cp:lastModifiedBy>
  <cp:revision>40</cp:revision>
  <dcterms:created xsi:type="dcterms:W3CDTF">2022-11-08T06:06:59Z</dcterms:created>
  <dcterms:modified xsi:type="dcterms:W3CDTF">2022-11-14T11:43:15Z</dcterms:modified>
</cp:coreProperties>
</file>