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2"/>
  </p:sldMasterIdLst>
  <p:notesMasterIdLst>
    <p:notesMasterId r:id="rId49"/>
  </p:notesMasterIdLst>
  <p:sldIdLst>
    <p:sldId id="256" r:id="rId3"/>
    <p:sldId id="257" r:id="rId4"/>
    <p:sldId id="262" r:id="rId5"/>
    <p:sldId id="388" r:id="rId6"/>
    <p:sldId id="263" r:id="rId7"/>
    <p:sldId id="264" r:id="rId8"/>
    <p:sldId id="352" r:id="rId9"/>
    <p:sldId id="261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4" r:id="rId18"/>
    <p:sldId id="275" r:id="rId19"/>
    <p:sldId id="277" r:id="rId20"/>
    <p:sldId id="291" r:id="rId21"/>
    <p:sldId id="292" r:id="rId22"/>
    <p:sldId id="281" r:id="rId23"/>
    <p:sldId id="330" r:id="rId24"/>
    <p:sldId id="283" r:id="rId25"/>
    <p:sldId id="384" r:id="rId26"/>
    <p:sldId id="385" r:id="rId27"/>
    <p:sldId id="386" r:id="rId28"/>
    <p:sldId id="285" r:id="rId29"/>
    <p:sldId id="286" r:id="rId30"/>
    <p:sldId id="287" r:id="rId31"/>
    <p:sldId id="288" r:id="rId32"/>
    <p:sldId id="336" r:id="rId33"/>
    <p:sldId id="340" r:id="rId34"/>
    <p:sldId id="302" r:id="rId35"/>
    <p:sldId id="303" r:id="rId36"/>
    <p:sldId id="304" r:id="rId37"/>
    <p:sldId id="305" r:id="rId38"/>
    <p:sldId id="390" r:id="rId39"/>
    <p:sldId id="307" r:id="rId40"/>
    <p:sldId id="308" r:id="rId41"/>
    <p:sldId id="309" r:id="rId42"/>
    <p:sldId id="310" r:id="rId43"/>
    <p:sldId id="311" r:id="rId44"/>
    <p:sldId id="343" r:id="rId45"/>
    <p:sldId id="344" r:id="rId46"/>
    <p:sldId id="345" r:id="rId47"/>
    <p:sldId id="258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144">
          <p15:clr>
            <a:srgbClr val="A4A3A4"/>
          </p15:clr>
        </p15:guide>
        <p15:guide id="4" pos="56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 varScale="1">
        <p:scale>
          <a:sx n="87" d="100"/>
          <a:sy n="87" d="100"/>
        </p:scale>
        <p:origin x="-1464" y="-90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89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Sheet1!$C$35</c:f>
              <c:strCache>
                <c:ptCount val="1"/>
                <c:pt idx="0">
                  <c:v>میزان مرگ کودکان زیر یکسال در سال 88</c:v>
                </c:pt>
              </c:strCache>
            </c:strRef>
          </c:tx>
          <c:invertIfNegative val="0"/>
          <c:dPt>
            <c:idx val="8"/>
            <c:invertIfNegative val="0"/>
            <c:bubble3D val="0"/>
            <c:spPr>
              <a:solidFill>
                <a:schemeClr val="accent2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Sheet1!$B$36:$B$49</c:f>
              <c:strCache>
                <c:ptCount val="14"/>
                <c:pt idx="0">
                  <c:v>ابوموسی</c:v>
                </c:pt>
                <c:pt idx="1">
                  <c:v>بندرخمیر</c:v>
                </c:pt>
                <c:pt idx="2">
                  <c:v>میناب</c:v>
                </c:pt>
                <c:pt idx="3">
                  <c:v>پارسیان</c:v>
                </c:pt>
                <c:pt idx="4">
                  <c:v>بستک</c:v>
                </c:pt>
                <c:pt idx="5">
                  <c:v>حاجی آباد</c:v>
                </c:pt>
                <c:pt idx="6">
                  <c:v>بندرلنگه</c:v>
                </c:pt>
                <c:pt idx="7">
                  <c:v>بندرعباس</c:v>
                </c:pt>
                <c:pt idx="8">
                  <c:v>استان</c:v>
                </c:pt>
                <c:pt idx="9">
                  <c:v>قشم</c:v>
                </c:pt>
                <c:pt idx="10">
                  <c:v>رودان</c:v>
                </c:pt>
                <c:pt idx="11">
                  <c:v>سیریک</c:v>
                </c:pt>
                <c:pt idx="12">
                  <c:v>جاسک</c:v>
                </c:pt>
                <c:pt idx="13">
                  <c:v>بشاگرد</c:v>
                </c:pt>
              </c:strCache>
            </c:strRef>
          </c:cat>
          <c:val>
            <c:numRef>
              <c:f>Sheet1!$C$36:$C$49</c:f>
              <c:numCache>
                <c:formatCode>General</c:formatCode>
                <c:ptCount val="14"/>
                <c:pt idx="0">
                  <c:v>0</c:v>
                </c:pt>
                <c:pt idx="1">
                  <c:v>12.67</c:v>
                </c:pt>
                <c:pt idx="2">
                  <c:v>13.729999999999999</c:v>
                </c:pt>
                <c:pt idx="3">
                  <c:v>14.34</c:v>
                </c:pt>
                <c:pt idx="4">
                  <c:v>15.96</c:v>
                </c:pt>
                <c:pt idx="5">
                  <c:v>16.100000000000001</c:v>
                </c:pt>
                <c:pt idx="6">
                  <c:v>17.979999999999986</c:v>
                </c:pt>
                <c:pt idx="7">
                  <c:v>18.420000000000002</c:v>
                </c:pt>
                <c:pt idx="8">
                  <c:v>18.739999999999988</c:v>
                </c:pt>
                <c:pt idx="9">
                  <c:v>19.43</c:v>
                </c:pt>
                <c:pt idx="10">
                  <c:v>21.77</c:v>
                </c:pt>
                <c:pt idx="11">
                  <c:v>33.68</c:v>
                </c:pt>
                <c:pt idx="12">
                  <c:v>35.290000000000013</c:v>
                </c:pt>
                <c:pt idx="13">
                  <c:v>39.51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867712"/>
        <c:axId val="32667840"/>
      </c:barChart>
      <c:catAx>
        <c:axId val="34867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>
                <a:cs typeface="B Mitra" pitchFamily="2" charset="-78"/>
              </a:defRPr>
            </a:pPr>
            <a:endParaRPr lang="en-US"/>
          </a:p>
        </c:txPr>
        <c:crossAx val="32667840"/>
        <c:crosses val="autoZero"/>
        <c:auto val="1"/>
        <c:lblAlgn val="ctr"/>
        <c:lblOffset val="100"/>
        <c:noMultiLvlLbl val="0"/>
      </c:catAx>
      <c:valAx>
        <c:axId val="326678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867712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3F8ACF-EB91-46E6-A6B3-DF6A4E4B13F0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D8A676A3-F0CF-462B-AD32-3E49D37B4AC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fa-IR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fa-IR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fa-IR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Mitra" pitchFamily="2" charset="-78"/>
            </a:rPr>
            <a:t>اهداف</a:t>
          </a:r>
          <a:endParaRPr kumimoji="0" lang="fa-IR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Mitra" pitchFamily="2" charset="-78"/>
            </a:rPr>
            <a:t>برنامه پزشک خانواده و نظام ارجاع</a:t>
          </a:r>
          <a:endParaRPr kumimoji="0" lang="en-US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Mitra" pitchFamily="2" charset="-78"/>
          </a:endParaRPr>
        </a:p>
      </dgm:t>
    </dgm:pt>
    <dgm:pt modelId="{C94E2B6A-B135-4767-BDD0-2E075C492972}" type="parTrans" cxnId="{DB2AB9FE-665B-4243-B750-C42CB85403F2}">
      <dgm:prSet/>
      <dgm:spPr/>
      <dgm:t>
        <a:bodyPr/>
        <a:lstStyle/>
        <a:p>
          <a:pPr rtl="1"/>
          <a:endParaRPr lang="fa-IR"/>
        </a:p>
      </dgm:t>
    </dgm:pt>
    <dgm:pt modelId="{1B1747CB-C1B0-49E6-89D9-B1F946C6E9FF}" type="sibTrans" cxnId="{DB2AB9FE-665B-4243-B750-C42CB85403F2}">
      <dgm:prSet/>
      <dgm:spPr/>
      <dgm:t>
        <a:bodyPr/>
        <a:lstStyle/>
        <a:p>
          <a:pPr rtl="1"/>
          <a:endParaRPr lang="fa-IR"/>
        </a:p>
      </dgm:t>
    </dgm:pt>
    <dgm:pt modelId="{BAAEB51C-54B2-44D3-A549-AD58A2E27FD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pitchFamily="34" charset="0"/>
            </a:rPr>
            <a:t>عدالت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362B352A-78AF-4B15-B12E-C1B1794F2291}" type="parTrans" cxnId="{95B91D9B-6D0F-413B-A7A1-5A07DB985643}">
      <dgm:prSet/>
      <dgm:spPr/>
      <dgm:t>
        <a:bodyPr/>
        <a:lstStyle/>
        <a:p>
          <a:pPr rtl="1"/>
          <a:endParaRPr lang="fa-IR"/>
        </a:p>
      </dgm:t>
    </dgm:pt>
    <dgm:pt modelId="{47FBAEDC-A515-493F-B8DF-2E125315311F}" type="sibTrans" cxnId="{95B91D9B-6D0F-413B-A7A1-5A07DB985643}">
      <dgm:prSet/>
      <dgm:spPr/>
      <dgm:t>
        <a:bodyPr/>
        <a:lstStyle/>
        <a:p>
          <a:pPr rtl="1"/>
          <a:endParaRPr lang="fa-IR"/>
        </a:p>
      </dgm:t>
    </dgm:pt>
    <dgm:pt modelId="{F717DCC2-E7F5-45BE-8307-FF5C1324650C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pitchFamily="34" charset="0"/>
            </a:rPr>
            <a:t>كيفيت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8391EADC-2FEC-4DE0-9102-E19329CB8FE9}" type="parTrans" cxnId="{5279572C-C267-4DCD-A81F-4F5B5A52DCB1}">
      <dgm:prSet/>
      <dgm:spPr/>
      <dgm:t>
        <a:bodyPr/>
        <a:lstStyle/>
        <a:p>
          <a:pPr rtl="1"/>
          <a:endParaRPr lang="fa-IR"/>
        </a:p>
      </dgm:t>
    </dgm:pt>
    <dgm:pt modelId="{36EB8BF1-783E-4FE6-A6CB-C2029F49F70E}" type="sibTrans" cxnId="{5279572C-C267-4DCD-A81F-4F5B5A52DCB1}">
      <dgm:prSet/>
      <dgm:spPr/>
      <dgm:t>
        <a:bodyPr/>
        <a:lstStyle/>
        <a:p>
          <a:pPr rtl="1"/>
          <a:endParaRPr lang="fa-IR"/>
        </a:p>
      </dgm:t>
    </dgm:pt>
    <dgm:pt modelId="{11B2BCA7-990F-4B72-9C4E-E2A59918BCA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pitchFamily="34" charset="0"/>
            </a:rPr>
            <a:t>كارآئي</a:t>
          </a:r>
          <a:endParaRPr kumimoji="0" lang="en-US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E016A0B9-1B3E-4CE6-9937-46D8887F57BE}" type="parTrans" cxnId="{2D02742F-A60C-4B18-B2BE-FC153D002478}">
      <dgm:prSet/>
      <dgm:spPr/>
      <dgm:t>
        <a:bodyPr/>
        <a:lstStyle/>
        <a:p>
          <a:pPr rtl="1"/>
          <a:endParaRPr lang="fa-IR"/>
        </a:p>
      </dgm:t>
    </dgm:pt>
    <dgm:pt modelId="{7CD6E5CA-1FAD-416A-AF01-1EC526C4FCDF}" type="sibTrans" cxnId="{2D02742F-A60C-4B18-B2BE-FC153D002478}">
      <dgm:prSet/>
      <dgm:spPr/>
      <dgm:t>
        <a:bodyPr/>
        <a:lstStyle/>
        <a:p>
          <a:pPr rtl="1"/>
          <a:endParaRPr lang="fa-IR"/>
        </a:p>
      </dgm:t>
    </dgm:pt>
    <dgm:pt modelId="{28E0B454-EAFE-44CA-8A3D-A920DF27573C}" type="pres">
      <dgm:prSet presAssocID="{CF3F8ACF-EB91-46E6-A6B3-DF6A4E4B13F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B4B36D8-1422-46B7-B18D-184BDBD838D5}" type="pres">
      <dgm:prSet presAssocID="{D8A676A3-F0CF-462B-AD32-3E49D37B4AC3}" presName="centerShape" presStyleLbl="node0" presStyleIdx="0" presStyleCnt="1" custScaleX="129608"/>
      <dgm:spPr/>
      <dgm:t>
        <a:bodyPr/>
        <a:lstStyle/>
        <a:p>
          <a:pPr rtl="1"/>
          <a:endParaRPr lang="fa-IR"/>
        </a:p>
      </dgm:t>
    </dgm:pt>
    <dgm:pt modelId="{5831E087-B474-4AE5-95EC-FF66AB99E996}" type="pres">
      <dgm:prSet presAssocID="{362B352A-78AF-4B15-B12E-C1B1794F2291}" presName="Name9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9D1522BF-5400-4F49-88A2-79C3014B985E}" type="pres">
      <dgm:prSet presAssocID="{362B352A-78AF-4B15-B12E-C1B1794F2291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F3C5AD33-FEC2-48D0-80E7-ED6E7A20BAB5}" type="pres">
      <dgm:prSet presAssocID="{BAAEB51C-54B2-44D3-A549-AD58A2E27FD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15AE2D0-829F-457D-8C87-84F8FD503A15}" type="pres">
      <dgm:prSet presAssocID="{8391EADC-2FEC-4DE0-9102-E19329CB8FE9}" presName="Name9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71045F70-E1CA-43EB-886A-B1CBA0360D28}" type="pres">
      <dgm:prSet presAssocID="{8391EADC-2FEC-4DE0-9102-E19329CB8FE9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CEFD7F54-E1AC-4554-A6FE-A0B18A4D57AB}" type="pres">
      <dgm:prSet presAssocID="{F717DCC2-E7F5-45BE-8307-FF5C1324650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FF1CDE8-99F9-493E-BA15-C02581A7F198}" type="pres">
      <dgm:prSet presAssocID="{E016A0B9-1B3E-4CE6-9937-46D8887F57BE}" presName="Name9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46D3FF48-7837-4F3B-B16F-FE00BB0B0E74}" type="pres">
      <dgm:prSet presAssocID="{E016A0B9-1B3E-4CE6-9937-46D8887F57BE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17053FE9-89C5-46B1-BD0F-2004FB471746}" type="pres">
      <dgm:prSet presAssocID="{11B2BCA7-990F-4B72-9C4E-E2A59918BCA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A99FBF98-A0AF-4B7D-B10B-42BB624714E8}" type="presOf" srcId="{8391EADC-2FEC-4DE0-9102-E19329CB8FE9}" destId="{A15AE2D0-829F-457D-8C87-84F8FD503A15}" srcOrd="0" destOrd="0" presId="urn:microsoft.com/office/officeart/2005/8/layout/radial1"/>
    <dgm:cxn modelId="{051F7C7B-2705-4C0F-BE26-F37C39723424}" type="presOf" srcId="{8391EADC-2FEC-4DE0-9102-E19329CB8FE9}" destId="{71045F70-E1CA-43EB-886A-B1CBA0360D28}" srcOrd="1" destOrd="0" presId="urn:microsoft.com/office/officeart/2005/8/layout/radial1"/>
    <dgm:cxn modelId="{3479C1EA-4C5E-4C27-8351-06E1D719274D}" type="presOf" srcId="{E016A0B9-1B3E-4CE6-9937-46D8887F57BE}" destId="{6FF1CDE8-99F9-493E-BA15-C02581A7F198}" srcOrd="0" destOrd="0" presId="urn:microsoft.com/office/officeart/2005/8/layout/radial1"/>
    <dgm:cxn modelId="{4AFF150D-267E-407D-9AC4-DEBDC862504C}" type="presOf" srcId="{362B352A-78AF-4B15-B12E-C1B1794F2291}" destId="{5831E087-B474-4AE5-95EC-FF66AB99E996}" srcOrd="0" destOrd="0" presId="urn:microsoft.com/office/officeart/2005/8/layout/radial1"/>
    <dgm:cxn modelId="{DB2AB9FE-665B-4243-B750-C42CB85403F2}" srcId="{CF3F8ACF-EB91-46E6-A6B3-DF6A4E4B13F0}" destId="{D8A676A3-F0CF-462B-AD32-3E49D37B4AC3}" srcOrd="0" destOrd="0" parTransId="{C94E2B6A-B135-4767-BDD0-2E075C492972}" sibTransId="{1B1747CB-C1B0-49E6-89D9-B1F946C6E9FF}"/>
    <dgm:cxn modelId="{C3C93FD8-F485-448C-BE67-2E1ECD2A8E7D}" type="presOf" srcId="{BAAEB51C-54B2-44D3-A549-AD58A2E27FD5}" destId="{F3C5AD33-FEC2-48D0-80E7-ED6E7A20BAB5}" srcOrd="0" destOrd="0" presId="urn:microsoft.com/office/officeart/2005/8/layout/radial1"/>
    <dgm:cxn modelId="{378AE497-EF44-4E3A-968F-4A2298C5CEC8}" type="presOf" srcId="{F717DCC2-E7F5-45BE-8307-FF5C1324650C}" destId="{CEFD7F54-E1AC-4554-A6FE-A0B18A4D57AB}" srcOrd="0" destOrd="0" presId="urn:microsoft.com/office/officeart/2005/8/layout/radial1"/>
    <dgm:cxn modelId="{2D02742F-A60C-4B18-B2BE-FC153D002478}" srcId="{D8A676A3-F0CF-462B-AD32-3E49D37B4AC3}" destId="{11B2BCA7-990F-4B72-9C4E-E2A59918BCAF}" srcOrd="2" destOrd="0" parTransId="{E016A0B9-1B3E-4CE6-9937-46D8887F57BE}" sibTransId="{7CD6E5CA-1FAD-416A-AF01-1EC526C4FCDF}"/>
    <dgm:cxn modelId="{089B3025-8216-4CBD-BDB7-898F656AC77D}" type="presOf" srcId="{362B352A-78AF-4B15-B12E-C1B1794F2291}" destId="{9D1522BF-5400-4F49-88A2-79C3014B985E}" srcOrd="1" destOrd="0" presId="urn:microsoft.com/office/officeart/2005/8/layout/radial1"/>
    <dgm:cxn modelId="{E0D2AC49-7C9A-45F4-93DC-D627383E6553}" type="presOf" srcId="{CF3F8ACF-EB91-46E6-A6B3-DF6A4E4B13F0}" destId="{28E0B454-EAFE-44CA-8A3D-A920DF27573C}" srcOrd="0" destOrd="0" presId="urn:microsoft.com/office/officeart/2005/8/layout/radial1"/>
    <dgm:cxn modelId="{141BFA94-5772-4A56-8FE8-02065FB4CE86}" type="presOf" srcId="{D8A676A3-F0CF-462B-AD32-3E49D37B4AC3}" destId="{FB4B36D8-1422-46B7-B18D-184BDBD838D5}" srcOrd="0" destOrd="0" presId="urn:microsoft.com/office/officeart/2005/8/layout/radial1"/>
    <dgm:cxn modelId="{EB472137-EFF7-453C-8DB1-561A85E3C628}" type="presOf" srcId="{E016A0B9-1B3E-4CE6-9937-46D8887F57BE}" destId="{46D3FF48-7837-4F3B-B16F-FE00BB0B0E74}" srcOrd="1" destOrd="0" presId="urn:microsoft.com/office/officeart/2005/8/layout/radial1"/>
    <dgm:cxn modelId="{CAE4D1CF-6B8E-4B78-AC8E-AD352A26DC8B}" type="presOf" srcId="{11B2BCA7-990F-4B72-9C4E-E2A59918BCAF}" destId="{17053FE9-89C5-46B1-BD0F-2004FB471746}" srcOrd="0" destOrd="0" presId="urn:microsoft.com/office/officeart/2005/8/layout/radial1"/>
    <dgm:cxn modelId="{95B91D9B-6D0F-413B-A7A1-5A07DB985643}" srcId="{D8A676A3-F0CF-462B-AD32-3E49D37B4AC3}" destId="{BAAEB51C-54B2-44D3-A549-AD58A2E27FD5}" srcOrd="0" destOrd="0" parTransId="{362B352A-78AF-4B15-B12E-C1B1794F2291}" sibTransId="{47FBAEDC-A515-493F-B8DF-2E125315311F}"/>
    <dgm:cxn modelId="{5279572C-C267-4DCD-A81F-4F5B5A52DCB1}" srcId="{D8A676A3-F0CF-462B-AD32-3E49D37B4AC3}" destId="{F717DCC2-E7F5-45BE-8307-FF5C1324650C}" srcOrd="1" destOrd="0" parTransId="{8391EADC-2FEC-4DE0-9102-E19329CB8FE9}" sibTransId="{36EB8BF1-783E-4FE6-A6CB-C2029F49F70E}"/>
    <dgm:cxn modelId="{1D5E8525-CAE5-4D0E-821A-BE8856DAD53B}" type="presParOf" srcId="{28E0B454-EAFE-44CA-8A3D-A920DF27573C}" destId="{FB4B36D8-1422-46B7-B18D-184BDBD838D5}" srcOrd="0" destOrd="0" presId="urn:microsoft.com/office/officeart/2005/8/layout/radial1"/>
    <dgm:cxn modelId="{FE251BE8-26F3-4079-A035-9C5089FBFFF4}" type="presParOf" srcId="{28E0B454-EAFE-44CA-8A3D-A920DF27573C}" destId="{5831E087-B474-4AE5-95EC-FF66AB99E996}" srcOrd="1" destOrd="0" presId="urn:microsoft.com/office/officeart/2005/8/layout/radial1"/>
    <dgm:cxn modelId="{B4318FEA-0F67-4FBC-A250-450F4EF0C57C}" type="presParOf" srcId="{5831E087-B474-4AE5-95EC-FF66AB99E996}" destId="{9D1522BF-5400-4F49-88A2-79C3014B985E}" srcOrd="0" destOrd="0" presId="urn:microsoft.com/office/officeart/2005/8/layout/radial1"/>
    <dgm:cxn modelId="{F5E1D6BA-F705-4875-8E0D-535D9914968B}" type="presParOf" srcId="{28E0B454-EAFE-44CA-8A3D-A920DF27573C}" destId="{F3C5AD33-FEC2-48D0-80E7-ED6E7A20BAB5}" srcOrd="2" destOrd="0" presId="urn:microsoft.com/office/officeart/2005/8/layout/radial1"/>
    <dgm:cxn modelId="{7E58B211-9395-4633-BE8B-1345DE32E643}" type="presParOf" srcId="{28E0B454-EAFE-44CA-8A3D-A920DF27573C}" destId="{A15AE2D0-829F-457D-8C87-84F8FD503A15}" srcOrd="3" destOrd="0" presId="urn:microsoft.com/office/officeart/2005/8/layout/radial1"/>
    <dgm:cxn modelId="{F084DB9A-85D8-4D87-828E-69ED98199959}" type="presParOf" srcId="{A15AE2D0-829F-457D-8C87-84F8FD503A15}" destId="{71045F70-E1CA-43EB-886A-B1CBA0360D28}" srcOrd="0" destOrd="0" presId="urn:microsoft.com/office/officeart/2005/8/layout/radial1"/>
    <dgm:cxn modelId="{B4022F91-441C-4CCC-A1EE-D94BC6693C29}" type="presParOf" srcId="{28E0B454-EAFE-44CA-8A3D-A920DF27573C}" destId="{CEFD7F54-E1AC-4554-A6FE-A0B18A4D57AB}" srcOrd="4" destOrd="0" presId="urn:microsoft.com/office/officeart/2005/8/layout/radial1"/>
    <dgm:cxn modelId="{851FBE1B-D623-4112-9AD7-6A096C6F5B00}" type="presParOf" srcId="{28E0B454-EAFE-44CA-8A3D-A920DF27573C}" destId="{6FF1CDE8-99F9-493E-BA15-C02581A7F198}" srcOrd="5" destOrd="0" presId="urn:microsoft.com/office/officeart/2005/8/layout/radial1"/>
    <dgm:cxn modelId="{224599CC-E7E4-49DD-9611-16152D740707}" type="presParOf" srcId="{6FF1CDE8-99F9-493E-BA15-C02581A7F198}" destId="{46D3FF48-7837-4F3B-B16F-FE00BB0B0E74}" srcOrd="0" destOrd="0" presId="urn:microsoft.com/office/officeart/2005/8/layout/radial1"/>
    <dgm:cxn modelId="{F38CCBDD-EF0B-49B0-9FB5-5B431CE01228}" type="presParOf" srcId="{28E0B454-EAFE-44CA-8A3D-A920DF27573C}" destId="{17053FE9-89C5-46B1-BD0F-2004FB471746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B36D8-1422-46B7-B18D-184BDBD838D5}">
      <dsp:nvSpPr>
        <dsp:cNvPr id="0" name=""/>
        <dsp:cNvSpPr/>
      </dsp:nvSpPr>
      <dsp:spPr>
        <a:xfrm>
          <a:off x="3212229" y="2908667"/>
          <a:ext cx="2871940" cy="22158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fa-IR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fa-IR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fa-IR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Mitra" pitchFamily="2" charset="-78"/>
            </a:rPr>
            <a:t>اهداف</a:t>
          </a:r>
          <a:endParaRPr kumimoji="0" lang="fa-IR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B Mitra" pitchFamily="2" charset="-78"/>
            </a:rPr>
            <a:t>برنامه پزشک خانواده و نظام ارجاع</a:t>
          </a:r>
          <a:endParaRPr kumimoji="0" lang="en-US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cs typeface="B Mitra" pitchFamily="2" charset="-78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2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B Mitra" pitchFamily="2" charset="-78"/>
          </a:endParaRPr>
        </a:p>
      </dsp:txBody>
      <dsp:txXfrm>
        <a:off x="3632815" y="3233173"/>
        <a:ext cx="2030768" cy="1566855"/>
      </dsp:txXfrm>
    </dsp:sp>
    <dsp:sp modelId="{5831E087-B474-4AE5-95EC-FF66AB99E996}">
      <dsp:nvSpPr>
        <dsp:cNvPr id="0" name=""/>
        <dsp:cNvSpPr/>
      </dsp:nvSpPr>
      <dsp:spPr>
        <a:xfrm rot="16200000">
          <a:off x="4314231" y="2553246"/>
          <a:ext cx="667936" cy="42904"/>
        </a:xfrm>
        <a:custGeom>
          <a:avLst/>
          <a:gdLst/>
          <a:ahLst/>
          <a:cxnLst/>
          <a:rect l="0" t="0" r="0" b="0"/>
          <a:pathLst>
            <a:path>
              <a:moveTo>
                <a:pt x="0" y="21452"/>
              </a:moveTo>
              <a:lnTo>
                <a:pt x="667936" y="214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631501" y="2558000"/>
        <a:ext cx="33396" cy="33396"/>
      </dsp:txXfrm>
    </dsp:sp>
    <dsp:sp modelId="{F3C5AD33-FEC2-48D0-80E7-ED6E7A20BAB5}">
      <dsp:nvSpPr>
        <dsp:cNvPr id="0" name=""/>
        <dsp:cNvSpPr/>
      </dsp:nvSpPr>
      <dsp:spPr>
        <a:xfrm>
          <a:off x="3540266" y="24863"/>
          <a:ext cx="2215867" cy="22158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5500" b="1" i="0" u="none" strike="noStrike" kern="1200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pitchFamily="34" charset="0"/>
            </a:rPr>
            <a:t>عدالت</a:t>
          </a:r>
          <a:endParaRPr kumimoji="0" lang="en-US" sz="5500" b="1" i="0" u="none" strike="noStrike" kern="1200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864772" y="349369"/>
        <a:ext cx="1566855" cy="1566855"/>
      </dsp:txXfrm>
    </dsp:sp>
    <dsp:sp modelId="{A15AE2D0-829F-457D-8C87-84F8FD503A15}">
      <dsp:nvSpPr>
        <dsp:cNvPr id="0" name=""/>
        <dsp:cNvSpPr/>
      </dsp:nvSpPr>
      <dsp:spPr>
        <a:xfrm rot="1800000">
          <a:off x="5767888" y="4771011"/>
          <a:ext cx="448290" cy="42904"/>
        </a:xfrm>
        <a:custGeom>
          <a:avLst/>
          <a:gdLst/>
          <a:ahLst/>
          <a:cxnLst/>
          <a:rect l="0" t="0" r="0" b="0"/>
          <a:pathLst>
            <a:path>
              <a:moveTo>
                <a:pt x="0" y="21452"/>
              </a:moveTo>
              <a:lnTo>
                <a:pt x="448290" y="214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5980826" y="4781256"/>
        <a:ext cx="22414" cy="22414"/>
      </dsp:txXfrm>
    </dsp:sp>
    <dsp:sp modelId="{CEFD7F54-E1AC-4554-A6FE-A0B18A4D57AB}">
      <dsp:nvSpPr>
        <dsp:cNvPr id="0" name=""/>
        <dsp:cNvSpPr/>
      </dsp:nvSpPr>
      <dsp:spPr>
        <a:xfrm>
          <a:off x="6037713" y="4350569"/>
          <a:ext cx="2215867" cy="22158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5500" b="1" i="0" u="none" strike="noStrike" kern="1200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pitchFamily="34" charset="0"/>
            </a:rPr>
            <a:t>كيفيت</a:t>
          </a:r>
          <a:endParaRPr kumimoji="0" lang="en-US" sz="5500" b="1" i="0" u="none" strike="noStrike" kern="1200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6362219" y="4675075"/>
        <a:ext cx="1566855" cy="1566855"/>
      </dsp:txXfrm>
    </dsp:sp>
    <dsp:sp modelId="{6FF1CDE8-99F9-493E-BA15-C02581A7F198}">
      <dsp:nvSpPr>
        <dsp:cNvPr id="0" name=""/>
        <dsp:cNvSpPr/>
      </dsp:nvSpPr>
      <dsp:spPr>
        <a:xfrm rot="9000000">
          <a:off x="3080221" y="4771011"/>
          <a:ext cx="448290" cy="42904"/>
        </a:xfrm>
        <a:custGeom>
          <a:avLst/>
          <a:gdLst/>
          <a:ahLst/>
          <a:cxnLst/>
          <a:rect l="0" t="0" r="0" b="0"/>
          <a:pathLst>
            <a:path>
              <a:moveTo>
                <a:pt x="0" y="21452"/>
              </a:moveTo>
              <a:lnTo>
                <a:pt x="448290" y="214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 rot="10800000">
        <a:off x="3293159" y="4781256"/>
        <a:ext cx="22414" cy="22414"/>
      </dsp:txXfrm>
    </dsp:sp>
    <dsp:sp modelId="{17053FE9-89C5-46B1-BD0F-2004FB471746}">
      <dsp:nvSpPr>
        <dsp:cNvPr id="0" name=""/>
        <dsp:cNvSpPr/>
      </dsp:nvSpPr>
      <dsp:spPr>
        <a:xfrm>
          <a:off x="1042818" y="4350569"/>
          <a:ext cx="2215867" cy="22158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5500" b="1" i="0" u="none" strike="noStrike" kern="1200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pitchFamily="34" charset="0"/>
            </a:rPr>
            <a:t>كارآئي</a:t>
          </a:r>
          <a:endParaRPr kumimoji="0" lang="en-US" sz="5500" b="1" i="0" u="none" strike="noStrike" kern="1200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1367324" y="4675075"/>
        <a:ext cx="1566855" cy="1566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A9BA8D9-416B-4F2A-B620-8CD30B8CA148}" type="datetimeFigureOut">
              <a:rPr lang="fa-IR" smtClean="0"/>
              <a:t>1440/03/09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69B5615-82D5-498E-8ECA-60458322269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370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dirty="0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695F5D9-CE30-4765-9EF4-E3767DEC5A4C}" type="slidenum">
              <a:rPr lang="en-US" smtClean="0"/>
              <a:pPr eaLnBrk="1" hangingPunct="1"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59166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14091"/>
          <a:stretch/>
        </p:blipFill>
        <p:spPr>
          <a:xfrm flipH="1">
            <a:off x="0" y="0"/>
            <a:ext cx="9144000" cy="401470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20574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7554"/>
            <a:ext cx="7391400" cy="35994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990600"/>
            <a:ext cx="86868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400" y="4114800"/>
            <a:ext cx="4191000" cy="19812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9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295400"/>
            <a:ext cx="701040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27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1864" y="120126"/>
            <a:ext cx="2057400" cy="5290073"/>
          </a:xfrm>
        </p:spPr>
        <p:txBody>
          <a:bodyPr vert="eaVert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20126"/>
            <a:ext cx="65532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FC4A7-9CF0-4032-B7F1-A44B3EB891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12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A063F6D-40D2-4710-AEE2-71D71939E4EF}" type="slidenum">
              <a:rPr lang="ar-S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454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FF0000"/>
                </a:solidFill>
                <a:cs typeface="B Titr" panose="000007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Mitra" panose="00000400000000000000" pitchFamily="2" charset="-78"/>
              </a:defRPr>
            </a:lvl1pPr>
            <a:lvl2pPr>
              <a:defRPr>
                <a:cs typeface="B Mitra" panose="00000400000000000000" pitchFamily="2" charset="-78"/>
              </a:defRPr>
            </a:lvl2pPr>
            <a:lvl3pPr>
              <a:defRPr>
                <a:cs typeface="B Mitra" panose="00000400000000000000" pitchFamily="2" charset="-78"/>
              </a:defRPr>
            </a:lvl3pPr>
            <a:lvl4pPr>
              <a:defRPr>
                <a:cs typeface="B Mitra" panose="00000400000000000000" pitchFamily="2" charset="-78"/>
              </a:defRPr>
            </a:lvl4pPr>
            <a:lvl5pPr>
              <a:defRPr>
                <a:cs typeface="B Mitra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6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22814"/>
          <a:stretch/>
        </p:blipFill>
        <p:spPr>
          <a:xfrm flipH="1">
            <a:off x="0" y="0"/>
            <a:ext cx="9144000" cy="3429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447800"/>
            <a:ext cx="9144000" cy="1981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00985"/>
            <a:ext cx="86868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505200"/>
            <a:ext cx="4343400" cy="129578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81"/>
          <a:stretch/>
        </p:blipFill>
        <p:spPr>
          <a:xfrm>
            <a:off x="4495800" y="1759754"/>
            <a:ext cx="4648200" cy="311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3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798637"/>
            <a:ext cx="4267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98637"/>
            <a:ext cx="4267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84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719432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359194"/>
            <a:ext cx="42687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9432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59194"/>
            <a:ext cx="42703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9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9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91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0487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487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52537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9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nimated clouds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10000"/>
          </a:blip>
          <a:srcRect l="4494" t="26120" r="4720" b="62105"/>
          <a:stretch/>
        </p:blipFill>
        <p:spPr>
          <a:xfrm flipH="1">
            <a:off x="0" y="6067313"/>
            <a:ext cx="9144000" cy="7906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94"/>
          <a:stretch/>
        </p:blipFill>
        <p:spPr>
          <a:xfrm>
            <a:off x="7010400" y="5215549"/>
            <a:ext cx="2133600" cy="16182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437941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25011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00467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5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video" Target="../media/media1.wm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media" Target="../media/media1.wmv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imated clouds.wmv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 rotWithShape="1">
          <a:blip r:embed="rId17">
            <a:lum bright="10000"/>
          </a:blip>
          <a:srcRect l="4494" t="26120" r="4720" b="55296"/>
          <a:stretch/>
        </p:blipFill>
        <p:spPr>
          <a:xfrm flipH="1">
            <a:off x="0" y="0"/>
            <a:ext cx="9144000" cy="124788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95400"/>
            <a:ext cx="8686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68FAA-2B4D-4D0F-A1F0-EEB2E56ED74D}" type="datetimeFigureOut">
              <a:rPr lang="en-US" smtClean="0"/>
              <a:t>11/17/2018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7373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43C31-284E-4DC4-829E-29D2DA66973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2838" y="92519"/>
            <a:ext cx="69862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8"/>
          <a:srcRect l="20836" r="20836"/>
          <a:stretch/>
        </p:blipFill>
        <p:spPr>
          <a:xfrm>
            <a:off x="8039099" y="119763"/>
            <a:ext cx="1066801" cy="12741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52837" cy="125896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  <a:scene3d>
            <a:camera prst="orthographicFront"/>
            <a:lightRig rig="threePt" dir="t"/>
          </a:scene3d>
          <a:sp3d contourW="12700" prstMaterial="dkEdge">
            <a:bevelT w="114300" prst="artDeco"/>
            <a:contourClr>
              <a:schemeClr val="accent3">
                <a:lumMod val="40000"/>
                <a:lumOff val="60000"/>
              </a:schemeClr>
            </a:contourClr>
          </a:sp3d>
        </p:spPr>
      </p:pic>
    </p:spTree>
    <p:extLst>
      <p:ext uri="{BB962C8B-B14F-4D97-AF65-F5344CB8AC3E}">
        <p14:creationId xmlns:p14="http://schemas.microsoft.com/office/powerpoint/2010/main" val="223494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  <p:txStyles>
    <p:titleStyle>
      <a:lvl1pPr algn="l" defTabSz="914400" rtl="1" eaLnBrk="1" latinLnBrk="0" hangingPunct="1">
        <a:spcBef>
          <a:spcPct val="0"/>
        </a:spcBef>
        <a:buNone/>
        <a:defRPr sz="4400" b="0" kern="1200">
          <a:solidFill>
            <a:schemeClr val="tx1"/>
          </a:soli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&#1662;&#1585;&#1583;&#1575;&#1582;&#1578;%20&#1603;&#1575;&#1585;&#1575;&#1606;&#1607;%20&#1606;&#1592;&#1575;&#1585;&#1578;%20&#1662;&#1586;&#1588;&#1603;%20&#1582;&#1575;&#1606;&#1608;&#1575;&#1583;&#1607;-%20&#1606;&#1587;&#1582;&#1607;1.ppt" TargetMode="Externa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&#1575;&#1589;&#1604;&#1575;&#1581;&#1575;&#1578;%20&#1606;&#1592;&#1575;&#1605;%20&#1587;&#1604;&#1575;&#1605;&#1578;.ppt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17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7CCA6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188638"/>
            <a:ext cx="8784976" cy="186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FFFF00"/>
            </a:outerShdw>
          </a:effec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64998" y="1981200"/>
            <a:ext cx="8686800" cy="1752600"/>
          </a:xfrm>
        </p:spPr>
        <p:txBody>
          <a:bodyPr>
            <a:normAutofit/>
          </a:bodyPr>
          <a:lstStyle/>
          <a:p>
            <a:r>
              <a:rPr lang="fa-IR" sz="66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B Titr" pitchFamily="2" charset="-78"/>
              </a:rPr>
              <a:t>چرایی پزشک خانواده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724400" y="4114800"/>
            <a:ext cx="4191000" cy="1981200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cs typeface="B Mitra" pitchFamily="2" charset="-78"/>
              </a:rPr>
              <a:t>دکتر محمد شریعتی</a:t>
            </a:r>
          </a:p>
          <a:p>
            <a:pPr algn="ctr"/>
            <a:r>
              <a:rPr lang="fa-IR" sz="3600" dirty="0" smtClean="0">
                <a:cs typeface="B Mitra" pitchFamily="2" charset="-78"/>
              </a:rPr>
              <a:t>شهریور 94</a:t>
            </a:r>
            <a:endParaRPr lang="en-US" sz="36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085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sz="3200" dirty="0">
                <a:solidFill>
                  <a:srgbClr val="002060"/>
                </a:solidFill>
                <a:latin typeface="IranNastaliq" pitchFamily="18" charset="0"/>
                <a:cs typeface="B Titr" pitchFamily="2" charset="-78"/>
              </a:rPr>
              <a:t>مشکلات موجود و پیش روی نظام سلامت کشور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828800"/>
            <a:ext cx="8504238" cy="45720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sz="2800" dirty="0" smtClean="0">
                <a:cs typeface="B Mitra" pitchFamily="2" charset="-78"/>
              </a:rPr>
              <a:t>بی عدالتی در سلامت</a:t>
            </a:r>
          </a:p>
          <a:p>
            <a:pPr algn="r" rtl="1"/>
            <a:r>
              <a:rPr lang="fa-IR" sz="2800" dirty="0" smtClean="0">
                <a:cs typeface="B Mitra" pitchFamily="2" charset="-78"/>
              </a:rPr>
              <a:t>سالمندي و شهرنشيني (شهرهای پنهان در دل شهرهای بزرگ و حاشیه نشینی) فقدان پوشش مناسب نظام سلامت در شهرها</a:t>
            </a:r>
          </a:p>
          <a:p>
            <a:pPr algn="r" rtl="1"/>
            <a:r>
              <a:rPr lang="fa-IR" sz="2800" dirty="0" smtClean="0">
                <a:cs typeface="B Mitra" pitchFamily="2" charset="-78"/>
              </a:rPr>
              <a:t>بیمارستان محوری و تخصص گرایی</a:t>
            </a:r>
          </a:p>
          <a:p>
            <a:pPr algn="r" rtl="1"/>
            <a:r>
              <a:rPr lang="fa-IR" sz="2800" dirty="0" smtClean="0">
                <a:cs typeface="B Mitra" pitchFamily="2" charset="-78"/>
              </a:rPr>
              <a:t>تجاری سازی و </a:t>
            </a:r>
            <a:r>
              <a:rPr lang="en-US" sz="2800" dirty="0" smtClean="0">
                <a:cs typeface="B Mitra" pitchFamily="2" charset="-78"/>
              </a:rPr>
              <a:t>FFS</a:t>
            </a:r>
            <a:endParaRPr lang="fa-IR" sz="2800" dirty="0" smtClean="0">
              <a:cs typeface="B Mitra" pitchFamily="2" charset="-78"/>
            </a:endParaRPr>
          </a:p>
          <a:p>
            <a:pPr algn="r" rtl="1"/>
            <a:r>
              <a:rPr lang="fa-IR" sz="2800" dirty="0" smtClean="0">
                <a:cs typeface="B Mitra" pitchFamily="2" charset="-78"/>
              </a:rPr>
              <a:t>بیماری های غیر واگیر</a:t>
            </a:r>
          </a:p>
          <a:p>
            <a:pPr algn="r" rtl="1"/>
            <a:r>
              <a:rPr lang="fa-IR" sz="2800" dirty="0" smtClean="0">
                <a:cs typeface="B Mitra" pitchFamily="2" charset="-78"/>
              </a:rPr>
              <a:t>حوادث و تصادفات جاده ای (طی 10 سال بیش از 240هزار کشته در تصادفات)</a:t>
            </a:r>
          </a:p>
          <a:p>
            <a:pPr algn="r" rtl="1"/>
            <a:r>
              <a:rPr lang="fa-IR" sz="2800" dirty="0" smtClean="0">
                <a:cs typeface="B Mitra" pitchFamily="2" charset="-78"/>
              </a:rPr>
              <a:t>کم توجهی به </a:t>
            </a:r>
            <a:r>
              <a:rPr lang="en-US" sz="2800" dirty="0" smtClean="0">
                <a:cs typeface="B Mitra" pitchFamily="2" charset="-78"/>
              </a:rPr>
              <a:t>SDH</a:t>
            </a:r>
            <a:endParaRPr lang="fa-IR" sz="2800" dirty="0" smtClean="0">
              <a:cs typeface="B Mitra" pitchFamily="2" charset="-78"/>
            </a:endParaRPr>
          </a:p>
          <a:p>
            <a:pPr algn="r" rtl="1"/>
            <a:r>
              <a:rPr lang="fa-IR" sz="2800" dirty="0" smtClean="0">
                <a:cs typeface="B Mitra" pitchFamily="2" charset="-78"/>
              </a:rPr>
              <a:t>عدم وجود منابع و نفوذ کافی حوزه سلامت متناسب با افزايش نیاز و  انتظارات از سلامت و مراقبت سلامت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4A21E-B58C-475F-875E-9D953996D97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1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>
              <a:defRPr/>
            </a:pPr>
            <a:r>
              <a:rPr lang="fa-IR" sz="3200" dirty="0" smtClean="0">
                <a:latin typeface="IranNastaliq" pitchFamily="18" charset="0"/>
              </a:rPr>
              <a:t>وضع مطلوب در حوزه سلامت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8504238" cy="5029200"/>
          </a:xfrm>
        </p:spPr>
        <p:txBody>
          <a:bodyPr/>
          <a:lstStyle/>
          <a:p>
            <a:pPr algn="just" rtl="1">
              <a:spcBef>
                <a:spcPts val="1200"/>
              </a:spcBef>
              <a:spcAft>
                <a:spcPts val="1200"/>
              </a:spcAft>
              <a:defRPr/>
            </a:pPr>
            <a:r>
              <a:rPr lang="ar-SA" sz="2800" b="1" dirty="0">
                <a:latin typeface="Times New Roman"/>
                <a:ea typeface="Batang"/>
                <a:cs typeface="B Zar"/>
              </a:rPr>
              <a:t>چشم‌‌انداز نظام سلامت</a:t>
            </a:r>
            <a:endParaRPr lang="en-US" sz="2400" b="1" dirty="0">
              <a:latin typeface="Times New Roman"/>
              <a:ea typeface="Batang"/>
              <a:cs typeface="B Titr"/>
            </a:endParaRPr>
          </a:p>
          <a:p>
            <a:pPr lvl="1" algn="r" rtl="1">
              <a:defRPr/>
            </a:pPr>
            <a:r>
              <a:rPr lang="fa-IR" sz="2800" dirty="0" smtClean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در </a:t>
            </a:r>
            <a:r>
              <a:rPr lang="fa-IR" sz="2800" dirty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سال 1404، جمهوری اسلامی ايران کشوري است با مردمی برخوردار از بالاترين سطح سلامت و داراي عادلانه‌ترين و توسعه‌يافته‌‌ترين نظام سلامت در </a:t>
            </a:r>
            <a:r>
              <a:rPr lang="fa-IR" sz="2800" dirty="0" smtClean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منطقه</a:t>
            </a:r>
          </a:p>
          <a:p>
            <a:pPr algn="r" rtl="1">
              <a:defRPr/>
            </a:pPr>
            <a:r>
              <a:rPr lang="fa-IR" sz="3200" dirty="0">
                <a:cs typeface="B Mitra" pitchFamily="2" charset="-78"/>
              </a:rPr>
              <a:t> </a:t>
            </a:r>
            <a:r>
              <a:rPr lang="fa-IR" sz="2800" b="1" dirty="0">
                <a:latin typeface="Times New Roman"/>
                <a:ea typeface="Batang"/>
                <a:cs typeface="B Zar"/>
              </a:rPr>
              <a:t>اهداف کلان نظام سلامت عبارتند از:</a:t>
            </a:r>
          </a:p>
          <a:p>
            <a:pPr marL="731838" lvl="1" indent="-457200" algn="r" rtl="1">
              <a:buFont typeface="+mj-lt"/>
              <a:buAutoNum type="arabicPeriod"/>
              <a:defRPr/>
            </a:pPr>
            <a:r>
              <a:rPr lang="fa-IR" sz="2800" dirty="0" smtClean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ارتقاي </a:t>
            </a:r>
            <a:r>
              <a:rPr lang="fa-IR" sz="2800" dirty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سلامت جسمی، روانی، اجتماعی و معنوی  آحاد مردم ايران که همراه با کسب برترين جايگاه در منطقه تا سال 1404 می‌باشد</a:t>
            </a:r>
          </a:p>
          <a:p>
            <a:pPr marL="731838" lvl="1" indent="-457200" algn="r" rtl="1">
              <a:buFont typeface="+mj-lt"/>
              <a:buAutoNum type="arabicPeriod"/>
              <a:defRPr/>
            </a:pPr>
            <a:r>
              <a:rPr lang="fa-IR" sz="2800" dirty="0" smtClean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تامين </a:t>
            </a:r>
            <a:r>
              <a:rPr lang="fa-IR" sz="2800" dirty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عدالت در سلامت تا سال 1404</a:t>
            </a:r>
          </a:p>
          <a:p>
            <a:pPr marL="731838" lvl="1" indent="-457200" algn="r" rtl="1">
              <a:buFont typeface="+mj-lt"/>
              <a:buAutoNum type="arabicPeriod"/>
              <a:defRPr/>
            </a:pPr>
            <a:r>
              <a:rPr lang="fa-IR" sz="2800" dirty="0" smtClean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دستيابي </a:t>
            </a:r>
            <a:r>
              <a:rPr lang="fa-IR" sz="2800" dirty="0">
                <a:solidFill>
                  <a:srgbClr val="002060"/>
                </a:solidFill>
                <a:latin typeface="Times New Roman"/>
                <a:ea typeface="Batang"/>
                <a:cs typeface="B Zar"/>
              </a:rPr>
              <a:t>به جايگاه اول منطقه در مراعات حقوق اسلامی، انسانی و مدنی و پاسخگویی  و تکریم خدمت‌‌گيرندگان نظام سلامت تا سال 1404</a:t>
            </a:r>
          </a:p>
          <a:p>
            <a:pPr algn="r" rtl="1">
              <a:defRPr/>
            </a:pPr>
            <a:endParaRPr lang="fa-IR" sz="3200" dirty="0">
              <a:cs typeface="B Mitr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D5069C-4E58-4E08-8195-EE7ACCFE449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44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dirty="0" smtClean="0">
                <a:solidFill>
                  <a:srgbClr val="CC0000"/>
                </a:solidFill>
              </a:rPr>
              <a:t>نظام پرداخت</a:t>
            </a:r>
            <a:endParaRPr lang="en-US" dirty="0" smtClean="0">
              <a:solidFill>
                <a:srgbClr val="CC0000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86800" cy="5105400"/>
          </a:xfrm>
        </p:spPr>
        <p:txBody>
          <a:bodyPr>
            <a:normAutofit/>
          </a:bodyPr>
          <a:lstStyle/>
          <a:p>
            <a:pPr marL="812800" indent="-812800" algn="just" rtl="1" eaLnBrk="1" hangingPunct="1">
              <a:buFont typeface="Wingdings" pitchFamily="2" charset="2"/>
              <a:buBlip>
                <a:blip r:embed="rId2"/>
              </a:buBlip>
            </a:pPr>
            <a:r>
              <a:rPr lang="ar-SA" sz="4400" dirty="0" smtClean="0">
                <a:cs typeface="B Mitra" pitchFamily="2" charset="-78"/>
              </a:rPr>
              <a:t>بي عدالتي گسترده در پرداختها</a:t>
            </a:r>
          </a:p>
          <a:p>
            <a:pPr marL="812800" indent="-812800" algn="just" rtl="1" eaLnBrk="1" hangingPunct="1">
              <a:buFont typeface="Wingdings" pitchFamily="2" charset="2"/>
              <a:buBlip>
                <a:blip r:embed="rId2"/>
              </a:buBlip>
            </a:pPr>
            <a:r>
              <a:rPr lang="ar-SA" sz="4400" dirty="0" smtClean="0">
                <a:cs typeface="B Mitra" pitchFamily="2" charset="-78"/>
              </a:rPr>
              <a:t> عدم مشاركت پزشك در ريسك تحميلي هزينه هاي اضافي بر بخش</a:t>
            </a:r>
          </a:p>
          <a:p>
            <a:pPr marL="812800" indent="-812800" algn="just" rtl="1" eaLnBrk="1" hangingPunct="1">
              <a:buFont typeface="Wingdings" pitchFamily="2" charset="2"/>
              <a:buBlip>
                <a:blip r:embed="rId2"/>
              </a:buBlip>
            </a:pPr>
            <a:r>
              <a:rPr lang="ar-SA" sz="4400" dirty="0" smtClean="0">
                <a:cs typeface="B Mitra" pitchFamily="2" charset="-78"/>
              </a:rPr>
              <a:t>نظام پرداخت </a:t>
            </a:r>
            <a:r>
              <a:rPr lang="fa-IR" sz="4400" dirty="0" smtClean="0">
                <a:cs typeface="B Mitra" pitchFamily="2" charset="-78"/>
              </a:rPr>
              <a:t>به ازای</a:t>
            </a:r>
            <a:r>
              <a:rPr lang="ar-SA" sz="4400" dirty="0" smtClean="0">
                <a:cs typeface="B Mitra" pitchFamily="2" charset="-78"/>
              </a:rPr>
              <a:t> خدمات به بيمار که منجر به گسترش خدمات موازي، اضافي و پرعارضه بجاي نظام پرداخت در جهت ارتقاء سلامت جامعه مي شود</a:t>
            </a:r>
            <a:endParaRPr lang="en-US" sz="4400" dirty="0" smtClean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23541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534400" cy="1143000"/>
          </a:xfrm>
        </p:spPr>
        <p:txBody>
          <a:bodyPr>
            <a:normAutofit/>
          </a:bodyPr>
          <a:lstStyle/>
          <a:p>
            <a:pPr rtl="1" eaLnBrk="1" hangingPunct="1">
              <a:defRPr/>
            </a:pPr>
            <a:r>
              <a:rPr lang="fa-IR" sz="5400" dirty="0" smtClean="0"/>
              <a:t>نابرابری و بی عدالتی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fa-IR" sz="8800" dirty="0" smtClean="0">
                <a:cs typeface="B Mitra" pitchFamily="2" charset="-78"/>
              </a:rPr>
              <a:t>آیا حاضریم نابرابری و بی عدالتی را تحمل کنیم؟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fa-IR" sz="8800" dirty="0" smtClean="0">
                <a:cs typeface="B Mitra" pitchFamily="2" charset="-78"/>
              </a:rPr>
              <a:t>در کدام موارد؟</a:t>
            </a:r>
            <a:endParaRPr lang="en-US" sz="8800" dirty="0" smtClean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905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4" name="Picture 4" descr="skyscrap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3810000" cy="5562600"/>
          </a:xfrm>
          <a:prstGeom prst="rect">
            <a:avLst/>
          </a:prstGeom>
          <a:noFill/>
          <a:ln w="539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05" name="Picture 5" descr="torro15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81200"/>
            <a:ext cx="4114800" cy="3962400"/>
          </a:xfrm>
          <a:prstGeom prst="rect">
            <a:avLst/>
          </a:prstGeom>
          <a:noFill/>
          <a:ln w="539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848" y="12778"/>
            <a:ext cx="3014662" cy="1143000"/>
          </a:xfrm>
        </p:spPr>
        <p:txBody>
          <a:bodyPr/>
          <a:lstStyle/>
          <a:p>
            <a:pPr rtl="1" eaLnBrk="1" hangingPunct="1">
              <a:defRPr/>
            </a:pPr>
            <a:r>
              <a:rPr lang="fa-IR" sz="6000" dirty="0" smtClean="0">
                <a:solidFill>
                  <a:schemeClr val="tx1"/>
                </a:solidFill>
                <a:cs typeface="B Mitra" pitchFamily="2" charset="-78"/>
              </a:rPr>
              <a:t>مسکن</a:t>
            </a:r>
            <a:endParaRPr lang="en-US" sz="6000" dirty="0" smtClean="0">
              <a:solidFill>
                <a:schemeClr val="tx1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554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120063" cy="1143000"/>
          </a:xfrm>
        </p:spPr>
        <p:txBody>
          <a:bodyPr>
            <a:normAutofit fontScale="90000"/>
          </a:bodyPr>
          <a:lstStyle/>
          <a:p>
            <a:pPr rtl="1" eaLnBrk="1" hangingPunct="1">
              <a:defRPr/>
            </a:pPr>
            <a:r>
              <a:rPr lang="fa-IR" sz="8800" dirty="0" smtClean="0">
                <a:solidFill>
                  <a:schemeClr val="tx1"/>
                </a:solidFill>
                <a:cs typeface="B Mitra" pitchFamily="2" charset="-78"/>
              </a:rPr>
              <a:t>حمل و نقل</a:t>
            </a:r>
            <a:endParaRPr lang="en-US" sz="8800" dirty="0" smtClean="0">
              <a:solidFill>
                <a:schemeClr val="tx1"/>
              </a:solidFill>
              <a:cs typeface="B Mitra" pitchFamily="2" charset="-78"/>
            </a:endParaRPr>
          </a:p>
        </p:txBody>
      </p:sp>
      <p:pic>
        <p:nvPicPr>
          <p:cNvPr id="257027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362200"/>
            <a:ext cx="4387850" cy="2505075"/>
          </a:xfrm>
          <a:prstGeom prst="rect">
            <a:avLst/>
          </a:prstGeom>
          <a:noFill/>
          <a:ln w="539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028" name="Picture 4" descr="luxury-car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62200"/>
            <a:ext cx="3733800" cy="2501900"/>
          </a:xfrm>
          <a:prstGeom prst="rect">
            <a:avLst/>
          </a:prstGeom>
          <a:noFill/>
          <a:ln w="539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47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9759" y="0"/>
            <a:ext cx="8001000" cy="908720"/>
          </a:xfrm>
        </p:spPr>
        <p:txBody>
          <a:bodyPr>
            <a:normAutofit fontScale="90000"/>
          </a:bodyPr>
          <a:lstStyle/>
          <a:p>
            <a:pPr rtl="1" eaLnBrk="1" hangingPunct="1">
              <a:defRPr/>
            </a:pPr>
            <a:r>
              <a:rPr lang="fa-IR" sz="8000" dirty="0" smtClean="0">
                <a:solidFill>
                  <a:schemeClr val="tx1"/>
                </a:solidFill>
                <a:cs typeface="B Mitra" pitchFamily="2" charset="-78"/>
              </a:rPr>
              <a:t>تفريح</a:t>
            </a:r>
            <a:endParaRPr lang="en-US" sz="8000" dirty="0" smtClean="0">
              <a:solidFill>
                <a:schemeClr val="tx1"/>
              </a:solidFill>
              <a:cs typeface="B Mitra" pitchFamily="2" charset="-78"/>
            </a:endParaRPr>
          </a:p>
        </p:txBody>
      </p:sp>
      <p:pic>
        <p:nvPicPr>
          <p:cNvPr id="258051" name="Picture 3" descr="s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3656013" cy="3656013"/>
          </a:xfrm>
          <a:prstGeom prst="rect">
            <a:avLst/>
          </a:prstGeom>
          <a:noFill/>
          <a:ln w="539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8052" name="Picture 4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8" y="1830388"/>
            <a:ext cx="3656012" cy="3656012"/>
          </a:xfrm>
          <a:prstGeom prst="rect">
            <a:avLst/>
          </a:prstGeom>
          <a:noFill/>
          <a:ln w="539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endParaRPr lang="fa-IR" smtClean="0"/>
          </a:p>
          <a:p>
            <a:pPr algn="ctr" eaLnBrk="1" hangingPunct="1"/>
            <a:endParaRPr lang="fa-IR" smtClean="0"/>
          </a:p>
          <a:p>
            <a:pPr algn="ctr" eaLnBrk="1" hangingPunct="1"/>
            <a:endParaRPr lang="fa-IR" smtClean="0"/>
          </a:p>
          <a:p>
            <a:pPr eaLnBrk="1" hangingPunct="1"/>
            <a:endParaRPr lang="en-US" smtClean="0"/>
          </a:p>
        </p:txBody>
      </p:sp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179512" y="1188130"/>
            <a:ext cx="8610600" cy="66602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1">
              <a:spcBef>
                <a:spcPct val="20000"/>
              </a:spcBef>
              <a:buClr>
                <a:srgbClr val="CC9900"/>
              </a:buClr>
              <a:buSzPct val="180000"/>
              <a:defRPr/>
            </a:pPr>
            <a:r>
              <a:rPr lang="fa-IR" sz="4400" dirty="0" smtClean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      </a:t>
            </a: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آيا آماده ايم نابرابري را در بهره مندي</a:t>
            </a:r>
          </a:p>
          <a:p>
            <a:pPr algn="ctr">
              <a:spcBef>
                <a:spcPct val="20000"/>
              </a:spcBef>
              <a:buClr>
                <a:srgbClr val="CC9900"/>
              </a:buClr>
              <a:buSzPct val="180000"/>
              <a:defRPr/>
            </a:pP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       از </a:t>
            </a:r>
            <a:r>
              <a:rPr lang="fa-IR" sz="4400" dirty="0">
                <a:solidFill>
                  <a:srgbClr val="FF0000"/>
                </a:solidFill>
                <a:latin typeface="Arial" pitchFamily="34" charset="0"/>
                <a:cs typeface="B Mitra" pitchFamily="2" charset="-78"/>
              </a:rPr>
              <a:t>دفاع ملّي </a:t>
            </a: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هم بپذيريم؟</a:t>
            </a:r>
          </a:p>
          <a:p>
            <a:pPr algn="ctr" rtl="1">
              <a:spcBef>
                <a:spcPct val="20000"/>
              </a:spcBef>
              <a:buClr>
                <a:srgbClr val="CC9900"/>
              </a:buClr>
              <a:buSzPct val="180000"/>
              <a:defRPr/>
            </a:pP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 آيا آماده ايم نابرابري را در بهره مندي</a:t>
            </a:r>
          </a:p>
          <a:p>
            <a:pPr algn="ctr">
              <a:spcBef>
                <a:spcPct val="20000"/>
              </a:spcBef>
              <a:buClr>
                <a:srgbClr val="CC9900"/>
              </a:buClr>
              <a:buSzPct val="180000"/>
              <a:defRPr/>
            </a:pP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   از </a:t>
            </a:r>
            <a:r>
              <a:rPr lang="fa-IR" sz="4400" dirty="0">
                <a:solidFill>
                  <a:srgbClr val="FF0000"/>
                </a:solidFill>
                <a:latin typeface="Arial" pitchFamily="34" charset="0"/>
                <a:cs typeface="B Mitra" pitchFamily="2" charset="-78"/>
              </a:rPr>
              <a:t>امنيت</a:t>
            </a: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 هم بپذيريم؟</a:t>
            </a:r>
          </a:p>
          <a:p>
            <a:pPr algn="ctr" rtl="1">
              <a:spcBef>
                <a:spcPct val="20000"/>
              </a:spcBef>
              <a:buClr>
                <a:srgbClr val="CC9900"/>
              </a:buClr>
              <a:buSzPct val="180000"/>
              <a:defRPr/>
            </a:pP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 آيا آماده ايم نابرابري را در بهره مندي</a:t>
            </a:r>
          </a:p>
          <a:p>
            <a:pPr algn="ctr">
              <a:spcBef>
                <a:spcPct val="20000"/>
              </a:spcBef>
              <a:buClr>
                <a:srgbClr val="CC9900"/>
              </a:buClr>
              <a:buSzPct val="180000"/>
              <a:defRPr/>
            </a:pP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از </a:t>
            </a:r>
            <a:r>
              <a:rPr lang="fa-IR" sz="4400" dirty="0">
                <a:solidFill>
                  <a:srgbClr val="FF0000"/>
                </a:solidFill>
                <a:latin typeface="Arial" pitchFamily="34" charset="0"/>
                <a:cs typeface="B Mitra" pitchFamily="2" charset="-78"/>
              </a:rPr>
              <a:t>هواي سالم </a:t>
            </a:r>
            <a:r>
              <a:rPr lang="fa-IR" sz="4400" dirty="0">
                <a:solidFill>
                  <a:srgbClr val="002060"/>
                </a:solidFill>
                <a:latin typeface="Arial" pitchFamily="34" charset="0"/>
                <a:cs typeface="B Mitra" pitchFamily="2" charset="-78"/>
              </a:rPr>
              <a:t>هم بپذيريم؟</a:t>
            </a:r>
          </a:p>
          <a:p>
            <a:pPr algn="ctr">
              <a:spcBef>
                <a:spcPct val="20000"/>
              </a:spcBef>
              <a:buClr>
                <a:srgbClr val="CC9900"/>
              </a:buClr>
              <a:buSzPct val="180000"/>
              <a:defRPr/>
            </a:pPr>
            <a:endParaRPr lang="fa-IR" sz="4400" dirty="0">
              <a:solidFill>
                <a:srgbClr val="002060"/>
              </a:solidFill>
              <a:latin typeface="Arial" pitchFamily="34" charset="0"/>
              <a:cs typeface="B Mitra" pitchFamily="2" charset="-78"/>
            </a:endParaRPr>
          </a:p>
          <a:p>
            <a:pPr algn="ctr">
              <a:spcBef>
                <a:spcPct val="50000"/>
              </a:spcBef>
              <a:buClr>
                <a:srgbClr val="CC9900"/>
              </a:buClr>
              <a:buSzPct val="180000"/>
              <a:defRPr/>
            </a:pPr>
            <a:endParaRPr lang="en-US" sz="4400" dirty="0">
              <a:solidFill>
                <a:srgbClr val="002060"/>
              </a:solidFill>
              <a:latin typeface="Arial" pitchFamily="34" charset="0"/>
              <a:cs typeface="B Mitra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812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7200" dirty="0">
                <a:solidFill>
                  <a:prstClr val="black"/>
                </a:solidFill>
                <a:latin typeface="Tahoma" pitchFamily="34" charset="0"/>
                <a:ea typeface="+mj-ea"/>
                <a:cs typeface="B Mitra" pitchFamily="2" charset="-78"/>
              </a:rPr>
              <a:t>نابرابری و بی عدالتی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82727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81000" y="152400"/>
            <a:ext cx="8077200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buClr>
                <a:srgbClr val="CC9900"/>
              </a:buClr>
              <a:buSzPct val="180000"/>
              <a:defRPr/>
            </a:pPr>
            <a:r>
              <a:rPr lang="fa-IR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itchFamily="2" charset="-78"/>
              </a:rPr>
              <a:t> آيا بايد نابرابري </a:t>
            </a:r>
            <a:r>
              <a:rPr lang="fa-IR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itchFamily="2" charset="-78"/>
              </a:rPr>
              <a:t>در </a:t>
            </a:r>
            <a:r>
              <a:rPr lang="fa-IR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itchFamily="2" charset="-78"/>
              </a:rPr>
              <a:t>بهره مندي از خدمات </a:t>
            </a:r>
            <a:r>
              <a:rPr lang="fa-IR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itchFamily="2" charset="-78"/>
              </a:rPr>
              <a:t>درماني را </a:t>
            </a:r>
            <a:r>
              <a:rPr lang="fa-IR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Mitra" pitchFamily="2" charset="-78"/>
              </a:rPr>
              <a:t>بپذيريم؟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829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4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1"/>
            <a:ext cx="8686800" cy="5858260"/>
          </a:xfrm>
        </p:spPr>
        <p:txBody>
          <a:bodyPr>
            <a:normAutofit/>
          </a:bodyPr>
          <a:lstStyle/>
          <a:p>
            <a:pPr algn="ctr"/>
            <a:r>
              <a:rPr lang="fa-IR" sz="5400" b="0" dirty="0">
                <a:cs typeface="B Mitra" pitchFamily="2" charset="-78"/>
              </a:rPr>
              <a:t>راهبرد پزشک </a:t>
            </a:r>
            <a:r>
              <a:rPr lang="fa-IR" sz="5400" b="0" dirty="0" smtClean="0">
                <a:cs typeface="B Mitra" pitchFamily="2" charset="-78"/>
              </a:rPr>
              <a:t>خانواده و </a:t>
            </a:r>
            <a:r>
              <a:rPr lang="fa-IR" sz="5400" b="0" dirty="0">
                <a:cs typeface="B Mitra" pitchFamily="2" charset="-78"/>
              </a:rPr>
              <a:t>نظام ارجاع</a:t>
            </a:r>
            <a:br>
              <a:rPr lang="fa-IR" sz="5400" b="0" dirty="0">
                <a:cs typeface="B Mitra" pitchFamily="2" charset="-78"/>
              </a:rPr>
            </a:br>
            <a:endParaRPr lang="fa-IR" sz="5400" b="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42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اهداف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fa-IR" sz="3600" dirty="0" smtClean="0"/>
              <a:t>انتظار می رود فراگیران پس از طی این دوره بتوانند:</a:t>
            </a:r>
          </a:p>
          <a:p>
            <a:r>
              <a:rPr lang="fa-IR" sz="3600" dirty="0" smtClean="0"/>
              <a:t>وضعیت کنونی نظام سلامت را تحلیل نمایند</a:t>
            </a:r>
          </a:p>
          <a:p>
            <a:r>
              <a:rPr lang="fa-IR" sz="3600" dirty="0" smtClean="0"/>
              <a:t>چگونگی اصلاح نظام سلامت با اجرای برنامه پزشک خانواده و نظام ارجاع را شرح دهند</a:t>
            </a:r>
          </a:p>
          <a:p>
            <a:r>
              <a:rPr lang="fa-IR" sz="3600" dirty="0" smtClean="0"/>
              <a:t>علت ضرورت اجرای برنامه پزشک خانواده را بیان نمایند</a:t>
            </a:r>
          </a:p>
          <a:p>
            <a:r>
              <a:rPr lang="fa-IR" sz="3600" dirty="0" smtClean="0"/>
              <a:t>علل افزایش هزینه های نظام سلامت را برشمارند</a:t>
            </a:r>
          </a:p>
          <a:p>
            <a:r>
              <a:rPr lang="fa-IR" sz="3600" dirty="0" smtClean="0"/>
              <a:t>چگونگی کارکرد اهرم های کنترل نظام سلامت را تعریف نمایند</a:t>
            </a:r>
          </a:p>
          <a:p>
            <a:endParaRPr lang="fa-IR" sz="3600" dirty="0" smtClean="0"/>
          </a:p>
          <a:p>
            <a:endParaRPr lang="fa-IR" sz="3600" dirty="0" smtClean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355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Diagram 2"/>
          <p:cNvGrpSpPr>
            <a:grpSpLocks/>
          </p:cNvGrpSpPr>
          <p:nvPr/>
        </p:nvGrpSpPr>
        <p:grpSpPr bwMode="auto">
          <a:xfrm>
            <a:off x="-152400" y="23812"/>
            <a:ext cx="9296400" cy="6834188"/>
            <a:chOff x="0" y="-9"/>
            <a:chExt cx="5856" cy="4305"/>
          </a:xfrm>
        </p:grpSpPr>
        <p:graphicFrame>
          <p:nvGraphicFramePr>
            <p:cNvPr id="9" name="Diagram 8"/>
            <p:cNvGraphicFramePr/>
            <p:nvPr>
              <p:extLst>
                <p:ext uri="{D42A27DB-BD31-4B8C-83A1-F6EECF244321}">
                  <p14:modId xmlns:p14="http://schemas.microsoft.com/office/powerpoint/2010/main" val="2779234159"/>
                </p:ext>
              </p:extLst>
            </p:nvPr>
          </p:nvGraphicFramePr>
          <p:xfrm>
            <a:off x="0" y="144"/>
            <a:ext cx="5856" cy="415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481" y="-9"/>
              <a:ext cx="1872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a-IR" sz="2800" i="0" u="none" strike="noStrike" cap="none" normalizeH="0" baseline="0" dirty="0" smtClean="0">
                  <a:ln>
                    <a:noFill/>
                  </a:ln>
                  <a:cs typeface="B Mitra" pitchFamily="2" charset="-78"/>
                </a:rPr>
                <a:t>بهره مندي بر اساس نياز و پرداخت بر اساس توان</a:t>
              </a:r>
              <a:endParaRPr kumimoji="0" lang="en-US" sz="2800" i="0" u="none" strike="noStrike" cap="none" normalizeH="0" baseline="0" dirty="0" smtClean="0">
                <a:ln>
                  <a:noFill/>
                </a:ln>
                <a:cs typeface="B Mitra" pitchFamily="2" charset="-78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345" y="2328"/>
              <a:ext cx="1632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SA" sz="2800" i="0" u="none" strike="noStrike" cap="none" normalizeH="0" baseline="0" dirty="0" smtClean="0">
                  <a:ln>
                    <a:noFill/>
                  </a:ln>
                  <a:cs typeface="B Mitra" pitchFamily="2" charset="-78"/>
                </a:rPr>
                <a:t>توليد خدمات با ارزش با بكارگيري حد اقل منابع</a:t>
              </a:r>
              <a:endParaRPr kumimoji="0" lang="en-US" sz="2800" i="0" u="none" strike="noStrike" cap="none" normalizeH="0" baseline="0" dirty="0" smtClean="0">
                <a:ln>
                  <a:noFill/>
                </a:ln>
                <a:cs typeface="B Mitra" pitchFamily="2" charset="-78"/>
              </a:endParaRP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4320" y="2328"/>
              <a:ext cx="1488" cy="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a-IR" altLang="en-US" sz="2800" i="0" u="none" strike="noStrike" cap="none" normalizeH="0" baseline="0" dirty="0" smtClean="0">
                  <a:ln>
                    <a:noFill/>
                  </a:ln>
                  <a:cs typeface="B Mitra" pitchFamily="2" charset="-78"/>
                </a:rPr>
                <a:t>استانداردهاي علمي</a:t>
              </a:r>
              <a:r>
                <a:rPr kumimoji="0" lang="ar-SA" sz="2800" i="0" u="none" strike="noStrike" cap="none" normalizeH="0" baseline="0" dirty="0" smtClean="0">
                  <a:ln>
                    <a:noFill/>
                  </a:ln>
                  <a:cs typeface="B Mitra" pitchFamily="2" charset="-78"/>
                </a:rPr>
                <a:t> </a:t>
              </a:r>
              <a:r>
                <a:rPr kumimoji="0" lang="fa-IR" sz="2800" i="0" u="none" strike="noStrike" cap="none" normalizeH="0" baseline="0" dirty="0" smtClean="0">
                  <a:ln>
                    <a:noFill/>
                  </a:ln>
                  <a:cs typeface="B Mitra" pitchFamily="2" charset="-78"/>
                </a:rPr>
                <a:t> همراه با پاسخگوئي به</a:t>
              </a:r>
              <a:r>
                <a:rPr kumimoji="0" lang="ar-SA" sz="2800" i="0" u="none" strike="noStrike" cap="none" normalizeH="0" baseline="0" dirty="0" smtClean="0">
                  <a:ln>
                    <a:noFill/>
                  </a:ln>
                  <a:cs typeface="B Mitra" pitchFamily="2" charset="-78"/>
                </a:rPr>
                <a:t> كليه افراد</a:t>
              </a:r>
              <a:endParaRPr kumimoji="0" lang="en-US" sz="2800" i="0" u="none" strike="noStrike" cap="none" normalizeH="0" baseline="0" dirty="0" smtClean="0">
                <a:ln>
                  <a:noFill/>
                </a:ln>
                <a:cs typeface="B Mitra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03949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Titr" pitchFamily="2" charset="-78"/>
              </a:rPr>
              <a:t>مباني و اصول اساسي اجراي پزشك خانواده</a:t>
            </a:r>
            <a:endParaRPr lang="en-US" sz="3200" dirty="0" smtClean="0">
              <a:solidFill>
                <a:schemeClr val="tx2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686800" cy="4953000"/>
          </a:xfrm>
        </p:spPr>
        <p:txBody>
          <a:bodyPr>
            <a:normAutofit fontScale="55000" lnSpcReduction="20000"/>
          </a:bodyPr>
          <a:lstStyle/>
          <a:p>
            <a:r>
              <a:rPr lang="fa-IR" sz="6000" dirty="0">
                <a:solidFill>
                  <a:schemeClr val="tx2"/>
                </a:solidFill>
                <a:cs typeface="B Mitra" pitchFamily="2" charset="-78"/>
              </a:rPr>
              <a:t>برخلاف تصور برخی، برنامه پزشک خانواده و نظام ارجاع صرفاً با وجود پزشکی با عنوان </a:t>
            </a:r>
            <a:r>
              <a:rPr lang="fa-IR" sz="6000" dirty="0" smtClean="0">
                <a:solidFill>
                  <a:schemeClr val="tx2"/>
                </a:solidFill>
                <a:cs typeface="B Mitra" pitchFamily="2" charset="-78"/>
              </a:rPr>
              <a:t>پزشک خانواده </a:t>
            </a:r>
            <a:r>
              <a:rPr lang="fa-IR" sz="6000" dirty="0">
                <a:solidFill>
                  <a:schemeClr val="tx2"/>
                </a:solidFill>
                <a:cs typeface="B Mitra" pitchFamily="2" charset="-78"/>
              </a:rPr>
              <a:t>اجرا شده نیست، این برنامه همانند </a:t>
            </a:r>
            <a:r>
              <a:rPr lang="en-US" sz="6000" dirty="0">
                <a:solidFill>
                  <a:schemeClr val="tx2"/>
                </a:solidFill>
                <a:cs typeface="B Mitra" pitchFamily="2" charset="-78"/>
              </a:rPr>
              <a:t>PHC </a:t>
            </a:r>
            <a:r>
              <a:rPr lang="fa-IR" sz="6000" dirty="0">
                <a:solidFill>
                  <a:schemeClr val="tx2"/>
                </a:solidFill>
                <a:cs typeface="B Mitra" pitchFamily="2" charset="-78"/>
              </a:rPr>
              <a:t>اصول، اجزا، فلسفه و اهداف عالی ای داشته که اجرای برنامه پزشک خانواده و نظام </a:t>
            </a:r>
            <a:r>
              <a:rPr lang="fa-IR" sz="6000" dirty="0" smtClean="0">
                <a:solidFill>
                  <a:schemeClr val="tx2"/>
                </a:solidFill>
                <a:cs typeface="B Mitra" pitchFamily="2" charset="-78"/>
              </a:rPr>
              <a:t>ارجاع بدون </a:t>
            </a:r>
            <a:r>
              <a:rPr lang="fa-IR" sz="6000" dirty="0">
                <a:solidFill>
                  <a:schemeClr val="tx2"/>
                </a:solidFill>
                <a:cs typeface="B Mitra" pitchFamily="2" charset="-78"/>
              </a:rPr>
              <a:t>توجه به این اصول و </a:t>
            </a:r>
            <a:r>
              <a:rPr lang="fa-IR" sz="6000" dirty="0" smtClean="0">
                <a:solidFill>
                  <a:schemeClr val="tx2"/>
                </a:solidFill>
                <a:cs typeface="B Mitra" pitchFamily="2" charset="-78"/>
              </a:rPr>
              <a:t>فلسفه </a:t>
            </a:r>
            <a:r>
              <a:rPr lang="fa-IR" sz="6000" dirty="0">
                <a:solidFill>
                  <a:schemeClr val="tx2"/>
                </a:solidFill>
                <a:cs typeface="B Mitra" pitchFamily="2" charset="-78"/>
              </a:rPr>
              <a:t>پوسته تهی از محتوا بوده که نه الزامات علمی را پوشش می دهد نه مشکلات مردم را حل می کند و نه ما را به اهداف مندرج در سند چشم انداز سلامت می رساند</a:t>
            </a:r>
            <a:r>
              <a:rPr lang="fa-IR" sz="6000" dirty="0" smtClean="0">
                <a:solidFill>
                  <a:schemeClr val="tx2"/>
                </a:solidFill>
                <a:cs typeface="B Mitra" pitchFamily="2" charset="-78"/>
              </a:rPr>
              <a:t>. مبانی و اصول اساسی آن عبارت است از:</a:t>
            </a:r>
            <a:endParaRPr lang="fa-IR" sz="6000" dirty="0">
              <a:solidFill>
                <a:schemeClr val="tx2"/>
              </a:solidFill>
              <a:cs typeface="B Mitra" pitchFamily="2" charset="-78"/>
            </a:endParaRPr>
          </a:p>
          <a:p>
            <a:pPr algn="r" rtl="1" eaLnBrk="1" hangingPunct="1"/>
            <a:r>
              <a:rPr lang="ar-SA" sz="6000" dirty="0" smtClean="0">
                <a:solidFill>
                  <a:schemeClr val="tx2"/>
                </a:solidFill>
                <a:cs typeface="B Mitra" pitchFamily="2" charset="-78"/>
              </a:rPr>
              <a:t>عدالت </a:t>
            </a:r>
            <a:endParaRPr lang="fa-IR" sz="6000" dirty="0" smtClean="0">
              <a:solidFill>
                <a:schemeClr val="tx2"/>
              </a:solidFill>
              <a:cs typeface="B Mitra" pitchFamily="2" charset="-78"/>
            </a:endParaRPr>
          </a:p>
          <a:p>
            <a:pPr algn="r" rtl="1" eaLnBrk="1" hangingPunct="1"/>
            <a:r>
              <a:rPr lang="ar-SA" sz="6000" dirty="0" smtClean="0">
                <a:solidFill>
                  <a:schemeClr val="tx2"/>
                </a:solidFill>
                <a:cs typeface="B Mitra" pitchFamily="2" charset="-78"/>
              </a:rPr>
              <a:t>همكاري بين بخشي </a:t>
            </a:r>
            <a:endParaRPr lang="fa-IR" sz="6000" dirty="0" smtClean="0">
              <a:solidFill>
                <a:schemeClr val="tx2"/>
              </a:solidFill>
              <a:cs typeface="B Mitra" pitchFamily="2" charset="-78"/>
            </a:endParaRPr>
          </a:p>
          <a:p>
            <a:pPr algn="r" rtl="1" eaLnBrk="1" hangingPunct="1"/>
            <a:r>
              <a:rPr lang="ar-SA" sz="6000" dirty="0" smtClean="0">
                <a:solidFill>
                  <a:schemeClr val="tx2"/>
                </a:solidFill>
                <a:cs typeface="B Mitra" pitchFamily="2" charset="-78"/>
              </a:rPr>
              <a:t>مشاركت مردمي</a:t>
            </a:r>
            <a:r>
              <a:rPr lang="fa-IR" sz="6000" dirty="0" smtClean="0">
                <a:solidFill>
                  <a:schemeClr val="tx2"/>
                </a:solidFill>
                <a:cs typeface="B Mitra" pitchFamily="2" charset="-78"/>
              </a:rPr>
              <a:t> </a:t>
            </a:r>
          </a:p>
          <a:p>
            <a:pPr algn="r" rtl="1" eaLnBrk="1" hangingPunct="1"/>
            <a:r>
              <a:rPr lang="ar-SA" sz="6000" dirty="0" smtClean="0">
                <a:solidFill>
                  <a:schemeClr val="tx2"/>
                </a:solidFill>
                <a:cs typeface="B Mitra" pitchFamily="2" charset="-78"/>
              </a:rPr>
              <a:t>استفاده از تكنولوژي مناسب </a:t>
            </a:r>
            <a:endParaRPr lang="fa-IR" sz="60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618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b="0" kern="0" dirty="0">
                <a:solidFill>
                  <a:srgbClr val="002060"/>
                </a:solidFill>
                <a:effectLst/>
                <a:latin typeface="IranNastaliq" pitchFamily="18" charset="0"/>
                <a:cs typeface="B Titr" pitchFamily="2" charset="-78"/>
              </a:rPr>
              <a:t>اهداف برنامه پزشك خانواده و نظام ارجاع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915400" cy="4572000"/>
          </a:xfrm>
        </p:spPr>
        <p:txBody>
          <a:bodyPr/>
          <a:lstStyle/>
          <a:p>
            <a:r>
              <a:rPr lang="fa-IR" dirty="0">
                <a:cs typeface="B Mitra" pitchFamily="2" charset="-78"/>
              </a:rPr>
              <a:t>افزايش پاسخگويي در بازار سلامت</a:t>
            </a:r>
          </a:p>
          <a:p>
            <a:r>
              <a:rPr lang="fa-IR" dirty="0">
                <a:cs typeface="B Mitra" pitchFamily="2" charset="-78"/>
              </a:rPr>
              <a:t>افزايش دسترسي، افزايش پوشش خدمات سلامت </a:t>
            </a:r>
          </a:p>
          <a:p>
            <a:r>
              <a:rPr lang="fa-IR" dirty="0">
                <a:cs typeface="B Mitra" pitchFamily="2" charset="-78"/>
              </a:rPr>
              <a:t>كاهش هزينه هاي غير ضروري در بازار سلامت و حذف تقاضای القایی</a:t>
            </a:r>
          </a:p>
          <a:p>
            <a:r>
              <a:rPr lang="fa-IR" dirty="0">
                <a:cs typeface="B Mitra" pitchFamily="2" charset="-78"/>
              </a:rPr>
              <a:t>منطقي كردن بهره مندي از خدمات تخصصي سرپايي </a:t>
            </a:r>
          </a:p>
          <a:p>
            <a:r>
              <a:rPr lang="fa-IR" dirty="0">
                <a:cs typeface="B Mitra" pitchFamily="2" charset="-78"/>
              </a:rPr>
              <a:t>سلامت نگر کردن بیمه ها</a:t>
            </a:r>
          </a:p>
          <a:p>
            <a:r>
              <a:rPr lang="fa-IR" dirty="0">
                <a:cs typeface="B Mitra" pitchFamily="2" charset="-78"/>
              </a:rPr>
              <a:t>منطقي كردن هزينه هاي خدمات پارا كلينيك</a:t>
            </a:r>
          </a:p>
          <a:p>
            <a:r>
              <a:rPr lang="fa-IR" dirty="0">
                <a:cs typeface="B Mitra" pitchFamily="2" charset="-78"/>
              </a:rPr>
              <a:t>تغییر پزشک رادار گونه به پزشك خانواده پاسخگوِ</a:t>
            </a:r>
          </a:p>
          <a:p>
            <a:endParaRPr lang="fa-IR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822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1"/>
            <a:ext cx="8229600" cy="766986"/>
          </a:xfrm>
        </p:spPr>
        <p:txBody>
          <a:bodyPr/>
          <a:lstStyle/>
          <a:p>
            <a:pPr rtl="1" eaLnBrk="1" hangingPunct="1"/>
            <a:r>
              <a:rPr lang="fa-IR" dirty="0" smtClean="0">
                <a:solidFill>
                  <a:srgbClr val="FF0000"/>
                </a:solidFill>
                <a:cs typeface="B Mitra" pitchFamily="2" charset="-78"/>
              </a:rPr>
              <a:t>مفاهيم پايه</a:t>
            </a:r>
            <a:endParaRPr lang="en-US" dirty="0" smtClean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1771" y="1905000"/>
            <a:ext cx="8928992" cy="4717256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  <a:buClr>
                <a:srgbClr val="9E0A2D"/>
              </a:buClr>
              <a:buFont typeface="Wingdings" pitchFamily="2" charset="2"/>
              <a:buChar char="ü"/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تغيير بيمه مبتني بر بيماري به بيمه مبتني بر سلامتي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90000"/>
              </a:lnSpc>
              <a:buClr>
                <a:srgbClr val="9E0A2D"/>
              </a:buClr>
              <a:buFont typeface="Wingdings" pitchFamily="2" charset="2"/>
              <a:buChar char="ü"/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تغییر پزشک </a:t>
            </a:r>
            <a:r>
              <a:rPr lang="fa-IR" sz="3600" b="1" u="sng" dirty="0" smtClean="0">
                <a:solidFill>
                  <a:schemeClr val="tx2"/>
                </a:solidFill>
                <a:cs typeface="B Mitra" pitchFamily="2" charset="-78"/>
              </a:rPr>
              <a:t>رادار</a:t>
            </a: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 گونه به پزشك خانواده پاسخگوِ تداوم ارائه خدمات سلامت در سطوح اول، دوم و سوم است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90000"/>
              </a:lnSpc>
              <a:buClr>
                <a:srgbClr val="9E0A2D"/>
              </a:buClr>
              <a:buFont typeface="Wingdings" pitchFamily="2" charset="2"/>
              <a:buChar char="ü"/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تغيير نظام پرداخت به پرداخت سرانه و مختلط بر اساس عملكرد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90000"/>
              </a:lnSpc>
              <a:buClr>
                <a:srgbClr val="9E0A2D"/>
              </a:buClr>
              <a:buFont typeface="Wingdings" pitchFamily="2" charset="2"/>
              <a:buChar char="ü"/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فراهم كردن بسته پايه خدمات براي تمامي افراد</a:t>
            </a:r>
            <a:endParaRPr lang="en-US" sz="3600" dirty="0" smtClean="0">
              <a:solidFill>
                <a:schemeClr val="tx2"/>
              </a:solidFill>
              <a:cs typeface="B Mitra" pitchFamily="2" charset="-78"/>
            </a:endParaRPr>
          </a:p>
          <a:p>
            <a:pPr algn="r" rtl="1" eaLnBrk="1" hangingPunct="1">
              <a:lnSpc>
                <a:spcPct val="90000"/>
              </a:lnSpc>
              <a:buClr>
                <a:srgbClr val="9E0A2D"/>
              </a:buClr>
              <a:buFont typeface="Wingdings" pitchFamily="2" charset="2"/>
              <a:buChar char="ü"/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افزايش دسترسي همگان به خدمات سلامت</a:t>
            </a:r>
          </a:p>
          <a:p>
            <a:pPr algn="r" rtl="1" eaLnBrk="1" hangingPunct="1">
              <a:lnSpc>
                <a:spcPct val="90000"/>
              </a:lnSpc>
              <a:buClr>
                <a:srgbClr val="9E0A2D"/>
              </a:buClr>
              <a:buFont typeface="Wingdings" pitchFamily="2" charset="2"/>
              <a:buChar char="ü"/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منطقي كردن بهره مندي از خدمات تخصصي سرپايي </a:t>
            </a:r>
          </a:p>
          <a:p>
            <a:pPr algn="r" rtl="1" eaLnBrk="1" hangingPunct="1">
              <a:lnSpc>
                <a:spcPct val="90000"/>
              </a:lnSpc>
              <a:buClr>
                <a:srgbClr val="9E0A2D"/>
              </a:buClr>
              <a:buFont typeface="Wingdings" pitchFamily="2" charset="2"/>
              <a:buChar char="ü"/>
            </a:pPr>
            <a:r>
              <a:rPr lang="fa-IR" sz="3600" dirty="0" smtClean="0">
                <a:solidFill>
                  <a:schemeClr val="tx2"/>
                </a:solidFill>
                <a:cs typeface="B Mitra" pitchFamily="2" charset="-78"/>
              </a:rPr>
              <a:t>منطقي كردن هزينه هاي خدمات پارا كلينيك</a:t>
            </a:r>
            <a:endParaRPr lang="en-US" sz="4400" dirty="0" smtClean="0">
              <a:solidFill>
                <a:schemeClr val="tx2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236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9801"/>
            <a:ext cx="8915400" cy="1143000"/>
          </a:xfrm>
        </p:spPr>
        <p:txBody>
          <a:bodyPr>
            <a:noAutofit/>
          </a:bodyPr>
          <a:lstStyle/>
          <a:p>
            <a:pPr algn="ctr"/>
            <a:r>
              <a:rPr lang="fa-IR" sz="3200" dirty="0" smtClean="0">
                <a:cs typeface="B Titr" pitchFamily="2" charset="-78"/>
              </a:rPr>
              <a:t>مقایسه </a:t>
            </a:r>
            <a:r>
              <a:rPr lang="fa-IR" sz="3200" dirty="0">
                <a:cs typeface="B Titr" pitchFamily="2" charset="-78"/>
              </a:rPr>
              <a:t>مشخصات ذکر شده در تعاریف مختلف پزشک عمومی</a:t>
            </a:r>
            <a:br>
              <a:rPr lang="fa-IR" sz="3200" dirty="0">
                <a:cs typeface="B Titr" pitchFamily="2" charset="-78"/>
              </a:rPr>
            </a:br>
            <a:r>
              <a:rPr lang="fa-IR" sz="3200" dirty="0" smtClean="0">
                <a:cs typeface="B Titr" pitchFamily="2" charset="-78"/>
              </a:rPr>
              <a:t>از کتاب :پزشک </a:t>
            </a:r>
            <a:r>
              <a:rPr lang="fa-IR" sz="3200" dirty="0">
                <a:cs typeface="B Titr" pitchFamily="2" charset="-78"/>
              </a:rPr>
              <a:t>خانواده: چیستی و چرایی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2676867"/>
              </p:ext>
            </p:extLst>
          </p:nvPr>
        </p:nvGraphicFramePr>
        <p:xfrm>
          <a:off x="0" y="1219198"/>
          <a:ext cx="9144000" cy="5533644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1463040"/>
                <a:gridCol w="2883988"/>
                <a:gridCol w="4796972"/>
              </a:tblGrid>
              <a:tr h="563879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B Mitra" pitchFamily="2" charset="-78"/>
                        </a:rPr>
                        <a:t>WHO 1998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B Mitra" pitchFamily="2" charset="-78"/>
                        </a:rPr>
                        <a:t>WONCA 1991</a:t>
                      </a:r>
                      <a:r>
                        <a:rPr lang="en-US" sz="1800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 </a:t>
                      </a:r>
                      <a:r>
                        <a:rPr lang="fa-IR" sz="18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شاخه اروپایی سازمان جهانی پزشکان خانواده</a:t>
                      </a:r>
                      <a:endParaRPr lang="en-US" sz="1800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اصول برنارد </a:t>
                      </a:r>
                      <a:r>
                        <a:rPr lang="fa-IR" sz="2000" b="1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گای</a:t>
                      </a:r>
                      <a:r>
                        <a:rPr lang="en-US" sz="2000" b="1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Gay Bernard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898401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عمومی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مراقبتهای فراگیر و جامع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3- حوزه فعالیتها توسط نیازها و توقعات بیماران تعیین می شود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4- مواجهه با مشکلات انتخاب نشده و پیچیده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789432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مداوم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بیمارنگر بودن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1- رویکرد بیمار محور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8- تداوم اداره بیمار در طول زندگی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826770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فراگیر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مراقبتهای فراگیر و جامع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3- حوزه فعالیتها توسط نیازها و توقعات بیماران تعیین می شود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4- مواجهه با مشکلات انتخاب نشده و پیچیده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61772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هماهنگ شده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هماهنگی با سایر خدمات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9- مراقبتهای هماهنگ </a:t>
                      </a:r>
                      <a:r>
                        <a:rPr lang="fa-IR" sz="2000" b="1" dirty="0" smtClean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شده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94716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مشارکتی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هماهنگی با سایر خدمات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9- مراقبتهای هماهنگ شده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94716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خانواده نگر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تمرکز بر خانواده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2- گرایش به زمینه خانواده و جامعه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94716"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جامعه نگر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تعهد در قبال جامعه</a:t>
                      </a:r>
                      <a:endParaRPr lang="en-US" sz="2000" b="1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Times New Roman"/>
                          <a:ea typeface="Times New Roman"/>
                          <a:cs typeface="B Mitra" pitchFamily="2" charset="-78"/>
                        </a:rPr>
                        <a:t>2- گرایش به زمینه خانواده و جامعه</a:t>
                      </a:r>
                      <a:endParaRPr lang="en-US" sz="2000" b="1" dirty="0">
                        <a:effectLst/>
                        <a:latin typeface="Times New Roman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630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8674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520"/>
            <a:ext cx="9144000" cy="691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67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9698" name="Picture 2" descr="fpir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7731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38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04800"/>
            <a:ext cx="9144000" cy="6858000"/>
          </a:xfrm>
          <a:noFill/>
        </p:spPr>
      </p:pic>
      <p:sp>
        <p:nvSpPr>
          <p:cNvPr id="103427" name="Oval 3"/>
          <p:cNvSpPr>
            <a:spLocks noChangeArrowheads="1"/>
          </p:cNvSpPr>
          <p:nvPr/>
        </p:nvSpPr>
        <p:spPr bwMode="auto">
          <a:xfrm>
            <a:off x="3733800" y="28194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3428" name="Oval 4"/>
          <p:cNvSpPr>
            <a:spLocks noChangeArrowheads="1"/>
          </p:cNvSpPr>
          <p:nvPr/>
        </p:nvSpPr>
        <p:spPr bwMode="auto">
          <a:xfrm>
            <a:off x="3276600" y="26670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3429" name="Oval 5"/>
          <p:cNvSpPr>
            <a:spLocks noChangeArrowheads="1"/>
          </p:cNvSpPr>
          <p:nvPr/>
        </p:nvSpPr>
        <p:spPr bwMode="auto">
          <a:xfrm>
            <a:off x="3810000" y="3276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3430" name="Oval 6"/>
          <p:cNvSpPr>
            <a:spLocks noChangeArrowheads="1"/>
          </p:cNvSpPr>
          <p:nvPr/>
        </p:nvSpPr>
        <p:spPr bwMode="auto">
          <a:xfrm>
            <a:off x="3505200" y="37338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3431" name="Oval 7"/>
          <p:cNvSpPr>
            <a:spLocks noChangeArrowheads="1"/>
          </p:cNvSpPr>
          <p:nvPr/>
        </p:nvSpPr>
        <p:spPr bwMode="auto">
          <a:xfrm>
            <a:off x="5257800" y="3276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3432" name="Oval 8"/>
          <p:cNvSpPr>
            <a:spLocks noChangeArrowheads="1"/>
          </p:cNvSpPr>
          <p:nvPr/>
        </p:nvSpPr>
        <p:spPr bwMode="auto">
          <a:xfrm>
            <a:off x="4495800" y="35052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3433" name="Oval 9"/>
          <p:cNvSpPr>
            <a:spLocks noChangeArrowheads="1"/>
          </p:cNvSpPr>
          <p:nvPr/>
        </p:nvSpPr>
        <p:spPr bwMode="auto">
          <a:xfrm>
            <a:off x="4038600" y="4038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927754" name="Text Box 10"/>
          <p:cNvSpPr txBox="1">
            <a:spLocks noChangeArrowheads="1"/>
          </p:cNvSpPr>
          <p:nvPr/>
        </p:nvSpPr>
        <p:spPr bwMode="auto">
          <a:xfrm>
            <a:off x="0" y="76200"/>
            <a:ext cx="9144000" cy="1076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Traffic" pitchFamily="2" charset="-78"/>
              </a:rPr>
              <a:t>وضع موجود سطح بندي</a:t>
            </a:r>
          </a:p>
          <a:p>
            <a:pPr algn="ctr">
              <a:defRPr/>
            </a:pPr>
            <a:r>
              <a:rPr lang="ar-SA" altLang="en-U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Traffic" pitchFamily="2" charset="-78"/>
              </a:rPr>
              <a:t>عدم دسترسي فيزيكي  همگاني به نظام ارائه خدمات</a:t>
            </a:r>
            <a:endParaRPr lang="en-US" altLang="en-US" sz="20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cs typeface="Traffic" pitchFamily="2" charset="-78"/>
            </a:endParaRPr>
          </a:p>
          <a:p>
            <a:pPr algn="ctr">
              <a:defRPr/>
            </a:pPr>
            <a:r>
              <a:rPr lang="fa-IR" altLang="en-U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Traffic" pitchFamily="2" charset="-78"/>
              </a:rPr>
              <a:t>    </a:t>
            </a:r>
            <a:r>
              <a:rPr lang="ar-SA" altLang="en-U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Traffic" pitchFamily="2" charset="-78"/>
              </a:rPr>
              <a:t>عدم توزيع عادلانه منابع بخش </a:t>
            </a:r>
            <a:r>
              <a:rPr lang="fa-IR" altLang="en-U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Traffic" pitchFamily="2" charset="-78"/>
              </a:rPr>
              <a:t>-</a:t>
            </a:r>
            <a:r>
              <a:rPr lang="fa-IR" sz="2000" dirty="0">
                <a:latin typeface="Garamond" pitchFamily="18" charset="0"/>
                <a:cs typeface="Traffic" pitchFamily="2" charset="-78"/>
              </a:rPr>
              <a:t>توزيع منابع محدود بدون منطق</a:t>
            </a:r>
            <a:endParaRPr lang="en-US" sz="2000" dirty="0">
              <a:latin typeface="Garamond" pitchFamily="18" charset="0"/>
              <a:cs typeface="Traffic" pitchFamily="2" charset="-78"/>
            </a:endParaRPr>
          </a:p>
        </p:txBody>
      </p:sp>
      <p:sp>
        <p:nvSpPr>
          <p:cNvPr id="103435" name="Oval 11"/>
          <p:cNvSpPr>
            <a:spLocks noChangeArrowheads="1"/>
          </p:cNvSpPr>
          <p:nvPr/>
        </p:nvSpPr>
        <p:spPr bwMode="auto">
          <a:xfrm>
            <a:off x="4648200" y="3657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3436" name="Oval 12"/>
          <p:cNvSpPr>
            <a:spLocks noChangeArrowheads="1"/>
          </p:cNvSpPr>
          <p:nvPr/>
        </p:nvSpPr>
        <p:spPr bwMode="auto">
          <a:xfrm>
            <a:off x="4495800" y="30480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370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04800"/>
            <a:ext cx="9144000" cy="6858000"/>
          </a:xfrm>
          <a:noFill/>
        </p:spPr>
      </p:pic>
      <p:sp>
        <p:nvSpPr>
          <p:cNvPr id="104451" name="Oval 3"/>
          <p:cNvSpPr>
            <a:spLocks noChangeArrowheads="1"/>
          </p:cNvSpPr>
          <p:nvPr/>
        </p:nvSpPr>
        <p:spPr bwMode="auto">
          <a:xfrm>
            <a:off x="3505200" y="27432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52" name="Oval 4"/>
          <p:cNvSpPr>
            <a:spLocks noChangeArrowheads="1"/>
          </p:cNvSpPr>
          <p:nvPr/>
        </p:nvSpPr>
        <p:spPr bwMode="auto">
          <a:xfrm>
            <a:off x="2286000" y="2133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53" name="Oval 5"/>
          <p:cNvSpPr>
            <a:spLocks noChangeArrowheads="1"/>
          </p:cNvSpPr>
          <p:nvPr/>
        </p:nvSpPr>
        <p:spPr bwMode="auto">
          <a:xfrm>
            <a:off x="4572000" y="50292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54" name="Oval 6"/>
          <p:cNvSpPr>
            <a:spLocks noChangeArrowheads="1"/>
          </p:cNvSpPr>
          <p:nvPr/>
        </p:nvSpPr>
        <p:spPr bwMode="auto">
          <a:xfrm>
            <a:off x="6324600" y="5562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55" name="Oval 7"/>
          <p:cNvSpPr>
            <a:spLocks noChangeArrowheads="1"/>
          </p:cNvSpPr>
          <p:nvPr/>
        </p:nvSpPr>
        <p:spPr bwMode="auto">
          <a:xfrm>
            <a:off x="6096000" y="2133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56" name="Oval 8"/>
          <p:cNvSpPr>
            <a:spLocks noChangeArrowheads="1"/>
          </p:cNvSpPr>
          <p:nvPr/>
        </p:nvSpPr>
        <p:spPr bwMode="auto">
          <a:xfrm>
            <a:off x="4419600" y="37338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57" name="Oval 9"/>
          <p:cNvSpPr>
            <a:spLocks noChangeArrowheads="1"/>
          </p:cNvSpPr>
          <p:nvPr/>
        </p:nvSpPr>
        <p:spPr bwMode="auto">
          <a:xfrm>
            <a:off x="2971800" y="41148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1295400" y="5715000"/>
            <a:ext cx="2743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a-IR">
                <a:solidFill>
                  <a:srgbClr val="333333"/>
                </a:solidFill>
                <a:latin typeface="Garamond" pitchFamily="18" charset="0"/>
                <a:cs typeface="Traffic" pitchFamily="2" charset="-78"/>
              </a:rPr>
              <a:t>توزيع منابع بر اساس </a:t>
            </a:r>
            <a:endParaRPr lang="en-US">
              <a:solidFill>
                <a:srgbClr val="333333"/>
              </a:solidFill>
              <a:latin typeface="Garamond" pitchFamily="18" charset="0"/>
              <a:cs typeface="Traffic" pitchFamily="2" charset="-78"/>
            </a:endParaRPr>
          </a:p>
        </p:txBody>
      </p:sp>
      <p:sp>
        <p:nvSpPr>
          <p:cNvPr id="928779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1290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Traffic" pitchFamily="2" charset="-78"/>
              </a:rPr>
              <a:t>وضع مطلوب سطح بندي در کشور</a:t>
            </a:r>
          </a:p>
          <a:p>
            <a:pPr algn="r">
              <a:defRPr/>
            </a:pPr>
            <a:r>
              <a:rPr lang="ar-SA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Traffic" pitchFamily="2" charset="-78"/>
              </a:rPr>
              <a:t>دسترسي فيزيكي  همگاني به نظام ارائه خدمات</a:t>
            </a: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cs typeface="Traffic" pitchFamily="2" charset="-78"/>
            </a:endParaRPr>
          </a:p>
          <a:p>
            <a:pPr algn="r">
              <a:defRPr/>
            </a:pPr>
            <a:r>
              <a:rPr lang="ar-SA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Traffic" pitchFamily="2" charset="-78"/>
              </a:rPr>
              <a:t>توزيع عادلانه منابع بخش </a:t>
            </a:r>
          </a:p>
          <a:p>
            <a:pPr algn="r">
              <a:defRPr/>
            </a:pPr>
            <a:r>
              <a:rPr lang="fa-IR" dirty="0">
                <a:latin typeface="Garamond" pitchFamily="18" charset="0"/>
                <a:cs typeface="Traffic" pitchFamily="2" charset="-78"/>
              </a:rPr>
              <a:t>توزيع منابع محدود بر اساس تراکم جمعيت-بيمار پذيري-دسترسي زماني-مسير حرکت مردم</a:t>
            </a:r>
            <a:endParaRPr lang="en-US" dirty="0">
              <a:latin typeface="Garamond" pitchFamily="18" charset="0"/>
              <a:cs typeface="Traffic" pitchFamily="2" charset="-78"/>
            </a:endParaRPr>
          </a:p>
        </p:txBody>
      </p:sp>
      <p:sp>
        <p:nvSpPr>
          <p:cNvPr id="104460" name="Oval 12"/>
          <p:cNvSpPr>
            <a:spLocks noChangeArrowheads="1"/>
          </p:cNvSpPr>
          <p:nvPr/>
        </p:nvSpPr>
        <p:spPr bwMode="auto">
          <a:xfrm>
            <a:off x="2286000" y="33528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61" name="Oval 13"/>
          <p:cNvSpPr>
            <a:spLocks noChangeArrowheads="1"/>
          </p:cNvSpPr>
          <p:nvPr/>
        </p:nvSpPr>
        <p:spPr bwMode="auto">
          <a:xfrm>
            <a:off x="5638800" y="44958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62" name="Oval 14"/>
          <p:cNvSpPr>
            <a:spLocks noChangeArrowheads="1"/>
          </p:cNvSpPr>
          <p:nvPr/>
        </p:nvSpPr>
        <p:spPr bwMode="auto">
          <a:xfrm>
            <a:off x="4876800" y="28194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4463" name="Oval 15"/>
          <p:cNvSpPr>
            <a:spLocks noChangeArrowheads="1"/>
          </p:cNvSpPr>
          <p:nvPr/>
        </p:nvSpPr>
        <p:spPr bwMode="auto">
          <a:xfrm>
            <a:off x="6248400" y="34290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9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05475" name="Oval 3"/>
          <p:cNvSpPr>
            <a:spLocks noChangeArrowheads="1"/>
          </p:cNvSpPr>
          <p:nvPr/>
        </p:nvSpPr>
        <p:spPr bwMode="auto">
          <a:xfrm>
            <a:off x="5562600" y="14478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76" name="Oval 4"/>
          <p:cNvSpPr>
            <a:spLocks noChangeArrowheads="1"/>
          </p:cNvSpPr>
          <p:nvPr/>
        </p:nvSpPr>
        <p:spPr bwMode="auto">
          <a:xfrm>
            <a:off x="5410200" y="21336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77" name="Oval 5"/>
          <p:cNvSpPr>
            <a:spLocks noChangeArrowheads="1"/>
          </p:cNvSpPr>
          <p:nvPr/>
        </p:nvSpPr>
        <p:spPr bwMode="auto">
          <a:xfrm>
            <a:off x="4953000" y="22860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78" name="Oval 6"/>
          <p:cNvSpPr>
            <a:spLocks noChangeArrowheads="1"/>
          </p:cNvSpPr>
          <p:nvPr/>
        </p:nvSpPr>
        <p:spPr bwMode="auto">
          <a:xfrm>
            <a:off x="6096000" y="12954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79" name="Oval 7"/>
          <p:cNvSpPr>
            <a:spLocks noChangeArrowheads="1"/>
          </p:cNvSpPr>
          <p:nvPr/>
        </p:nvSpPr>
        <p:spPr bwMode="auto">
          <a:xfrm>
            <a:off x="5257800" y="25908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0" name="Oval 8"/>
          <p:cNvSpPr>
            <a:spLocks noChangeArrowheads="1"/>
          </p:cNvSpPr>
          <p:nvPr/>
        </p:nvSpPr>
        <p:spPr bwMode="auto">
          <a:xfrm>
            <a:off x="5334000" y="17526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1" name="Oval 9"/>
          <p:cNvSpPr>
            <a:spLocks noChangeArrowheads="1"/>
          </p:cNvSpPr>
          <p:nvPr/>
        </p:nvSpPr>
        <p:spPr bwMode="auto">
          <a:xfrm>
            <a:off x="4953000" y="28956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2" name="Oval 10"/>
          <p:cNvSpPr>
            <a:spLocks noChangeArrowheads="1"/>
          </p:cNvSpPr>
          <p:nvPr/>
        </p:nvSpPr>
        <p:spPr bwMode="auto">
          <a:xfrm>
            <a:off x="5638800" y="33528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3" name="Oval 11"/>
          <p:cNvSpPr>
            <a:spLocks noChangeArrowheads="1"/>
          </p:cNvSpPr>
          <p:nvPr/>
        </p:nvSpPr>
        <p:spPr bwMode="auto">
          <a:xfrm>
            <a:off x="4953000" y="33528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4" name="Oval 12"/>
          <p:cNvSpPr>
            <a:spLocks noChangeArrowheads="1"/>
          </p:cNvSpPr>
          <p:nvPr/>
        </p:nvSpPr>
        <p:spPr bwMode="auto">
          <a:xfrm>
            <a:off x="5105400" y="38100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5" name="Oval 13"/>
          <p:cNvSpPr>
            <a:spLocks noChangeArrowheads="1"/>
          </p:cNvSpPr>
          <p:nvPr/>
        </p:nvSpPr>
        <p:spPr bwMode="auto">
          <a:xfrm>
            <a:off x="5257800" y="30480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6" name="Oval 14"/>
          <p:cNvSpPr>
            <a:spLocks noChangeArrowheads="1"/>
          </p:cNvSpPr>
          <p:nvPr/>
        </p:nvSpPr>
        <p:spPr bwMode="auto">
          <a:xfrm>
            <a:off x="7315200" y="3124200"/>
            <a:ext cx="1752600" cy="1143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7391400" y="3200400"/>
            <a:ext cx="13716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a-IR">
                <a:solidFill>
                  <a:srgbClr val="333333"/>
                </a:solidFill>
                <a:latin typeface="Garamond" pitchFamily="18" charset="0"/>
                <a:cs typeface="Traffic" pitchFamily="2" charset="-78"/>
              </a:rPr>
              <a:t>پزشک-آزمايشگاه-داروخانه</a:t>
            </a:r>
            <a:endParaRPr lang="en-US">
              <a:solidFill>
                <a:srgbClr val="333333"/>
              </a:solidFill>
              <a:latin typeface="Garamond" pitchFamily="18" charset="0"/>
              <a:cs typeface="Traffic" pitchFamily="2" charset="-78"/>
            </a:endParaRPr>
          </a:p>
        </p:txBody>
      </p:sp>
      <p:sp>
        <p:nvSpPr>
          <p:cNvPr id="104464" name="Text Box 16"/>
          <p:cNvSpPr txBox="1">
            <a:spLocks noChangeArrowheads="1"/>
          </p:cNvSpPr>
          <p:nvPr/>
        </p:nvSpPr>
        <p:spPr bwMode="auto">
          <a:xfrm>
            <a:off x="0" y="76200"/>
            <a:ext cx="9144000" cy="1014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Traffic" pitchFamily="2" charset="-78"/>
              </a:rPr>
              <a:t>وضع موجود سطح بندي در شهرستان</a:t>
            </a:r>
          </a:p>
          <a:p>
            <a:pPr algn="ctr">
              <a:spcBef>
                <a:spcPct val="50000"/>
              </a:spcBef>
              <a:defRPr/>
            </a:pPr>
            <a:endParaRPr lang="en-US" sz="2400" dirty="0">
              <a:solidFill>
                <a:srgbClr val="FF0000"/>
              </a:solidFill>
              <a:latin typeface="Garamond" pitchFamily="18" charset="0"/>
              <a:cs typeface="Traffic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188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758825"/>
          </a:xfrm>
        </p:spPr>
        <p:txBody>
          <a:bodyPr/>
          <a:lstStyle/>
          <a:p>
            <a:pPr rtl="1">
              <a:defRPr/>
            </a:pPr>
            <a:r>
              <a:rPr lang="fa-IR" sz="2700" dirty="0" smtClean="0">
                <a:latin typeface="IranNastaliq" pitchFamily="18" charset="0"/>
                <a:cs typeface="B Titr" pitchFamily="2" charset="-78"/>
              </a:rPr>
              <a:t>قانون برنامه پنجم توسعه و برنامه </a:t>
            </a:r>
            <a:r>
              <a:rPr lang="fa-IR" sz="2700" dirty="0">
                <a:latin typeface="IranNastaliq" pitchFamily="18" charset="0"/>
                <a:cs typeface="B Titr" pitchFamily="2" charset="-78"/>
              </a:rPr>
              <a:t>پزشک </a:t>
            </a:r>
            <a:r>
              <a:rPr lang="fa-IR" sz="2700" dirty="0" smtClean="0">
                <a:latin typeface="IranNastaliq" pitchFamily="18" charset="0"/>
                <a:cs typeface="B Titr" pitchFamily="2" charset="-78"/>
              </a:rPr>
              <a:t>خانواده</a:t>
            </a:r>
            <a:endParaRPr lang="en-US" sz="2700" dirty="0" smtClean="0">
              <a:latin typeface="IranNastaliq" pitchFamily="18" charset="0"/>
              <a:cs typeface="B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2057400"/>
            <a:ext cx="8686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4400" dirty="0">
                <a:cs typeface="B Mitra" pitchFamily="2" charset="-78"/>
              </a:rPr>
              <a:t>مهمترین دلیل اجرای برنامه پزشک خانواده، مصوبات قانونی بوده اما در واقع الزامات منطقی و ضرورت های علمیِ اجرای برنامه پزشک خانواده بوده که قانون گذار را برآن داشته که الزام قانونی را برای فراهم کردن بستر اجرا پدید آورد. </a:t>
            </a:r>
          </a:p>
        </p:txBody>
      </p:sp>
    </p:spTree>
    <p:extLst>
      <p:ext uri="{BB962C8B-B14F-4D97-AF65-F5344CB8AC3E}">
        <p14:creationId xmlns:p14="http://schemas.microsoft.com/office/powerpoint/2010/main" val="3481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chemeClr val="bg1"/>
          </a:solidFill>
        </p:spPr>
      </p:pic>
      <p:sp>
        <p:nvSpPr>
          <p:cNvPr id="106499" name="Oval 3"/>
          <p:cNvSpPr>
            <a:spLocks noChangeArrowheads="1"/>
          </p:cNvSpPr>
          <p:nvPr/>
        </p:nvSpPr>
        <p:spPr bwMode="auto">
          <a:xfrm>
            <a:off x="7086600" y="29718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0" name="Oval 4"/>
          <p:cNvSpPr>
            <a:spLocks noChangeArrowheads="1"/>
          </p:cNvSpPr>
          <p:nvPr/>
        </p:nvSpPr>
        <p:spPr bwMode="auto">
          <a:xfrm>
            <a:off x="6705600" y="48768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1" name="Oval 5"/>
          <p:cNvSpPr>
            <a:spLocks noChangeArrowheads="1"/>
          </p:cNvSpPr>
          <p:nvPr/>
        </p:nvSpPr>
        <p:spPr bwMode="auto">
          <a:xfrm>
            <a:off x="8458200" y="21336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2" name="Oval 6"/>
          <p:cNvSpPr>
            <a:spLocks noChangeArrowheads="1"/>
          </p:cNvSpPr>
          <p:nvPr/>
        </p:nvSpPr>
        <p:spPr bwMode="auto">
          <a:xfrm>
            <a:off x="6096000" y="12954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3" name="Oval 7"/>
          <p:cNvSpPr>
            <a:spLocks noChangeArrowheads="1"/>
          </p:cNvSpPr>
          <p:nvPr/>
        </p:nvSpPr>
        <p:spPr bwMode="auto">
          <a:xfrm>
            <a:off x="3505200" y="38862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4" name="Oval 8"/>
          <p:cNvSpPr>
            <a:spLocks noChangeArrowheads="1"/>
          </p:cNvSpPr>
          <p:nvPr/>
        </p:nvSpPr>
        <p:spPr bwMode="auto">
          <a:xfrm>
            <a:off x="5486400" y="32766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5" name="Oval 9"/>
          <p:cNvSpPr>
            <a:spLocks noChangeArrowheads="1"/>
          </p:cNvSpPr>
          <p:nvPr/>
        </p:nvSpPr>
        <p:spPr bwMode="auto">
          <a:xfrm>
            <a:off x="4419600" y="50292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6" name="Oval 10"/>
          <p:cNvSpPr>
            <a:spLocks noChangeArrowheads="1"/>
          </p:cNvSpPr>
          <p:nvPr/>
        </p:nvSpPr>
        <p:spPr bwMode="auto">
          <a:xfrm>
            <a:off x="4038600" y="14478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7" name="Oval 11"/>
          <p:cNvSpPr>
            <a:spLocks noChangeArrowheads="1"/>
          </p:cNvSpPr>
          <p:nvPr/>
        </p:nvSpPr>
        <p:spPr bwMode="auto">
          <a:xfrm>
            <a:off x="2057400" y="19812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8" name="Oval 12"/>
          <p:cNvSpPr>
            <a:spLocks noChangeArrowheads="1"/>
          </p:cNvSpPr>
          <p:nvPr/>
        </p:nvSpPr>
        <p:spPr bwMode="auto">
          <a:xfrm>
            <a:off x="2286000" y="38100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09" name="Oval 13"/>
          <p:cNvSpPr>
            <a:spLocks noChangeArrowheads="1"/>
          </p:cNvSpPr>
          <p:nvPr/>
        </p:nvSpPr>
        <p:spPr bwMode="auto">
          <a:xfrm>
            <a:off x="3733800" y="24384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10" name="Oval 14"/>
          <p:cNvSpPr>
            <a:spLocks noChangeArrowheads="1"/>
          </p:cNvSpPr>
          <p:nvPr/>
        </p:nvSpPr>
        <p:spPr bwMode="auto">
          <a:xfrm>
            <a:off x="7696200" y="5638800"/>
            <a:ext cx="1143000" cy="1143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6511" name="Text Box 15"/>
          <p:cNvSpPr txBox="1">
            <a:spLocks noChangeArrowheads="1"/>
          </p:cNvSpPr>
          <p:nvPr/>
        </p:nvSpPr>
        <p:spPr bwMode="auto">
          <a:xfrm>
            <a:off x="7543800" y="5957888"/>
            <a:ext cx="1371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a-IR">
                <a:solidFill>
                  <a:srgbClr val="333333"/>
                </a:solidFill>
                <a:latin typeface="Garamond" pitchFamily="18" charset="0"/>
                <a:cs typeface="Traffic" pitchFamily="2" charset="-78"/>
              </a:rPr>
              <a:t>پزشک</a:t>
            </a:r>
            <a:endParaRPr lang="en-US">
              <a:solidFill>
                <a:srgbClr val="333333"/>
              </a:solidFill>
              <a:latin typeface="Garamond" pitchFamily="18" charset="0"/>
              <a:cs typeface="Traffic" pitchFamily="2" charset="-78"/>
            </a:endParaRPr>
          </a:p>
        </p:txBody>
      </p:sp>
      <p:sp>
        <p:nvSpPr>
          <p:cNvPr id="106512" name="Oval 16"/>
          <p:cNvSpPr>
            <a:spLocks noChangeArrowheads="1"/>
          </p:cNvSpPr>
          <p:nvPr/>
        </p:nvSpPr>
        <p:spPr bwMode="auto">
          <a:xfrm>
            <a:off x="2438400" y="5181600"/>
            <a:ext cx="228600" cy="3048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9239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50000"/>
              </a:spcBef>
              <a:defRPr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Traffic" pitchFamily="2" charset="-78"/>
              </a:rPr>
              <a:t>وضع مطلوب سطح بندي</a:t>
            </a:r>
          </a:p>
          <a:p>
            <a:pPr algn="ctr" rtl="1">
              <a:spcBef>
                <a:spcPct val="50000"/>
              </a:spcBef>
              <a:defRPr/>
            </a:pPr>
            <a:r>
              <a:rPr lang="fa-IR" sz="2000" dirty="0">
                <a:latin typeface="Garamond" pitchFamily="18" charset="0"/>
                <a:cs typeface="Traffic" pitchFamily="2" charset="-78"/>
              </a:rPr>
              <a:t>تراکم جمعيت-بيمار پذيري-دسترسي زماني-مسير حرکت مردم</a:t>
            </a:r>
            <a:endParaRPr lang="en-US" sz="2000" dirty="0">
              <a:latin typeface="Garamond" pitchFamily="18" charset="0"/>
              <a:cs typeface="Traffic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542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0" y="1"/>
          <a:ext cx="9143999" cy="6857998"/>
        </p:xfrm>
        <a:graphic>
          <a:graphicData uri="http://schemas.openxmlformats.org/drawingml/2006/table">
            <a:tbl>
              <a:tblPr rtl="1" firstRow="1" firstCol="1" bandRow="1">
                <a:tableStyleId>{3C2FFA5D-87B4-456A-9821-1D502468CF0F}</a:tableStyleId>
              </a:tblPr>
              <a:tblGrid>
                <a:gridCol w="1259361"/>
                <a:gridCol w="2342668"/>
                <a:gridCol w="5541970"/>
              </a:tblGrid>
              <a:tr h="40185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FF0000"/>
                          </a:solidFill>
                          <a:effectLst/>
                          <a:cs typeface="B Mitra" pitchFamily="2" charset="-78"/>
                        </a:rPr>
                        <a:t>موضوع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FF0000"/>
                          </a:solidFill>
                          <a:effectLst/>
                          <a:cs typeface="B Mitra" pitchFamily="2" charset="-78"/>
                        </a:rPr>
                        <a:t>پزشکی مرسوم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FF0000"/>
                          </a:solidFill>
                          <a:effectLst/>
                          <a:cs typeface="B Mitra" pitchFamily="2" charset="-78"/>
                        </a:rPr>
                        <a:t>پزشکی خانواده با پوشش بیمه همگانی سلامت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6210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رویکرد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بیمار </a:t>
                      </a:r>
                      <a:r>
                        <a:rPr lang="fa-IR" sz="2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نگر،</a:t>
                      </a:r>
                      <a:r>
                        <a:rPr lang="fa-IR" sz="26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 </a:t>
                      </a:r>
                      <a:r>
                        <a:rPr lang="fa-IR" sz="2600" b="1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د</a:t>
                      </a:r>
                      <a:r>
                        <a:rPr lang="fa-IR" sz="2600" b="1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رمانگر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سلامت نگر و پیشگیری کننده، 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145877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حیطه تفکر و عمل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بیماری </a:t>
                      </a: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و علامت خاص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کل نگر و توجه به همه ابعاد </a:t>
                      </a:r>
                      <a:r>
                        <a:rPr lang="fa-IR" sz="26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سلامتی،جامع</a:t>
                      </a: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 و جامعه نگر و درمان بیماری با توجه به خانواده و جامعه ای که موجب تکوین بیماری شده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145877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اقدامات و تصمیمات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اقدامات تشخیصی و درمانی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ریشه یابی علل بیماری در روش زندگی و... آنگاه تشخیص، درمان، پیشگیری، تغییر شرایط خطر و آموزش</a:t>
                      </a:r>
                      <a:endParaRPr lang="en-US" sz="26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9725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ابزار و روش کار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طبی، جراحی و تمایل به بستری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رهبری اجتماعی و تغییر رفتار و درمان سرپایی یا در منزل</a:t>
                      </a:r>
                      <a:endParaRPr lang="en-US" sz="26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9725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مراجعه کننده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بیمار برای درمان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فرد سالم، فرد با بیماری پنهان یا آشکار برای </a:t>
                      </a:r>
                      <a:r>
                        <a:rPr lang="fa-IR" sz="26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ارتقاءسلامت</a:t>
                      </a:r>
                      <a:endParaRPr lang="en-US" sz="2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9725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effectLst/>
                          <a:cs typeface="B Mitra" pitchFamily="2" charset="-78"/>
                        </a:rPr>
                        <a:t>حق </a:t>
                      </a:r>
                      <a:r>
                        <a:rPr lang="fa-IR" sz="2600" b="1" dirty="0" err="1">
                          <a:effectLst/>
                          <a:cs typeface="B Mitra" pitchFamily="2" charset="-78"/>
                        </a:rPr>
                        <a:t>الزحمه</a:t>
                      </a:r>
                      <a:endParaRPr lang="en-US" sz="26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effectLst/>
                          <a:cs typeface="B Mitra" pitchFamily="2" charset="-78"/>
                        </a:rPr>
                        <a:t>در </a:t>
                      </a:r>
                      <a:r>
                        <a:rPr lang="fa-IR" sz="2600" b="1" dirty="0" err="1">
                          <a:effectLst/>
                          <a:cs typeface="B Mitra" pitchFamily="2" charset="-78"/>
                        </a:rPr>
                        <a:t>ازای</a:t>
                      </a:r>
                      <a:r>
                        <a:rPr lang="fa-IR" sz="2600" b="1" dirty="0">
                          <a:effectLst/>
                          <a:cs typeface="B Mitra" pitchFamily="2" charset="-78"/>
                        </a:rPr>
                        <a:t> ویزیت </a:t>
                      </a:r>
                      <a:r>
                        <a:rPr lang="fa-IR" sz="2600" b="1" dirty="0" smtClean="0">
                          <a:effectLst/>
                          <a:cs typeface="B Mitra" pitchFamily="2" charset="-78"/>
                        </a:rPr>
                        <a:t>و</a:t>
                      </a:r>
                      <a:r>
                        <a:rPr lang="fa-IR" sz="2600" b="1" baseline="0" dirty="0" smtClean="0">
                          <a:effectLst/>
                          <a:cs typeface="B Mitra" pitchFamily="2" charset="-78"/>
                        </a:rPr>
                        <a:t> </a:t>
                      </a:r>
                      <a:r>
                        <a:rPr lang="fa-IR" sz="2600" b="1" dirty="0" smtClean="0">
                          <a:effectLst/>
                          <a:cs typeface="B Mitra" pitchFamily="2" charset="-78"/>
                        </a:rPr>
                        <a:t>خدمت</a:t>
                      </a:r>
                      <a:endParaRPr lang="en-US" sz="26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600" b="1" dirty="0">
                          <a:effectLst/>
                          <a:cs typeface="B Mitra" pitchFamily="2" charset="-78"/>
                        </a:rPr>
                        <a:t>در </a:t>
                      </a:r>
                      <a:r>
                        <a:rPr lang="fa-IR" sz="2600" b="1" dirty="0" err="1">
                          <a:effectLst/>
                          <a:cs typeface="B Mitra" pitchFamily="2" charset="-78"/>
                        </a:rPr>
                        <a:t>ازای</a:t>
                      </a:r>
                      <a:r>
                        <a:rPr lang="fa-IR" sz="2600" b="1" dirty="0">
                          <a:effectLst/>
                          <a:cs typeface="B Mitra" pitchFamily="2" charset="-78"/>
                        </a:rPr>
                        <a:t> فرد تحت پوشش</a:t>
                      </a:r>
                      <a:endParaRPr lang="en-US" sz="26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65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-1" y="-27436"/>
          <a:ext cx="9144001" cy="6885434"/>
        </p:xfrm>
        <a:graphic>
          <a:graphicData uri="http://schemas.openxmlformats.org/drawingml/2006/table">
            <a:tbl>
              <a:tblPr rtl="1" firstRow="1" firstCol="1" bandRow="1">
                <a:tableStyleId>{3C2FFA5D-87B4-456A-9821-1D502468CF0F}</a:tableStyleId>
              </a:tblPr>
              <a:tblGrid>
                <a:gridCol w="2822896"/>
                <a:gridCol w="2553996"/>
                <a:gridCol w="3767109"/>
              </a:tblGrid>
              <a:tr h="7324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FF0000"/>
                          </a:solidFill>
                          <a:effectLst/>
                          <a:cs typeface="B Mitra" pitchFamily="2" charset="-78"/>
                        </a:rPr>
                        <a:t>موضوع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FF0000"/>
                          </a:solidFill>
                          <a:effectLst/>
                          <a:cs typeface="B Mitra" pitchFamily="2" charset="-78"/>
                        </a:rPr>
                        <a:t>پزشکی مرسوم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FF0000"/>
                          </a:solidFill>
                          <a:effectLst/>
                          <a:cs typeface="B Mitra" pitchFamily="2" charset="-78"/>
                        </a:rPr>
                        <a:t>پزشکی خانواده با پوشش بیمه همگانی سلامت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10254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منفعت مالی پزشک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بیمار بیشتر درآمد بیشتر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پیشگیری بهتر بیماری کمتر و منفعت بیشتر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205098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استفاده آزمایشگاه، رادیولوژی و تجویز دارو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بدلیل</a:t>
                      </a:r>
                      <a:r>
                        <a:rPr lang="fa-IR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 عدم شناخت قبلی از بیمار و تعدد پزشک مورد مراجعه زیاد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بدلیل</a:t>
                      </a:r>
                      <a:r>
                        <a:rPr lang="fa-IR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 شناخت کامل بیمار و مسئولیت تداوم خدمت توسط یک پزشک متناسب با نیاز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10254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برخورداری از خدمات و وضعیت سلامت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متناسب با توان و تمایل در پرداخت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Mitra" pitchFamily="2" charset="-78"/>
                        </a:rPr>
                        <a:t>استفاده از خدمات متناسب با نیاز</a:t>
                      </a:r>
                      <a:endParaRPr lang="en-US" sz="2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10254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 smtClean="0">
                          <a:effectLst/>
                          <a:cs typeface="B Mitra" pitchFamily="2" charset="-78"/>
                        </a:rPr>
                        <a:t>مشارکت مالی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 smtClean="0">
                          <a:effectLst/>
                          <a:latin typeface="Calibri"/>
                          <a:ea typeface="Times New Roman"/>
                          <a:cs typeface="B Mitra" pitchFamily="2" charset="-78"/>
                        </a:rPr>
                        <a:t>متناسب با خدمات دریافتی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800" b="1" dirty="0" smtClean="0">
                          <a:effectLst/>
                          <a:cs typeface="B Mitra" pitchFamily="2" charset="-78"/>
                        </a:rPr>
                        <a:t>متناسب با توان پرداخت</a:t>
                      </a:r>
                      <a:r>
                        <a:rPr lang="fa-IR" sz="2800" b="1" baseline="0" dirty="0" smtClean="0">
                          <a:effectLst/>
                          <a:cs typeface="B Mitra" pitchFamily="2" charset="-78"/>
                        </a:rPr>
                        <a:t> و درآمد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  <a:tr h="10254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b="1" dirty="0">
                        <a:effectLst/>
                        <a:latin typeface="Calibri"/>
                        <a:ea typeface="Times New Roman"/>
                        <a:cs typeface="B Mitra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72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543800" cy="1124744"/>
          </a:xfrm>
        </p:spPr>
        <p:txBody>
          <a:bodyPr/>
          <a:lstStyle/>
          <a:p>
            <a:r>
              <a:rPr lang="fa-IR" sz="3200" dirty="0" smtClean="0">
                <a:latin typeface="IranNastaliq" pitchFamily="18" charset="0"/>
                <a:ea typeface="Calibri"/>
                <a:cs typeface="IranNastaliq" pitchFamily="18" charset="0"/>
              </a:rPr>
              <a:t>نگاهی دوباره به مشکلات بخش سلامت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fa-IR" sz="3600" dirty="0" smtClean="0">
                <a:latin typeface="Calibri"/>
                <a:ea typeface="Calibri"/>
              </a:rPr>
              <a:t>سهم </a:t>
            </a:r>
            <a:r>
              <a:rPr lang="fa-IR" sz="3600" dirty="0">
                <a:latin typeface="Calibri"/>
                <a:ea typeface="Calibri"/>
              </a:rPr>
              <a:t>بخش سلامت از توليد ناخالص ملی  آن اندازه </a:t>
            </a: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نيست كه </a:t>
            </a: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انتظارات موجود </a:t>
            </a: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بخش را برآورد؛ </a:t>
            </a:r>
            <a:endParaRPr lang="en-US" sz="3600" b="0" dirty="0">
              <a:latin typeface="Calibri"/>
              <a:ea typeface="Calibri"/>
              <a:cs typeface="B Mitra" pitchFamily="2" charset="-78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منابع با </a:t>
            </a: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كارايي و هزينه – اثربخشي </a:t>
            </a: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كامل مصرف </a:t>
            </a: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نمي‌شود؛ </a:t>
            </a:r>
            <a:endParaRPr lang="en-US" sz="3600" b="0" dirty="0">
              <a:latin typeface="Calibri"/>
              <a:ea typeface="Calibri"/>
              <a:cs typeface="B Mitra" pitchFamily="2" charset="-78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دسترسي و رضایت مردم </a:t>
            </a: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به خدمات كامل نيست؛ </a:t>
            </a:r>
            <a:endParaRPr lang="en-US" sz="3600" b="0" dirty="0">
              <a:latin typeface="Calibri"/>
              <a:ea typeface="Calibri"/>
              <a:cs typeface="B Mitra" pitchFamily="2" charset="-78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منابعي كه در اختيار بخش قرار مي­گيرد عادلانه توزيع نمي­شود؛ </a:t>
            </a:r>
            <a:endParaRPr lang="en-US" sz="3600" b="0" dirty="0">
              <a:latin typeface="Calibri"/>
              <a:ea typeface="Calibri"/>
              <a:cs typeface="B Mitra" pitchFamily="2" charset="-78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در </a:t>
            </a: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بخش </a:t>
            </a: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خصوصي مردم </a:t>
            </a:r>
            <a:r>
              <a:rPr lang="fa-IR" sz="3600" b="0" dirty="0">
                <a:latin typeface="Calibri"/>
                <a:ea typeface="Calibri"/>
                <a:cs typeface="B Mitra" pitchFamily="2" charset="-78"/>
              </a:rPr>
              <a:t>از درمان­ها يا هزينه­هاي </a:t>
            </a: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مخاطره­آميز بطور کامل محافظت نمی شوند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fa-IR" sz="3600" b="0" dirty="0" smtClean="0">
                <a:latin typeface="Calibri"/>
                <a:ea typeface="Calibri"/>
                <a:cs typeface="B Mitra" pitchFamily="2" charset="-78"/>
              </a:rPr>
              <a:t>بیمه ها همچنان درمان نگر و فاقد پوشش مناسب</a:t>
            </a:r>
          </a:p>
          <a:p>
            <a:pPr lvl="0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endParaRPr lang="fa-IR" sz="3600" b="0" dirty="0" smtClean="0">
              <a:cs typeface="B Mitra" pitchFamily="2" charset="-78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3600" b="0" dirty="0">
              <a:cs typeface="B Mitra" pitchFamily="2" charset="-78"/>
            </a:endParaRPr>
          </a:p>
          <a:p>
            <a:endParaRPr lang="fa-IR" sz="3600" b="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884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algn="ctr"/>
            <a:r>
              <a:rPr lang="fa-IR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IranNastaliq" pitchFamily="18" charset="0"/>
                <a:cs typeface="B Titr" pitchFamily="2" charset="-78"/>
              </a:rPr>
              <a:t>پزشک پنج </a:t>
            </a:r>
            <a:r>
              <a:rPr lang="fa-IR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IranNastaliq" pitchFamily="18" charset="0"/>
                <a:cs typeface="B Titr" pitchFamily="2" charset="-78"/>
              </a:rPr>
              <a:t>ستاره</a:t>
            </a:r>
            <a:endParaRPr lang="en-US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IranNastaliq" pitchFamily="18" charset="0"/>
              <a:cs typeface="B Titr" pitchFamily="2" charset="-78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275" y="1708150"/>
            <a:ext cx="8174038" cy="4525962"/>
          </a:xfrm>
        </p:spPr>
        <p:txBody>
          <a:bodyPr/>
          <a:lstStyle/>
          <a:p>
            <a:pPr marL="0" indent="0" algn="l">
              <a:buNone/>
            </a:pPr>
            <a:r>
              <a:rPr lang="en-US" sz="4000" b="1" i="1" dirty="0">
                <a:latin typeface="Georgia" pitchFamily="18" charset="0"/>
              </a:rPr>
              <a:t>Community leader</a:t>
            </a:r>
          </a:p>
          <a:p>
            <a:pPr marL="0" indent="0" algn="l">
              <a:buNone/>
            </a:pPr>
            <a:r>
              <a:rPr lang="en-US" sz="4000" b="1" i="1" dirty="0">
                <a:latin typeface="Georgia" pitchFamily="18" charset="0"/>
              </a:rPr>
              <a:t>Decision maker</a:t>
            </a:r>
          </a:p>
          <a:p>
            <a:pPr marL="0" indent="0" algn="l">
              <a:buNone/>
            </a:pPr>
            <a:r>
              <a:rPr lang="en-US" sz="4000" b="1" i="1" dirty="0">
                <a:latin typeface="Georgia" pitchFamily="18" charset="0"/>
              </a:rPr>
              <a:t>Manager</a:t>
            </a:r>
          </a:p>
          <a:p>
            <a:pPr marL="0" indent="0" algn="l">
              <a:buNone/>
            </a:pPr>
            <a:r>
              <a:rPr lang="en-US" sz="4000" b="1" i="1" dirty="0">
                <a:latin typeface="Georgia" pitchFamily="18" charset="0"/>
              </a:rPr>
              <a:t>Communicator</a:t>
            </a:r>
          </a:p>
          <a:p>
            <a:pPr marL="0" indent="0" algn="l">
              <a:buNone/>
            </a:pPr>
            <a:r>
              <a:rPr lang="en-US" sz="4000" b="1" i="1" dirty="0">
                <a:latin typeface="Georgia" pitchFamily="18" charset="0"/>
              </a:rPr>
              <a:t>Care provider</a:t>
            </a:r>
          </a:p>
          <a:p>
            <a:pPr marL="0" indent="0" algn="l">
              <a:buNone/>
            </a:pPr>
            <a:endParaRPr lang="en-US" sz="4000" b="1" i="1" dirty="0">
              <a:latin typeface="Georgia" pitchFamily="18" charset="0"/>
            </a:endParaRPr>
          </a:p>
        </p:txBody>
      </p:sp>
      <p:pic>
        <p:nvPicPr>
          <p:cNvPr id="6" name="Picture 4" descr="starrol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1852612"/>
            <a:ext cx="6096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starrol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2500312"/>
            <a:ext cx="6096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starrol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3219450"/>
            <a:ext cx="6096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starrol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3940175"/>
            <a:ext cx="6096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starrol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4732337"/>
            <a:ext cx="6096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775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08112"/>
          </a:xfrm>
        </p:spPr>
        <p:txBody>
          <a:bodyPr>
            <a:no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latin typeface="Times New Roman"/>
                <a:ea typeface="SimSun"/>
                <a:cs typeface="B Mitra"/>
              </a:rPr>
              <a:t>نظام پرداخت به ارائه‌كنندگان خدمات </a:t>
            </a:r>
            <a:r>
              <a:rPr lang="fa-IR" sz="3600" b="1" dirty="0" smtClean="0">
                <a:solidFill>
                  <a:schemeClr val="tx1"/>
                </a:solidFill>
                <a:latin typeface="Times New Roman"/>
                <a:ea typeface="SimSun"/>
                <a:cs typeface="B Mitra"/>
              </a:rPr>
              <a:t/>
            </a:r>
            <a:br>
              <a:rPr lang="fa-IR" sz="3600" b="1" dirty="0" smtClean="0">
                <a:solidFill>
                  <a:schemeClr val="tx1"/>
                </a:solidFill>
                <a:latin typeface="Times New Roman"/>
                <a:ea typeface="SimSun"/>
                <a:cs typeface="B Mitra"/>
              </a:rPr>
            </a:br>
            <a:r>
              <a:rPr lang="en-US" sz="3600" b="1" dirty="0" smtClean="0">
                <a:solidFill>
                  <a:schemeClr val="tx1"/>
                </a:solidFill>
                <a:latin typeface="Calibri"/>
                <a:ea typeface="SimSun"/>
                <a:cs typeface="B Mitra"/>
              </a:rPr>
              <a:t>(</a:t>
            </a:r>
            <a:r>
              <a:rPr lang="en-US" sz="3600" b="1" dirty="0">
                <a:solidFill>
                  <a:schemeClr val="tx1"/>
                </a:solidFill>
                <a:latin typeface="Calibri"/>
                <a:ea typeface="SimSun"/>
                <a:cs typeface="B Mitra"/>
              </a:rPr>
              <a:t>Provider Payment Mechanism)</a:t>
            </a:r>
            <a:r>
              <a:rPr lang="en-US" sz="3600" b="1" i="1" dirty="0">
                <a:solidFill>
                  <a:schemeClr val="tx1"/>
                </a:solidFill>
                <a:latin typeface="B Mitra"/>
                <a:ea typeface="SimSun"/>
              </a:rPr>
              <a:t> </a:t>
            </a:r>
            <a:endParaRPr lang="en-US" sz="3600" dirty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688180"/>
          </a:xfrm>
        </p:spPr>
        <p:txBody>
          <a:bodyPr>
            <a:noAutofit/>
          </a:bodyPr>
          <a:lstStyle/>
          <a:p>
            <a:pPr rtl="1">
              <a:lnSpc>
                <a:spcPct val="115000"/>
              </a:lnSpc>
              <a:spcBef>
                <a:spcPts val="0"/>
              </a:spcBef>
              <a:tabLst>
                <a:tab pos="642620" algn="l"/>
              </a:tabLst>
            </a:pPr>
            <a:r>
              <a:rPr lang="fa-IR" sz="4400" dirty="0" smtClean="0">
                <a:latin typeface="Times New Roman"/>
                <a:ea typeface="SimSun"/>
                <a:cs typeface="B Mitra"/>
              </a:rPr>
              <a:t>  روش </a:t>
            </a:r>
            <a:r>
              <a:rPr lang="fa-IR" sz="4400" dirty="0">
                <a:latin typeface="Times New Roman"/>
                <a:ea typeface="SimSun"/>
                <a:cs typeface="B Mitra"/>
              </a:rPr>
              <a:t>اصلي پرداختي به تيم سلامت </a:t>
            </a:r>
            <a:r>
              <a:rPr lang="fa-IR" sz="4400" dirty="0" smtClean="0">
                <a:latin typeface="Times New Roman"/>
                <a:ea typeface="SimSun"/>
                <a:cs typeface="B Mitra"/>
              </a:rPr>
              <a:t>سرانه است.</a:t>
            </a:r>
            <a:endParaRPr lang="fa-IR" sz="4400" dirty="0">
              <a:latin typeface="Times New Roman"/>
              <a:ea typeface="SimSun"/>
              <a:cs typeface="B Mitra"/>
            </a:endParaRPr>
          </a:p>
          <a:p>
            <a:pPr algn="justLow" rtl="1">
              <a:lnSpc>
                <a:spcPct val="115000"/>
              </a:lnSpc>
              <a:spcBef>
                <a:spcPts val="0"/>
              </a:spcBef>
              <a:tabLst>
                <a:tab pos="642620" algn="l"/>
              </a:tabLst>
            </a:pPr>
            <a:r>
              <a:rPr lang="fa-IR" sz="4400" dirty="0" smtClean="0">
                <a:latin typeface="Times New Roman"/>
                <a:ea typeface="SimSun"/>
                <a:cs typeface="B Mitra"/>
              </a:rPr>
              <a:t>پرداخت </a:t>
            </a:r>
            <a:r>
              <a:rPr lang="fa-IR" sz="4400" dirty="0">
                <a:latin typeface="Times New Roman"/>
                <a:ea typeface="SimSun"/>
                <a:cs typeface="B Mitra"/>
              </a:rPr>
              <a:t>موردي، </a:t>
            </a:r>
            <a:r>
              <a:rPr lang="fa-IR" sz="4400" dirty="0" smtClean="0">
                <a:latin typeface="Times New Roman"/>
                <a:ea typeface="SimSun"/>
                <a:cs typeface="B Mitra"/>
              </a:rPr>
              <a:t>در </a:t>
            </a:r>
            <a:r>
              <a:rPr lang="fa-IR" sz="4400" dirty="0">
                <a:latin typeface="Times New Roman"/>
                <a:ea typeface="SimSun"/>
                <a:cs typeface="B Mitra"/>
              </a:rPr>
              <a:t>برابر كاري خاص در مورد فردي معين (مانند شناسايي، تشخيص، پي‌گيري و درمان كامل هر مورد از بيماري سل) مبلغي به اعضاي تيم سلامت تعلق گيرد. </a:t>
            </a:r>
            <a:endParaRPr lang="en-US" sz="4400" dirty="0">
              <a:latin typeface="Times New Roman"/>
              <a:ea typeface="SimSun"/>
              <a:cs typeface="B Mitra"/>
            </a:endParaRPr>
          </a:p>
          <a:p>
            <a:pPr algn="r" rtl="1">
              <a:lnSpc>
                <a:spcPct val="115000"/>
              </a:lnSpc>
              <a:spcBef>
                <a:spcPts val="0"/>
              </a:spcBef>
              <a:tabLst>
                <a:tab pos="228600" algn="l"/>
              </a:tabLst>
            </a:pPr>
            <a:r>
              <a:rPr lang="fa-IR" sz="4400" dirty="0">
                <a:latin typeface="Times New Roman"/>
                <a:ea typeface="SimSun"/>
                <a:cs typeface="B Mitra"/>
              </a:rPr>
              <a:t>پاداش، مانند پرداخت‌هايي كه به سبب رسيدن به كيفيتي خاص در ارزشيابي به تيم سلامت تعلق مي‌گيرد. </a:t>
            </a:r>
            <a:endParaRPr lang="en-US" sz="4400" dirty="0">
              <a:latin typeface="Times New Roman"/>
              <a:ea typeface="SimSun"/>
              <a:cs typeface="B Mitra"/>
            </a:endParaRPr>
          </a:p>
        </p:txBody>
      </p:sp>
    </p:spTree>
    <p:extLst>
      <p:ext uri="{BB962C8B-B14F-4D97-AF65-F5344CB8AC3E}">
        <p14:creationId xmlns:p14="http://schemas.microsoft.com/office/powerpoint/2010/main" val="287352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288924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5400" dirty="0" smtClean="0">
                <a:latin typeface="Calibri"/>
                <a:ea typeface="SimSun"/>
                <a:cs typeface="B Mitra"/>
              </a:rPr>
              <a:t>تعداد </a:t>
            </a:r>
            <a:r>
              <a:rPr lang="fa-IR" sz="5400" dirty="0">
                <a:latin typeface="Calibri"/>
                <a:ea typeface="SimSun"/>
                <a:cs typeface="B Mitra"/>
              </a:rPr>
              <a:t>جمعيت تحت پوشش</a:t>
            </a:r>
            <a:r>
              <a:rPr lang="fa-IR" sz="5400" dirty="0" smtClean="0">
                <a:latin typeface="Calibri"/>
                <a:ea typeface="SimSun"/>
                <a:cs typeface="B Mitra"/>
              </a:rPr>
              <a:t>،</a:t>
            </a:r>
          </a:p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5400" dirty="0" smtClean="0">
                <a:latin typeface="Calibri"/>
                <a:ea typeface="SimSun"/>
                <a:cs typeface="B Mitra"/>
              </a:rPr>
              <a:t> </a:t>
            </a:r>
            <a:r>
              <a:rPr lang="fa-IR" sz="5400" dirty="0">
                <a:latin typeface="Calibri"/>
                <a:ea typeface="SimSun"/>
                <a:cs typeface="B Mitra"/>
              </a:rPr>
              <a:t>تركيب سني و </a:t>
            </a:r>
            <a:r>
              <a:rPr lang="fa-IR" sz="5400" dirty="0" smtClean="0">
                <a:latin typeface="Calibri"/>
                <a:ea typeface="SimSun"/>
                <a:cs typeface="B Mitra"/>
              </a:rPr>
              <a:t>جنسي </a:t>
            </a:r>
            <a:r>
              <a:rPr lang="fa-IR" sz="5400" dirty="0">
                <a:latin typeface="Calibri"/>
                <a:ea typeface="SimSun"/>
                <a:cs typeface="B Mitra"/>
              </a:rPr>
              <a:t>جمعيت، </a:t>
            </a:r>
            <a:endParaRPr lang="fa-IR" sz="5400" dirty="0" smtClean="0">
              <a:latin typeface="Calibri"/>
              <a:ea typeface="SimSun"/>
              <a:cs typeface="B Mitra"/>
            </a:endParaRPr>
          </a:p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5400" dirty="0" smtClean="0">
                <a:latin typeface="Calibri"/>
                <a:ea typeface="SimSun"/>
                <a:cs typeface="B Mitra"/>
              </a:rPr>
              <a:t>ضريب </a:t>
            </a:r>
            <a:r>
              <a:rPr lang="fa-IR" sz="5400" dirty="0">
                <a:latin typeface="Calibri"/>
                <a:ea typeface="SimSun"/>
                <a:cs typeface="B Mitra"/>
              </a:rPr>
              <a:t>محروميت منطقه </a:t>
            </a:r>
            <a:endParaRPr lang="fa-IR" sz="5400" dirty="0" smtClean="0">
              <a:latin typeface="Calibri"/>
              <a:ea typeface="SimSun"/>
              <a:cs typeface="B Mitra"/>
            </a:endParaRPr>
          </a:p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5400" dirty="0" smtClean="0">
                <a:latin typeface="Calibri"/>
                <a:ea typeface="SimSun"/>
                <a:cs typeface="B Mitra"/>
              </a:rPr>
              <a:t>خدمات سلامتی خاص</a:t>
            </a:r>
          </a:p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5400" dirty="0" smtClean="0">
                <a:latin typeface="Calibri"/>
                <a:ea typeface="SimSun"/>
                <a:cs typeface="B Mitra"/>
              </a:rPr>
              <a:t>و </a:t>
            </a:r>
            <a:r>
              <a:rPr lang="fa-IR" sz="5400" dirty="0">
                <a:latin typeface="Calibri"/>
                <a:ea typeface="SimSun"/>
                <a:cs typeface="B Mitra"/>
              </a:rPr>
              <a:t>سابقه كار </a:t>
            </a:r>
            <a:r>
              <a:rPr lang="fa-IR" sz="5400" dirty="0" smtClean="0">
                <a:latin typeface="Calibri"/>
                <a:ea typeface="SimSun"/>
                <a:cs typeface="B Mitra"/>
              </a:rPr>
              <a:t>پزشك</a:t>
            </a:r>
            <a:r>
              <a:rPr lang="fa-IR" sz="5400" dirty="0" smtClean="0">
                <a:latin typeface="Times New Roman"/>
                <a:ea typeface="SimSun"/>
                <a:cs typeface="B Mitra"/>
              </a:rPr>
              <a:t>.</a:t>
            </a:r>
            <a:endParaRPr lang="en-US" sz="4800" dirty="0">
              <a:effectLst/>
              <a:latin typeface="Times New Roman"/>
              <a:ea typeface="SimSu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1440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3600" b="1" dirty="0">
                <a:latin typeface="B Zar"/>
                <a:ea typeface="SimSun"/>
                <a:cs typeface="B Mitra"/>
              </a:rPr>
              <a:t>عوامل مؤثر بر محاسبه </a:t>
            </a:r>
            <a:r>
              <a:rPr lang="fa-IR" sz="3600" b="1" dirty="0">
                <a:latin typeface="Calibri"/>
                <a:ea typeface="SimSun"/>
                <a:cs typeface="B Mitra"/>
              </a:rPr>
              <a:t>دريافتي پزشك و تيم </a:t>
            </a:r>
            <a:r>
              <a:rPr lang="fa-IR" sz="3600" b="1" dirty="0" smtClean="0">
                <a:latin typeface="Calibri"/>
                <a:ea typeface="SimSun"/>
                <a:cs typeface="B Mitra"/>
              </a:rPr>
              <a:t>سلامت</a:t>
            </a:r>
            <a:endParaRPr lang="fa-IR" sz="3600" b="1" dirty="0">
              <a:latin typeface="Calibri"/>
              <a:ea typeface="SimSun"/>
              <a:cs typeface="B Mitra"/>
            </a:endParaRPr>
          </a:p>
        </p:txBody>
      </p:sp>
    </p:spTree>
    <p:extLst>
      <p:ext uri="{BB962C8B-B14F-4D97-AF65-F5344CB8AC3E}">
        <p14:creationId xmlns:p14="http://schemas.microsoft.com/office/powerpoint/2010/main" val="131310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81000" y="145047"/>
            <a:ext cx="8839200" cy="6624736"/>
            <a:chOff x="1292" y="816"/>
            <a:chExt cx="3138" cy="3264"/>
          </a:xfrm>
        </p:grpSpPr>
        <p:sp>
          <p:nvSpPr>
            <p:cNvPr id="5" name="Freeform 5"/>
            <p:cNvSpPr>
              <a:spLocks/>
            </p:cNvSpPr>
            <p:nvPr/>
          </p:nvSpPr>
          <p:spPr bwMode="gray">
            <a:xfrm>
              <a:off x="2352" y="816"/>
              <a:ext cx="1008" cy="167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53B749"/>
                </a:gs>
                <a:gs pos="100000">
                  <a:srgbClr val="53B749">
                    <a:gamma/>
                    <a:tint val="33333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fa-IR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gray">
            <a:xfrm rot="575181">
              <a:off x="1296" y="1584"/>
              <a:ext cx="1749" cy="924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0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6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0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8 w 2032"/>
                <a:gd name="T47" fmla="*/ 1469 h 1536"/>
                <a:gd name="T48" fmla="*/ 648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199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2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00B1F0"/>
                </a:gs>
                <a:gs pos="100000">
                  <a:srgbClr val="00B1F0">
                    <a:gamma/>
                    <a:tint val="33333"/>
                    <a:invGamma/>
                  </a:srgbClr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fa-IR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gray">
            <a:xfrm rot="-480829">
              <a:off x="1292" y="2482"/>
              <a:ext cx="1760" cy="926"/>
            </a:xfrm>
            <a:custGeom>
              <a:avLst/>
              <a:gdLst>
                <a:gd name="T0" fmla="*/ 717 w 2032"/>
                <a:gd name="T1" fmla="*/ 96 h 1536"/>
                <a:gd name="T2" fmla="*/ 860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6 w 2032"/>
                <a:gd name="T9" fmla="*/ 3 h 1536"/>
                <a:gd name="T10" fmla="*/ 1449 w 2032"/>
                <a:gd name="T11" fmla="*/ 17 h 1536"/>
                <a:gd name="T12" fmla="*/ 1583 w 2032"/>
                <a:gd name="T13" fmla="*/ 42 h 1536"/>
                <a:gd name="T14" fmla="*/ 1707 w 2032"/>
                <a:gd name="T15" fmla="*/ 70 h 1536"/>
                <a:gd name="T16" fmla="*/ 1815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2 w 2032"/>
                <a:gd name="T29" fmla="*/ 249 h 1536"/>
                <a:gd name="T30" fmla="*/ 2009 w 2032"/>
                <a:gd name="T31" fmla="*/ 326 h 1536"/>
                <a:gd name="T32" fmla="*/ 1989 w 2032"/>
                <a:gd name="T33" fmla="*/ 427 h 1536"/>
                <a:gd name="T34" fmla="*/ 1958 w 2032"/>
                <a:gd name="T35" fmla="*/ 542 h 1536"/>
                <a:gd name="T36" fmla="*/ 1919 w 2032"/>
                <a:gd name="T37" fmla="*/ 672 h 1536"/>
                <a:gd name="T38" fmla="*/ 1866 w 2032"/>
                <a:gd name="T39" fmla="*/ 806 h 1536"/>
                <a:gd name="T40" fmla="*/ 1802 w 2032"/>
                <a:gd name="T41" fmla="*/ 944 h 1536"/>
                <a:gd name="T42" fmla="*/ 1722 w 2032"/>
                <a:gd name="T43" fmla="*/ 1076 h 1536"/>
                <a:gd name="T44" fmla="*/ 1627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5 w 2032"/>
                <a:gd name="T51" fmla="*/ 1469 h 1536"/>
                <a:gd name="T52" fmla="*/ 1099 w 2032"/>
                <a:gd name="T53" fmla="*/ 1511 h 1536"/>
                <a:gd name="T54" fmla="*/ 950 w 2032"/>
                <a:gd name="T55" fmla="*/ 1532 h 1536"/>
                <a:gd name="T56" fmla="*/ 801 w 2032"/>
                <a:gd name="T57" fmla="*/ 1536 h 1536"/>
                <a:gd name="T58" fmla="*/ 654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70 w 2032"/>
                <a:gd name="T67" fmla="*/ 1419 h 1536"/>
                <a:gd name="T68" fmla="*/ 91 w 2032"/>
                <a:gd name="T69" fmla="*/ 1390 h 1536"/>
                <a:gd name="T70" fmla="*/ 34 w 2032"/>
                <a:gd name="T71" fmla="*/ 1368 h 1536"/>
                <a:gd name="T72" fmla="*/ 5 w 2032"/>
                <a:gd name="T73" fmla="*/ 1357 h 1536"/>
                <a:gd name="T74" fmla="*/ 0 w 2032"/>
                <a:gd name="T75" fmla="*/ 1349 h 1536"/>
                <a:gd name="T76" fmla="*/ 5 w 2032"/>
                <a:gd name="T77" fmla="*/ 1316 h 1536"/>
                <a:gd name="T78" fmla="*/ 15 w 2032"/>
                <a:gd name="T79" fmla="*/ 1250 h 1536"/>
                <a:gd name="T80" fmla="*/ 33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9 w 2032"/>
                <a:gd name="T87" fmla="*/ 798 h 1536"/>
                <a:gd name="T88" fmla="*/ 197 w 2032"/>
                <a:gd name="T89" fmla="*/ 661 h 1536"/>
                <a:gd name="T90" fmla="*/ 269 w 2032"/>
                <a:gd name="T91" fmla="*/ 525 h 1536"/>
                <a:gd name="T92" fmla="*/ 356 w 2032"/>
                <a:gd name="T93" fmla="*/ 395 h 1536"/>
                <a:gd name="T94" fmla="*/ 460 w 2032"/>
                <a:gd name="T95" fmla="*/ 277 h 1536"/>
                <a:gd name="T96" fmla="*/ 581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gradFill rotWithShape="1">
              <a:gsLst>
                <a:gs pos="0">
                  <a:srgbClr val="BC61CB"/>
                </a:gs>
                <a:gs pos="100000">
                  <a:srgbClr val="BC61CB">
                    <a:gamma/>
                    <a:tint val="33333"/>
                    <a:invGamma/>
                  </a:srgbClr>
                </a:gs>
              </a:gsLst>
              <a:lin ang="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fa-IR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gray">
            <a:xfrm>
              <a:off x="2352" y="2462"/>
              <a:ext cx="960" cy="1618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40 h 2346"/>
                <a:gd name="T20" fmla="*/ 806 w 1470"/>
                <a:gd name="T21" fmla="*/ 2291 h 2346"/>
                <a:gd name="T22" fmla="*/ 763 w 1470"/>
                <a:gd name="T23" fmla="*/ 2326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6 h 2346"/>
                <a:gd name="T30" fmla="*/ 665 w 1470"/>
                <a:gd name="T31" fmla="*/ 2291 h 2346"/>
                <a:gd name="T32" fmla="*/ 604 w 1470"/>
                <a:gd name="T33" fmla="*/ 2240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9 h 2346"/>
                <a:gd name="T54" fmla="*/ 27 w 1470"/>
                <a:gd name="T55" fmla="*/ 954 h 2346"/>
                <a:gd name="T56" fmla="*/ 71 w 1470"/>
                <a:gd name="T57" fmla="*/ 816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1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1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6 h 2346"/>
                <a:gd name="T100" fmla="*/ 1444 w 1470"/>
                <a:gd name="T101" fmla="*/ 954 h 2346"/>
                <a:gd name="T102" fmla="*/ 1467 w 1470"/>
                <a:gd name="T103" fmla="*/ 1099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FF0066">
                    <a:gamma/>
                    <a:tint val="33333"/>
                    <a:invGamma/>
                  </a:srgbClr>
                </a:gs>
                <a:gs pos="100000">
                  <a:srgbClr val="FF0066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fa-IR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 rot="521906">
              <a:off x="2684" y="2537"/>
              <a:ext cx="1680" cy="864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1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7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1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7 w 2032"/>
                <a:gd name="T47" fmla="*/ 1469 h 1536"/>
                <a:gd name="T48" fmla="*/ 647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200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3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FF7E3D">
                    <a:gamma/>
                    <a:tint val="33333"/>
                    <a:invGamma/>
                  </a:srgbClr>
                </a:gs>
                <a:gs pos="100000">
                  <a:srgbClr val="FF7E3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fa-IR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 rot="21131375">
              <a:off x="2739" y="1678"/>
              <a:ext cx="1691" cy="869"/>
            </a:xfrm>
            <a:custGeom>
              <a:avLst/>
              <a:gdLst>
                <a:gd name="T0" fmla="*/ 716 w 2032"/>
                <a:gd name="T1" fmla="*/ 96 h 1536"/>
                <a:gd name="T2" fmla="*/ 859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5 w 2032"/>
                <a:gd name="T9" fmla="*/ 3 h 1536"/>
                <a:gd name="T10" fmla="*/ 1448 w 2032"/>
                <a:gd name="T11" fmla="*/ 17 h 1536"/>
                <a:gd name="T12" fmla="*/ 1582 w 2032"/>
                <a:gd name="T13" fmla="*/ 42 h 1536"/>
                <a:gd name="T14" fmla="*/ 1706 w 2032"/>
                <a:gd name="T15" fmla="*/ 70 h 1536"/>
                <a:gd name="T16" fmla="*/ 1814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1 w 2032"/>
                <a:gd name="T29" fmla="*/ 249 h 1536"/>
                <a:gd name="T30" fmla="*/ 2008 w 2032"/>
                <a:gd name="T31" fmla="*/ 327 h 1536"/>
                <a:gd name="T32" fmla="*/ 1988 w 2032"/>
                <a:gd name="T33" fmla="*/ 427 h 1536"/>
                <a:gd name="T34" fmla="*/ 1957 w 2032"/>
                <a:gd name="T35" fmla="*/ 542 h 1536"/>
                <a:gd name="T36" fmla="*/ 1918 w 2032"/>
                <a:gd name="T37" fmla="*/ 672 h 1536"/>
                <a:gd name="T38" fmla="*/ 1865 w 2032"/>
                <a:gd name="T39" fmla="*/ 807 h 1536"/>
                <a:gd name="T40" fmla="*/ 1801 w 2032"/>
                <a:gd name="T41" fmla="*/ 944 h 1536"/>
                <a:gd name="T42" fmla="*/ 1721 w 2032"/>
                <a:gd name="T43" fmla="*/ 1076 h 1536"/>
                <a:gd name="T44" fmla="*/ 1626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4 w 2032"/>
                <a:gd name="T51" fmla="*/ 1469 h 1536"/>
                <a:gd name="T52" fmla="*/ 1098 w 2032"/>
                <a:gd name="T53" fmla="*/ 1511 h 1536"/>
                <a:gd name="T54" fmla="*/ 949 w 2032"/>
                <a:gd name="T55" fmla="*/ 1532 h 1536"/>
                <a:gd name="T56" fmla="*/ 801 w 2032"/>
                <a:gd name="T57" fmla="*/ 1536 h 1536"/>
                <a:gd name="T58" fmla="*/ 653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69 w 2032"/>
                <a:gd name="T67" fmla="*/ 1419 h 1536"/>
                <a:gd name="T68" fmla="*/ 90 w 2032"/>
                <a:gd name="T69" fmla="*/ 1390 h 1536"/>
                <a:gd name="T70" fmla="*/ 33 w 2032"/>
                <a:gd name="T71" fmla="*/ 1368 h 1536"/>
                <a:gd name="T72" fmla="*/ 4 w 2032"/>
                <a:gd name="T73" fmla="*/ 1357 h 1536"/>
                <a:gd name="T74" fmla="*/ 0 w 2032"/>
                <a:gd name="T75" fmla="*/ 1349 h 1536"/>
                <a:gd name="T76" fmla="*/ 4 w 2032"/>
                <a:gd name="T77" fmla="*/ 1316 h 1536"/>
                <a:gd name="T78" fmla="*/ 14 w 2032"/>
                <a:gd name="T79" fmla="*/ 1250 h 1536"/>
                <a:gd name="T80" fmla="*/ 32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8 w 2032"/>
                <a:gd name="T87" fmla="*/ 798 h 1536"/>
                <a:gd name="T88" fmla="*/ 197 w 2032"/>
                <a:gd name="T89" fmla="*/ 661 h 1536"/>
                <a:gd name="T90" fmla="*/ 268 w 2032"/>
                <a:gd name="T91" fmla="*/ 525 h 1536"/>
                <a:gd name="T92" fmla="*/ 356 w 2032"/>
                <a:gd name="T93" fmla="*/ 395 h 1536"/>
                <a:gd name="T94" fmla="*/ 459 w 2032"/>
                <a:gd name="T95" fmla="*/ 277 h 1536"/>
                <a:gd name="T96" fmla="*/ 580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33333"/>
                    <a:invGamma/>
                  </a:srgbClr>
                </a:gs>
                <a:gs pos="100000">
                  <a:srgbClr val="FFCC00"/>
                </a:gs>
              </a:gsLst>
              <a:lin ang="189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/>
              <a:endParaRPr lang="fa-IR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2406" y="2112"/>
              <a:ext cx="773" cy="768"/>
              <a:chOff x="2016" y="1920"/>
              <a:chExt cx="1680" cy="1680"/>
            </a:xfrm>
          </p:grpSpPr>
          <p:sp>
            <p:nvSpPr>
              <p:cNvPr id="18" name="Freeform 1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rgbClr val="FF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endParaRPr lang="fa-IR" smtClean="0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19" name="Oval 12">
                <a:hlinkClick r:id="rId2" action="ppaction://hlinkpres?slideindex=1&amp;slidetitle="/>
              </p:cNvPr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3300"/>
                  </a:gs>
                  <a:gs pos="100000">
                    <a:srgbClr val="FF3300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91581" dir="3378596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r>
                  <a:rPr lang="fa-IR" sz="3600" b="1" dirty="0" smtClean="0">
                    <a:solidFill>
                      <a:srgbClr val="FFFFFF"/>
                    </a:solidFill>
                    <a:latin typeface="Arial" pitchFamily="34" charset="0"/>
                    <a:cs typeface="B Mitra" pitchFamily="2" charset="-78"/>
                  </a:rPr>
                  <a:t>پزشک </a:t>
                </a:r>
              </a:p>
              <a:p>
                <a:pPr algn="ctr" eaLnBrk="0" hangingPunct="0"/>
                <a:r>
                  <a:rPr lang="fa-IR" sz="3600" b="1" dirty="0" smtClean="0">
                    <a:solidFill>
                      <a:srgbClr val="FFFFFF"/>
                    </a:solidFill>
                    <a:latin typeface="Arial" pitchFamily="34" charset="0"/>
                    <a:cs typeface="B Mitra" pitchFamily="2" charset="-78"/>
                  </a:rPr>
                  <a:t>خانواده</a:t>
                </a:r>
              </a:p>
            </p:txBody>
          </p:sp>
        </p:grpSp>
        <p:sp>
          <p:nvSpPr>
            <p:cNvPr id="12" name="Text Box 14"/>
            <p:cNvSpPr txBox="1">
              <a:spLocks noChangeArrowheads="1"/>
            </p:cNvSpPr>
            <p:nvPr/>
          </p:nvSpPr>
          <p:spPr bwMode="gray">
            <a:xfrm>
              <a:off x="2362" y="1113"/>
              <a:ext cx="994" cy="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1" eaLnBrk="0" hangingPunct="0"/>
              <a:r>
                <a:rPr lang="fa-IR" sz="24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جهاد اقتصادی</a:t>
              </a:r>
            </a:p>
            <a:p>
              <a:pPr algn="ctr" rtl="1" eaLnBrk="0" hangingPunct="0"/>
              <a:r>
                <a:rPr lang="fa-IR" sz="24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با افزایش کارائی و</a:t>
              </a:r>
            </a:p>
            <a:p>
              <a:pPr algn="ctr" rtl="1" eaLnBrk="0" hangingPunct="0"/>
              <a:r>
                <a:rPr lang="fa-IR" sz="24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 کیفیت خدمات</a:t>
              </a:r>
            </a:p>
            <a:p>
              <a:pPr algn="ctr" rtl="1" eaLnBrk="0" hangingPunct="0"/>
              <a:r>
                <a:rPr lang="fa-IR" sz="24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سلامت</a:t>
              </a:r>
              <a:endParaRPr lang="en-US" sz="2400" b="1" dirty="0" smtClean="0">
                <a:solidFill>
                  <a:srgbClr val="000000"/>
                </a:solidFill>
                <a:latin typeface="Arial" pitchFamily="34" charset="0"/>
                <a:cs typeface="B Mitra" pitchFamily="2" charset="-78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gray">
            <a:xfrm>
              <a:off x="1639" y="1664"/>
              <a:ext cx="855" cy="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sz="28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اصلاح </a:t>
              </a:r>
            </a:p>
            <a:p>
              <a:pPr algn="ctr" eaLnBrk="0" hangingPunct="0"/>
              <a:r>
                <a:rPr lang="fa-IR" sz="28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الگوی مصرف</a:t>
              </a:r>
            </a:p>
            <a:p>
              <a:pPr algn="ctr" eaLnBrk="0" hangingPunct="0"/>
              <a:r>
                <a:rPr lang="fa-IR" sz="28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دارو و خدمات</a:t>
              </a:r>
              <a:endParaRPr lang="en-US" sz="2800" b="1" dirty="0" smtClean="0">
                <a:solidFill>
                  <a:srgbClr val="000000"/>
                </a:solidFill>
                <a:latin typeface="Arial" pitchFamily="34" charset="0"/>
                <a:cs typeface="B Mitra" pitchFamily="2" charset="-78"/>
              </a:endParaRP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gray">
            <a:xfrm>
              <a:off x="3123" y="1780"/>
              <a:ext cx="1160" cy="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1" eaLnBrk="0" hangingPunct="0"/>
              <a:r>
                <a:rPr lang="fa-IR" sz="32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عدالت درسلامت</a:t>
              </a:r>
            </a:p>
            <a:p>
              <a:pPr algn="ctr" rtl="1" eaLnBrk="0" hangingPunct="0"/>
              <a:r>
                <a:rPr lang="fa-IR" sz="32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 و پاسخگویی</a:t>
              </a:r>
              <a:endParaRPr lang="en-US" sz="3200" b="1" dirty="0" smtClean="0">
                <a:solidFill>
                  <a:srgbClr val="000000"/>
                </a:solidFill>
                <a:latin typeface="Arial" pitchFamily="34" charset="0"/>
                <a:cs typeface="B Mitra" pitchFamily="2" charset="-78"/>
              </a:endParaRP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gray">
            <a:xfrm>
              <a:off x="1393" y="2747"/>
              <a:ext cx="1141" cy="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rtl="1" eaLnBrk="0" hangingPunct="0"/>
              <a:r>
                <a:rPr lang="fa-IR" sz="24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پیشگیری و ارتقاء </a:t>
              </a:r>
            </a:p>
            <a:p>
              <a:pPr algn="ctr" rtl="1" eaLnBrk="0" hangingPunct="0"/>
              <a:r>
                <a:rPr lang="fa-IR" sz="24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سلامت فرد، </a:t>
              </a:r>
            </a:p>
            <a:p>
              <a:pPr algn="ctr" rtl="1" eaLnBrk="0" hangingPunct="0"/>
              <a:r>
                <a:rPr lang="fa-IR" sz="24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خانواده و جامعه</a:t>
              </a:r>
              <a:endParaRPr lang="en-US" sz="2400" b="1" dirty="0" smtClean="0">
                <a:solidFill>
                  <a:srgbClr val="000000"/>
                </a:solidFill>
                <a:latin typeface="Arial" pitchFamily="34" charset="0"/>
                <a:cs typeface="B Mitra" pitchFamily="2" charset="-78"/>
              </a:endParaRPr>
            </a:p>
          </p:txBody>
        </p:sp>
        <p:sp>
          <p:nvSpPr>
            <p:cNvPr id="16" name="Text Box 18"/>
            <p:cNvSpPr txBox="1">
              <a:spLocks noChangeArrowheads="1"/>
            </p:cNvSpPr>
            <p:nvPr/>
          </p:nvSpPr>
          <p:spPr bwMode="gray">
            <a:xfrm>
              <a:off x="3206" y="2808"/>
              <a:ext cx="895" cy="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sz="28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حذف </a:t>
              </a:r>
            </a:p>
            <a:p>
              <a:pPr algn="ctr" eaLnBrk="0" hangingPunct="0"/>
              <a:r>
                <a:rPr lang="fa-IR" sz="2800" b="1" dirty="0" smtClean="0">
                  <a:solidFill>
                    <a:srgbClr val="000000"/>
                  </a:solidFill>
                  <a:latin typeface="Arial" pitchFamily="34" charset="0"/>
                  <a:cs typeface="B Mitra" pitchFamily="2" charset="-78"/>
                </a:rPr>
                <a:t>تقاضای القایی</a:t>
              </a:r>
              <a:endParaRPr lang="en-US" sz="2800" b="1" dirty="0" smtClean="0">
                <a:solidFill>
                  <a:srgbClr val="000000"/>
                </a:solidFill>
                <a:latin typeface="Arial" pitchFamily="34" charset="0"/>
                <a:cs typeface="B Mitra" pitchFamily="2" charset="-78"/>
              </a:endParaRPr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gray">
            <a:xfrm>
              <a:off x="2351" y="3103"/>
              <a:ext cx="958" cy="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sz="2400" b="1" dirty="0" smtClean="0">
                  <a:solidFill>
                    <a:srgbClr val="000000"/>
                  </a:solidFill>
                  <a:latin typeface="IranNastaliq" pitchFamily="18" charset="0"/>
                  <a:cs typeface="B Mitra" pitchFamily="2" charset="-78"/>
                </a:rPr>
                <a:t>پرونده </a:t>
              </a:r>
            </a:p>
            <a:p>
              <a:pPr algn="ctr" eaLnBrk="0" hangingPunct="0"/>
              <a:r>
                <a:rPr lang="fa-IR" sz="2400" b="1" dirty="0" smtClean="0">
                  <a:solidFill>
                    <a:srgbClr val="000000"/>
                  </a:solidFill>
                  <a:latin typeface="IranNastaliq" pitchFamily="18" charset="0"/>
                  <a:cs typeface="B Mitra" pitchFamily="2" charset="-78"/>
                </a:rPr>
                <a:t>الکترونیک سلامت</a:t>
              </a:r>
            </a:p>
            <a:p>
              <a:pPr algn="ctr" eaLnBrk="0" hangingPunct="0"/>
              <a:r>
                <a:rPr lang="fa-IR" sz="2400" b="1" dirty="0" smtClean="0">
                  <a:solidFill>
                    <a:srgbClr val="000000"/>
                  </a:solidFill>
                  <a:latin typeface="IranNastaliq" pitchFamily="18" charset="0"/>
                  <a:cs typeface="B Mitra" pitchFamily="2" charset="-78"/>
                </a:rPr>
                <a:t>دولت الکترونیک</a:t>
              </a:r>
              <a:endParaRPr lang="en-US" sz="2400" b="1" dirty="0" smtClean="0">
                <a:solidFill>
                  <a:srgbClr val="000000"/>
                </a:solidFill>
                <a:latin typeface="IranNastaliq" pitchFamily="18" charset="0"/>
                <a:cs typeface="B Mitra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009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543800" cy="1124744"/>
          </a:xfrm>
        </p:spPr>
        <p:txBody>
          <a:bodyPr/>
          <a:lstStyle/>
          <a:p>
            <a:pPr algn="ctr"/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نتایج مورد انتظار از برنامه پزشك </a:t>
            </a:r>
            <a:r>
              <a:rPr lang="fa-IR" sz="3200" dirty="0">
                <a:latin typeface="IranNastaliq" pitchFamily="18" charset="0"/>
                <a:ea typeface="Calibri"/>
                <a:cs typeface="B Titr" pitchFamily="2" charset="-78"/>
              </a:rPr>
              <a:t>خانواده و نظام </a:t>
            </a:r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ارجاع در کشور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3600" dirty="0" smtClean="0">
                <a:latin typeface="Calibri"/>
                <a:ea typeface="Calibri"/>
                <a:cs typeface="B Mitra"/>
              </a:rPr>
              <a:t>برای </a:t>
            </a:r>
            <a:r>
              <a:rPr lang="fa-IR" sz="3600" dirty="0">
                <a:latin typeface="Calibri"/>
                <a:ea typeface="Calibri"/>
                <a:cs typeface="B Mitra"/>
              </a:rPr>
              <a:t>مردم:</a:t>
            </a:r>
            <a:endParaRPr lang="en-US" sz="3200" dirty="0">
              <a:latin typeface="Calibri"/>
              <a:ea typeface="Calibri"/>
              <a:cs typeface="Arial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3600" dirty="0">
                <a:latin typeface="Calibri"/>
                <a:ea typeface="Calibri"/>
                <a:cs typeface="B Mitra"/>
              </a:rPr>
              <a:t>ارتقای سطح سلامت مردم</a:t>
            </a:r>
            <a:endParaRPr lang="en-US" sz="32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fa-IR" sz="3200" dirty="0" smtClean="0">
                <a:latin typeface="Calibri"/>
                <a:ea typeface="Calibri"/>
                <a:cs typeface="B Mitra"/>
              </a:rPr>
              <a:t> از طریق انجام </a:t>
            </a:r>
            <a:r>
              <a:rPr lang="fa-IR" sz="3200" dirty="0">
                <a:latin typeface="Calibri"/>
                <a:ea typeface="Calibri"/>
                <a:cs typeface="B Mitra"/>
              </a:rPr>
              <a:t>ویزیت پایه</a:t>
            </a:r>
            <a:endParaRPr lang="en-US" sz="28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fa-IR" sz="3200" dirty="0">
                <a:latin typeface="Calibri"/>
                <a:ea typeface="Calibri"/>
                <a:cs typeface="B Mitra"/>
              </a:rPr>
              <a:t>ایجاد و استفاده از پرونده الکترونیک سلامت تحت شبکه در تمام مراجعات</a:t>
            </a:r>
            <a:endParaRPr lang="en-US" sz="28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fa-IR" sz="3200" dirty="0">
                <a:latin typeface="Calibri"/>
                <a:ea typeface="Calibri"/>
                <a:cs typeface="B Mitra"/>
              </a:rPr>
              <a:t>انجام مراقبتها </a:t>
            </a:r>
            <a:r>
              <a:rPr lang="fa-IR" sz="3200" dirty="0" smtClean="0">
                <a:latin typeface="Calibri"/>
                <a:ea typeface="Calibri"/>
                <a:cs typeface="B Mitra"/>
              </a:rPr>
              <a:t>مطابق  </a:t>
            </a:r>
            <a:r>
              <a:rPr lang="fa-IR" sz="3200" dirty="0">
                <a:latin typeface="Calibri"/>
                <a:ea typeface="Calibri"/>
                <a:cs typeface="B Mitra"/>
              </a:rPr>
              <a:t>برنامه های سلامت کشوری</a:t>
            </a:r>
            <a:endParaRPr lang="en-US" sz="28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Calibri"/>
                <a:ea typeface="Calibri"/>
                <a:cs typeface="B Mitra"/>
              </a:rPr>
              <a:t> </a:t>
            </a:r>
            <a:r>
              <a:rPr lang="fa-IR" sz="3200" dirty="0">
                <a:latin typeface="Calibri"/>
                <a:ea typeface="Calibri"/>
                <a:cs typeface="B Mitra"/>
              </a:rPr>
              <a:t>ارزیابی، مدیریت و کاهش عوامل خطر فردی و اجتماعی سلامت در مردم</a:t>
            </a:r>
            <a:endParaRPr lang="en-US" sz="3200" dirty="0">
              <a:latin typeface="Calibri"/>
              <a:ea typeface="Calibri"/>
              <a:cs typeface="B Mitra"/>
            </a:endParaRPr>
          </a:p>
        </p:txBody>
      </p:sp>
    </p:spTree>
    <p:extLst>
      <p:ext uri="{BB962C8B-B14F-4D97-AF65-F5344CB8AC3E}">
        <p14:creationId xmlns:p14="http://schemas.microsoft.com/office/powerpoint/2010/main" val="172455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543800" cy="1124744"/>
          </a:xfrm>
        </p:spPr>
        <p:txBody>
          <a:bodyPr/>
          <a:lstStyle/>
          <a:p>
            <a:pPr algn="ctr"/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نتایج مورد انتظار از برنامه پزشك </a:t>
            </a:r>
            <a:r>
              <a:rPr lang="fa-IR" sz="3200" dirty="0">
                <a:latin typeface="IranNastaliq" pitchFamily="18" charset="0"/>
                <a:ea typeface="Calibri"/>
                <a:cs typeface="B Titr" pitchFamily="2" charset="-78"/>
              </a:rPr>
              <a:t>خانواده و نظام </a:t>
            </a:r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ارجاع در کشور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2600" dirty="0" smtClean="0">
                <a:latin typeface="Calibri"/>
                <a:ea typeface="Calibri"/>
                <a:cs typeface="B Mitra"/>
              </a:rPr>
              <a:t>برای </a:t>
            </a:r>
            <a:r>
              <a:rPr lang="fa-IR" sz="2600" dirty="0">
                <a:latin typeface="Calibri"/>
                <a:ea typeface="Calibri"/>
                <a:cs typeface="B Mitra"/>
              </a:rPr>
              <a:t>مردم</a:t>
            </a:r>
            <a:r>
              <a:rPr lang="fa-IR" sz="2600" dirty="0" smtClean="0">
                <a:latin typeface="Calibri"/>
                <a:ea typeface="Calibri"/>
                <a:cs typeface="B Mitra"/>
              </a:rPr>
              <a:t>: ادامه</a:t>
            </a:r>
            <a:endParaRPr lang="en-US" sz="2600" dirty="0">
              <a:latin typeface="Calibri"/>
              <a:ea typeface="Calibri"/>
              <a:cs typeface="Arial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2600" dirty="0" smtClean="0">
                <a:latin typeface="Calibri"/>
                <a:ea typeface="Calibri"/>
                <a:cs typeface="B Mitra"/>
              </a:rPr>
              <a:t>جلوگیری </a:t>
            </a:r>
            <a:r>
              <a:rPr lang="fa-IR" sz="2600" dirty="0">
                <a:latin typeface="Calibri"/>
                <a:ea typeface="Calibri"/>
                <a:cs typeface="B Mitra"/>
              </a:rPr>
              <a:t>از سردرگمی افراد در مراجعه به پزشکان و تخصص های مختلف</a:t>
            </a:r>
            <a:endParaRPr lang="en-US" sz="26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fa-IR" sz="2600" dirty="0">
                <a:latin typeface="Calibri"/>
                <a:ea typeface="Calibri"/>
                <a:cs typeface="B Mitra"/>
              </a:rPr>
              <a:t>با توجه به استفاده مناسب از نظام ارجاع</a:t>
            </a:r>
            <a:endParaRPr lang="en-US" sz="26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fa-IR" sz="2600" dirty="0">
                <a:latin typeface="Calibri"/>
                <a:ea typeface="Calibri"/>
                <a:cs typeface="B Mitra"/>
              </a:rPr>
              <a:t>استفاده از پرونده الکترونیک سلامت و </a:t>
            </a:r>
            <a:r>
              <a:rPr lang="fa-IR" sz="2600" dirty="0" smtClean="0">
                <a:latin typeface="Calibri"/>
                <a:ea typeface="Calibri"/>
                <a:cs typeface="B Mitra"/>
              </a:rPr>
              <a:t>دسترسی به مدارک و سوابق پرونده افراد</a:t>
            </a:r>
            <a:endParaRPr lang="en-US" sz="2600" dirty="0">
              <a:latin typeface="Calibri"/>
              <a:ea typeface="Calibri"/>
              <a:cs typeface="Arial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2600" dirty="0">
                <a:latin typeface="Calibri"/>
                <a:ea typeface="Calibri"/>
                <a:cs typeface="B Mitra"/>
              </a:rPr>
              <a:t>کاهش هزینه از جیب و هزینه های کمرشکن</a:t>
            </a:r>
            <a:endParaRPr lang="en-US" sz="26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fa-IR" sz="2600" dirty="0">
                <a:latin typeface="Calibri"/>
                <a:ea typeface="Calibri"/>
                <a:cs typeface="B Mitra"/>
              </a:rPr>
              <a:t>پوشش بیمه ای کامل برنامه حتی خدماتی که متعاقب ارجاع انجام می شود</a:t>
            </a:r>
            <a:endParaRPr lang="en-US" sz="2600" dirty="0">
              <a:latin typeface="Calibri"/>
              <a:ea typeface="Calibri"/>
              <a:cs typeface="Arial"/>
            </a:endParaRPr>
          </a:p>
          <a:p>
            <a:pPr lvl="2" algn="just">
              <a:lnSpc>
                <a:spcPct val="115000"/>
              </a:lnSpc>
              <a:spcAft>
                <a:spcPts val="1000"/>
              </a:spcAft>
            </a:pPr>
            <a:r>
              <a:rPr lang="fa-IR" sz="2600" dirty="0">
                <a:latin typeface="Calibri"/>
                <a:ea typeface="Calibri"/>
                <a:cs typeface="B Mitra"/>
              </a:rPr>
              <a:t>ارائه خدمات مراقبتی بصورت رایگان</a:t>
            </a:r>
            <a:endParaRPr lang="en-US" sz="2600" dirty="0">
              <a:latin typeface="Calibri"/>
              <a:ea typeface="Calibri"/>
              <a:cs typeface="Arial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2600" dirty="0">
                <a:latin typeface="Calibri"/>
                <a:ea typeface="Calibri"/>
                <a:cs typeface="B Mitra"/>
              </a:rPr>
              <a:t>داشتن مشاور و وکیلی دانا </a:t>
            </a:r>
            <a:r>
              <a:rPr lang="fa-IR" sz="2600" dirty="0" smtClean="0">
                <a:latin typeface="Calibri"/>
                <a:ea typeface="Calibri"/>
                <a:cs typeface="B Mitra"/>
              </a:rPr>
              <a:t>بنام </a:t>
            </a:r>
            <a:r>
              <a:rPr lang="fa-IR" sz="2600" dirty="0">
                <a:latin typeface="Calibri"/>
                <a:ea typeface="Calibri"/>
                <a:cs typeface="B Mitra"/>
              </a:rPr>
              <a:t>پزشک خانواده که همیشه در دسترس </a:t>
            </a:r>
            <a:r>
              <a:rPr lang="fa-IR" sz="2600" dirty="0" smtClean="0">
                <a:latin typeface="Calibri"/>
                <a:ea typeface="Calibri"/>
                <a:cs typeface="B Mitra"/>
              </a:rPr>
              <a:t>است </a:t>
            </a:r>
            <a:r>
              <a:rPr lang="fa-IR" sz="2600" dirty="0">
                <a:latin typeface="Calibri"/>
                <a:ea typeface="Calibri"/>
                <a:cs typeface="B Mitra"/>
              </a:rPr>
              <a:t>و حتی بعد از ارجاع فرد را پیگیری می </a:t>
            </a:r>
            <a:r>
              <a:rPr lang="fa-IR" sz="2600" dirty="0" smtClean="0">
                <a:latin typeface="Calibri"/>
                <a:ea typeface="Calibri"/>
                <a:cs typeface="B Mitra"/>
              </a:rPr>
              <a:t>کند</a:t>
            </a:r>
            <a:endParaRPr lang="en-US" sz="2600" dirty="0"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397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758825"/>
          </a:xfrm>
        </p:spPr>
        <p:txBody>
          <a:bodyPr/>
          <a:lstStyle/>
          <a:p>
            <a:pPr rtl="1">
              <a:defRPr/>
            </a:pPr>
            <a:r>
              <a:rPr lang="fa-IR" sz="2700" dirty="0" smtClean="0">
                <a:latin typeface="IranNastaliq" pitchFamily="18" charset="0"/>
                <a:cs typeface="B Titr" pitchFamily="2" charset="-78"/>
              </a:rPr>
              <a:t>قانون برنامه پنجم توسعه و برنامه </a:t>
            </a:r>
            <a:r>
              <a:rPr lang="fa-IR" sz="2700" dirty="0">
                <a:latin typeface="IranNastaliq" pitchFamily="18" charset="0"/>
                <a:cs typeface="B Titr" pitchFamily="2" charset="-78"/>
              </a:rPr>
              <a:t>پزشک </a:t>
            </a:r>
            <a:r>
              <a:rPr lang="fa-IR" sz="2700" dirty="0" smtClean="0">
                <a:latin typeface="IranNastaliq" pitchFamily="18" charset="0"/>
                <a:cs typeface="B Titr" pitchFamily="2" charset="-78"/>
              </a:rPr>
              <a:t>خانواده</a:t>
            </a:r>
            <a:endParaRPr lang="en-US" sz="2700" dirty="0" smtClean="0">
              <a:latin typeface="IranNastaliq" pitchFamily="18" charset="0"/>
              <a:cs typeface="B Titr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6200" y="1378012"/>
            <a:ext cx="9067800" cy="5327588"/>
            <a:chOff x="1143000" y="2062163"/>
            <a:chExt cx="6888163" cy="3957637"/>
          </a:xfrm>
        </p:grpSpPr>
        <p:sp>
          <p:nvSpPr>
            <p:cNvPr id="87092" name="AutoShape 52"/>
            <p:cNvSpPr>
              <a:spLocks noChangeArrowheads="1"/>
            </p:cNvSpPr>
            <p:nvPr/>
          </p:nvSpPr>
          <p:spPr bwMode="gray">
            <a:xfrm>
              <a:off x="1143000" y="2365375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093" name="AutoShape 53"/>
            <p:cNvSpPr>
              <a:spLocks noChangeArrowheads="1"/>
            </p:cNvSpPr>
            <p:nvPr/>
          </p:nvSpPr>
          <p:spPr bwMode="gray">
            <a:xfrm>
              <a:off x="1176338" y="2373313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094" name="AutoShape 54"/>
            <p:cNvSpPr>
              <a:spLocks noChangeArrowheads="1"/>
            </p:cNvSpPr>
            <p:nvPr/>
          </p:nvSpPr>
          <p:spPr bwMode="gray">
            <a:xfrm>
              <a:off x="1193800" y="4437063"/>
              <a:ext cx="2070100" cy="7096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095" name="AutoShape 55"/>
            <p:cNvSpPr>
              <a:spLocks noChangeArrowheads="1"/>
            </p:cNvSpPr>
            <p:nvPr/>
          </p:nvSpPr>
          <p:spPr bwMode="gray">
            <a:xfrm>
              <a:off x="1193800" y="2395538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096" name="AutoShape 56"/>
            <p:cNvSpPr>
              <a:spLocks noChangeArrowheads="1"/>
            </p:cNvSpPr>
            <p:nvPr/>
          </p:nvSpPr>
          <p:spPr bwMode="hidden">
            <a:xfrm>
              <a:off x="1149350" y="5222875"/>
              <a:ext cx="2163763" cy="792163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chemeClr val="bg2"/>
                </a:gs>
                <a:gs pos="100000">
                  <a:srgbClr val="002A7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097" name="AutoShape 57"/>
            <p:cNvSpPr>
              <a:spLocks noChangeArrowheads="1"/>
            </p:cNvSpPr>
            <p:nvPr/>
          </p:nvSpPr>
          <p:spPr bwMode="hidden">
            <a:xfrm>
              <a:off x="1193800" y="5246688"/>
              <a:ext cx="2070100" cy="7032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A7F6"/>
                </a:gs>
                <a:gs pos="100000">
                  <a:srgbClr val="002A7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fa-IR" sz="3600" dirty="0">
                  <a:solidFill>
                    <a:srgbClr val="000000"/>
                  </a:solidFill>
                  <a:latin typeface="Verdana" pitchFamily="34" charset="0"/>
                  <a:cs typeface="B Mitra" pitchFamily="2" charset="-78"/>
                </a:rPr>
                <a:t>بند الف ماده35 </a:t>
              </a:r>
              <a:endParaRPr lang="fa-IR" sz="2400" dirty="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grpSp>
          <p:nvGrpSpPr>
            <p:cNvPr id="87098" name="Group 58"/>
            <p:cNvGrpSpPr>
              <a:grpSpLocks/>
            </p:cNvGrpSpPr>
            <p:nvPr/>
          </p:nvGrpSpPr>
          <p:grpSpPr bwMode="auto">
            <a:xfrm>
              <a:off x="1887538" y="2062213"/>
              <a:ext cx="642937" cy="622726"/>
              <a:chOff x="1289" y="587"/>
              <a:chExt cx="668" cy="647"/>
            </a:xfrm>
          </p:grpSpPr>
          <p:sp>
            <p:nvSpPr>
              <p:cNvPr id="87099" name="Oval 59"/>
              <p:cNvSpPr>
                <a:spLocks noChangeArrowheads="1"/>
              </p:cNvSpPr>
              <p:nvPr/>
            </p:nvSpPr>
            <p:spPr bwMode="gray">
              <a:xfrm>
                <a:off x="1289" y="665"/>
                <a:ext cx="668" cy="501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00" name="Oval 60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8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01" name="Oval 61"/>
              <p:cNvSpPr>
                <a:spLocks noChangeArrowheads="1"/>
              </p:cNvSpPr>
              <p:nvPr/>
            </p:nvSpPr>
            <p:spPr bwMode="gray">
              <a:xfrm>
                <a:off x="1304" y="590"/>
                <a:ext cx="632" cy="63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02" name="Oval 62"/>
              <p:cNvSpPr>
                <a:spLocks noChangeArrowheads="1"/>
              </p:cNvSpPr>
              <p:nvPr/>
            </p:nvSpPr>
            <p:spPr bwMode="gray">
              <a:xfrm>
                <a:off x="1310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03" name="Oval 63"/>
              <p:cNvSpPr>
                <a:spLocks noChangeArrowheads="1"/>
              </p:cNvSpPr>
              <p:nvPr/>
            </p:nvSpPr>
            <p:spPr bwMode="gray">
              <a:xfrm>
                <a:off x="1347" y="613"/>
                <a:ext cx="533" cy="47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</p:grpSp>
        <p:sp>
          <p:nvSpPr>
            <p:cNvPr id="87104" name="Text Box 64"/>
            <p:cNvSpPr txBox="1">
              <a:spLocks noChangeArrowheads="1"/>
            </p:cNvSpPr>
            <p:nvPr/>
          </p:nvSpPr>
          <p:spPr bwMode="gray">
            <a:xfrm>
              <a:off x="2070415" y="2149475"/>
              <a:ext cx="264482" cy="434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0">
                <a:defRPr/>
              </a:pPr>
              <a:r>
                <a:rPr lang="fa-IR" sz="3200" dirty="0">
                  <a:solidFill>
                    <a:srgbClr val="000000"/>
                  </a:solidFill>
                  <a:cs typeface="B Mitra" pitchFamily="2" charset="-78"/>
                </a:rPr>
                <a:t>3</a:t>
              </a:r>
              <a:endParaRPr lang="en-US" sz="2400" dirty="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05" name="Text Box 65"/>
            <p:cNvSpPr txBox="1">
              <a:spLocks noChangeArrowheads="1"/>
            </p:cNvSpPr>
            <p:nvPr/>
          </p:nvSpPr>
          <p:spPr bwMode="gray">
            <a:xfrm>
              <a:off x="1219200" y="2819400"/>
              <a:ext cx="2057400" cy="1989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fa-IR" sz="2800">
                  <a:solidFill>
                    <a:srgbClr val="000000"/>
                  </a:solidFill>
                  <a:latin typeface="Verdana" pitchFamily="34" charset="0"/>
                  <a:cs typeface="B Mitra" pitchFamily="2" charset="-78"/>
                </a:rPr>
                <a:t>وزارت بهداشت... نسبت به استقرار سامانه پرونده الکترونیکی سلامت ایرانیان...با اولویت شروع از برنامه پزشک خانواده و نظام ارجاع اقدام نماید.</a:t>
              </a:r>
              <a:endParaRPr lang="en-US" sz="28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07" name="AutoShape 67"/>
            <p:cNvSpPr>
              <a:spLocks noChangeArrowheads="1"/>
            </p:cNvSpPr>
            <p:nvPr/>
          </p:nvSpPr>
          <p:spPr bwMode="gray">
            <a:xfrm>
              <a:off x="3505200" y="2365375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08" name="AutoShape 68"/>
            <p:cNvSpPr>
              <a:spLocks noChangeArrowheads="1"/>
            </p:cNvSpPr>
            <p:nvPr/>
          </p:nvSpPr>
          <p:spPr bwMode="gray">
            <a:xfrm>
              <a:off x="3538538" y="2373313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09" name="AutoShape 69"/>
            <p:cNvSpPr>
              <a:spLocks noChangeArrowheads="1"/>
            </p:cNvSpPr>
            <p:nvPr/>
          </p:nvSpPr>
          <p:spPr bwMode="gray">
            <a:xfrm>
              <a:off x="3556000" y="4437063"/>
              <a:ext cx="2070100" cy="7096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0" name="AutoShape 70"/>
            <p:cNvSpPr>
              <a:spLocks noChangeArrowheads="1"/>
            </p:cNvSpPr>
            <p:nvPr/>
          </p:nvSpPr>
          <p:spPr bwMode="gray">
            <a:xfrm>
              <a:off x="3556000" y="2395538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1" name="Oval 71"/>
            <p:cNvSpPr>
              <a:spLocks noChangeArrowheads="1"/>
            </p:cNvSpPr>
            <p:nvPr/>
          </p:nvSpPr>
          <p:spPr bwMode="gray">
            <a:xfrm>
              <a:off x="4249738" y="2137742"/>
              <a:ext cx="642937" cy="482254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2" name="Oval 72"/>
            <p:cNvSpPr>
              <a:spLocks noChangeArrowheads="1"/>
            </p:cNvSpPr>
            <p:nvPr/>
          </p:nvSpPr>
          <p:spPr bwMode="gray">
            <a:xfrm>
              <a:off x="4256088" y="2062163"/>
              <a:ext cx="622300" cy="6223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3" name="Oval 73"/>
            <p:cNvSpPr>
              <a:spLocks noChangeArrowheads="1"/>
            </p:cNvSpPr>
            <p:nvPr/>
          </p:nvSpPr>
          <p:spPr bwMode="gray">
            <a:xfrm>
              <a:off x="4264025" y="2065338"/>
              <a:ext cx="608013" cy="60801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4" name="Oval 74"/>
            <p:cNvSpPr>
              <a:spLocks noChangeArrowheads="1"/>
            </p:cNvSpPr>
            <p:nvPr/>
          </p:nvSpPr>
          <p:spPr bwMode="gray">
            <a:xfrm>
              <a:off x="4270375" y="2071688"/>
              <a:ext cx="577850" cy="56673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5" name="Oval 75"/>
            <p:cNvSpPr>
              <a:spLocks noChangeArrowheads="1"/>
            </p:cNvSpPr>
            <p:nvPr/>
          </p:nvSpPr>
          <p:spPr bwMode="gray">
            <a:xfrm>
              <a:off x="4305300" y="2087563"/>
              <a:ext cx="512763" cy="46037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6" name="Text Box 76"/>
            <p:cNvSpPr txBox="1">
              <a:spLocks noChangeArrowheads="1"/>
            </p:cNvSpPr>
            <p:nvPr/>
          </p:nvSpPr>
          <p:spPr bwMode="gray">
            <a:xfrm>
              <a:off x="4432616" y="2149475"/>
              <a:ext cx="264482" cy="434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0">
                <a:defRPr/>
              </a:pPr>
              <a:r>
                <a:rPr lang="fa-IR" sz="3200" dirty="0">
                  <a:solidFill>
                    <a:srgbClr val="000000"/>
                  </a:solidFill>
                  <a:cs typeface="B Mitra" pitchFamily="2" charset="-78"/>
                </a:rPr>
                <a:t>2</a:t>
              </a:r>
              <a:endParaRPr lang="en-US" sz="2400" dirty="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7" name="Text Box 77"/>
            <p:cNvSpPr txBox="1">
              <a:spLocks noChangeArrowheads="1"/>
            </p:cNvSpPr>
            <p:nvPr/>
          </p:nvSpPr>
          <p:spPr bwMode="gray">
            <a:xfrm>
              <a:off x="3581400" y="2819400"/>
              <a:ext cx="2057400" cy="2629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fa-IR" sz="2800">
                  <a:solidFill>
                    <a:srgbClr val="000000"/>
                  </a:solidFill>
                  <a:latin typeface="Verdana" pitchFamily="34" charset="0"/>
                  <a:cs typeface="B Mitra" pitchFamily="2" charset="-78"/>
                </a:rPr>
                <a:t>وزارت بهداشت ... موظف است حداکثر تا پایان سال اول برنامه نظام درمانی کشور را در چهار چوب یکپارچگی بیمه پایه درمان، پزشک خانواده، نظام ارجاع، . .تهیه ...نماید.</a:t>
              </a:r>
              <a:endParaRPr lang="en-US" sz="36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8" name="AutoShape 78"/>
            <p:cNvSpPr>
              <a:spLocks noChangeArrowheads="1"/>
            </p:cNvSpPr>
            <p:nvPr/>
          </p:nvSpPr>
          <p:spPr bwMode="hidden">
            <a:xfrm>
              <a:off x="3508375" y="5222875"/>
              <a:ext cx="2163763" cy="792163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69900"/>
                </a:gs>
                <a:gs pos="100000">
                  <a:srgbClr val="002F8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19" name="AutoShape 79"/>
            <p:cNvSpPr>
              <a:spLocks noChangeArrowheads="1"/>
            </p:cNvSpPr>
            <p:nvPr/>
          </p:nvSpPr>
          <p:spPr bwMode="hidden">
            <a:xfrm>
              <a:off x="3552825" y="5246688"/>
              <a:ext cx="2070100" cy="7731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002F8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/>
              <a:r>
                <a:rPr lang="fa-IR" sz="3600">
                  <a:solidFill>
                    <a:srgbClr val="000000"/>
                  </a:solidFill>
                  <a:cs typeface="B Mitra" pitchFamily="2" charset="-78"/>
                </a:rPr>
                <a:t>بند د ماده 32 </a:t>
              </a:r>
            </a:p>
          </p:txBody>
        </p:sp>
        <p:sp>
          <p:nvSpPr>
            <p:cNvPr id="87121" name="AutoShape 81"/>
            <p:cNvSpPr>
              <a:spLocks noChangeArrowheads="1"/>
            </p:cNvSpPr>
            <p:nvPr/>
          </p:nvSpPr>
          <p:spPr bwMode="gray">
            <a:xfrm>
              <a:off x="5867400" y="2365375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22" name="AutoShape 82"/>
            <p:cNvSpPr>
              <a:spLocks noChangeArrowheads="1"/>
            </p:cNvSpPr>
            <p:nvPr/>
          </p:nvSpPr>
          <p:spPr bwMode="gray">
            <a:xfrm>
              <a:off x="5900738" y="2373313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23" name="AutoShape 83"/>
            <p:cNvSpPr>
              <a:spLocks noChangeArrowheads="1"/>
            </p:cNvSpPr>
            <p:nvPr/>
          </p:nvSpPr>
          <p:spPr bwMode="gray">
            <a:xfrm>
              <a:off x="5918200" y="4437063"/>
              <a:ext cx="2070100" cy="7096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24" name="AutoShape 84"/>
            <p:cNvSpPr>
              <a:spLocks noChangeArrowheads="1"/>
            </p:cNvSpPr>
            <p:nvPr/>
          </p:nvSpPr>
          <p:spPr bwMode="gray">
            <a:xfrm>
              <a:off x="5918200" y="2395538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grpSp>
          <p:nvGrpSpPr>
            <p:cNvPr id="87125" name="Group 85"/>
            <p:cNvGrpSpPr>
              <a:grpSpLocks/>
            </p:cNvGrpSpPr>
            <p:nvPr/>
          </p:nvGrpSpPr>
          <p:grpSpPr bwMode="auto">
            <a:xfrm>
              <a:off x="6611938" y="2062213"/>
              <a:ext cx="642937" cy="622726"/>
              <a:chOff x="1289" y="587"/>
              <a:chExt cx="668" cy="647"/>
            </a:xfrm>
          </p:grpSpPr>
          <p:sp>
            <p:nvSpPr>
              <p:cNvPr id="87126" name="Oval 86"/>
              <p:cNvSpPr>
                <a:spLocks noChangeArrowheads="1"/>
              </p:cNvSpPr>
              <p:nvPr/>
            </p:nvSpPr>
            <p:spPr bwMode="gray">
              <a:xfrm>
                <a:off x="1289" y="665"/>
                <a:ext cx="668" cy="501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27" name="Oval 87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8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28" name="Oval 88"/>
              <p:cNvSpPr>
                <a:spLocks noChangeArrowheads="1"/>
              </p:cNvSpPr>
              <p:nvPr/>
            </p:nvSpPr>
            <p:spPr bwMode="gray">
              <a:xfrm>
                <a:off x="1304" y="590"/>
                <a:ext cx="632" cy="63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29" name="Oval 89"/>
              <p:cNvSpPr>
                <a:spLocks noChangeArrowheads="1"/>
              </p:cNvSpPr>
              <p:nvPr/>
            </p:nvSpPr>
            <p:spPr bwMode="gray">
              <a:xfrm>
                <a:off x="1310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  <p:sp>
            <p:nvSpPr>
              <p:cNvPr id="87130" name="Oval 90"/>
              <p:cNvSpPr>
                <a:spLocks noChangeArrowheads="1"/>
              </p:cNvSpPr>
              <p:nvPr/>
            </p:nvSpPr>
            <p:spPr bwMode="gray">
              <a:xfrm>
                <a:off x="1347" y="613"/>
                <a:ext cx="533" cy="47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algn="ctr" rtl="0">
                  <a:defRPr/>
                </a:pPr>
                <a:endParaRPr lang="fa-IR" sz="2400">
                  <a:solidFill>
                    <a:srgbClr val="B1E2FB"/>
                  </a:solidFill>
                  <a:cs typeface="B Mitra" pitchFamily="2" charset="-78"/>
                </a:endParaRPr>
              </a:p>
            </p:txBody>
          </p:sp>
        </p:grpSp>
        <p:sp>
          <p:nvSpPr>
            <p:cNvPr id="87131" name="Text Box 91"/>
            <p:cNvSpPr txBox="1">
              <a:spLocks noChangeArrowheads="1"/>
            </p:cNvSpPr>
            <p:nvPr/>
          </p:nvSpPr>
          <p:spPr bwMode="gray">
            <a:xfrm>
              <a:off x="6794816" y="2149475"/>
              <a:ext cx="264482" cy="434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0">
                <a:defRPr/>
              </a:pPr>
              <a:r>
                <a:rPr lang="fa-IR" sz="3200" dirty="0">
                  <a:solidFill>
                    <a:srgbClr val="000000"/>
                  </a:solidFill>
                  <a:cs typeface="B Mitra" pitchFamily="2" charset="-78"/>
                </a:rPr>
                <a:t>1</a:t>
              </a:r>
              <a:endParaRPr lang="en-US" sz="2400" dirty="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32" name="Text Box 92"/>
            <p:cNvSpPr txBox="1">
              <a:spLocks noChangeArrowheads="1"/>
            </p:cNvSpPr>
            <p:nvPr/>
          </p:nvSpPr>
          <p:spPr bwMode="gray">
            <a:xfrm>
              <a:off x="5943600" y="2819400"/>
              <a:ext cx="2057400" cy="22634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fa-IR" sz="3200">
                  <a:solidFill>
                    <a:srgbClr val="000000"/>
                  </a:solidFill>
                  <a:cs typeface="B Mitra" pitchFamily="2" charset="-78"/>
                </a:rPr>
                <a:t>سامانه «خدمات جامع و همگانی سلامت» مبتنی بر مراقبتهای اولیه سلامت، محوریت پزشک خانواده در نظام ارجاع، </a:t>
              </a:r>
              <a:endParaRPr lang="en-US" sz="3200">
                <a:solidFill>
                  <a:srgbClr val="000000"/>
                </a:solidFill>
                <a:cs typeface="B Mitra" pitchFamily="2" charset="-78"/>
              </a:endParaRPr>
            </a:p>
          </p:txBody>
        </p:sp>
        <p:sp>
          <p:nvSpPr>
            <p:cNvPr id="87133" name="AutoShape 93"/>
            <p:cNvSpPr>
              <a:spLocks noChangeArrowheads="1"/>
            </p:cNvSpPr>
            <p:nvPr/>
          </p:nvSpPr>
          <p:spPr bwMode="hidden">
            <a:xfrm>
              <a:off x="5861050" y="5222875"/>
              <a:ext cx="2163763" cy="792163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A39446"/>
                </a:gs>
                <a:gs pos="100000">
                  <a:srgbClr val="00329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>
                <a:defRPr/>
              </a:pPr>
              <a:endParaRPr lang="fa-IR" sz="2400">
                <a:solidFill>
                  <a:srgbClr val="B1E2FB"/>
                </a:solidFill>
                <a:cs typeface="B Mitra" pitchFamily="2" charset="-78"/>
              </a:endParaRPr>
            </a:p>
          </p:txBody>
        </p:sp>
        <p:sp>
          <p:nvSpPr>
            <p:cNvPr id="87134" name="AutoShape 94"/>
            <p:cNvSpPr>
              <a:spLocks noChangeArrowheads="1"/>
            </p:cNvSpPr>
            <p:nvPr/>
          </p:nvSpPr>
          <p:spPr bwMode="hidden">
            <a:xfrm>
              <a:off x="5905500" y="5246688"/>
              <a:ext cx="2070100" cy="7731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00329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/>
              <a:r>
                <a:rPr lang="fa-IR" sz="3600">
                  <a:solidFill>
                    <a:srgbClr val="000000"/>
                  </a:solidFill>
                  <a:cs typeface="B Mitra" pitchFamily="2" charset="-78"/>
                </a:rPr>
                <a:t>بند ج ماده32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BB8D98-1C36-44D5-BA47-1FFABC600EF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543800" cy="1124744"/>
          </a:xfrm>
        </p:spPr>
        <p:txBody>
          <a:bodyPr/>
          <a:lstStyle/>
          <a:p>
            <a:pPr algn="ctr"/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نتایج مورد انتظار از برنامه پزشك </a:t>
            </a:r>
            <a:r>
              <a:rPr lang="fa-IR" sz="3200" dirty="0">
                <a:latin typeface="IranNastaliq" pitchFamily="18" charset="0"/>
                <a:ea typeface="Calibri"/>
                <a:cs typeface="B Titr" pitchFamily="2" charset="-78"/>
              </a:rPr>
              <a:t>خانواده و نظام </a:t>
            </a:r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ارجاع در کشور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Autofit/>
          </a:bodyPr>
          <a:lstStyle/>
          <a:p>
            <a:pPr algn="ctr">
              <a:spcAft>
                <a:spcPts val="1000"/>
              </a:spcAft>
            </a:pP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برای 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پزشکان عمومی</a:t>
            </a:r>
            <a:endParaRPr lang="en-US" sz="2700" dirty="0">
              <a:latin typeface="Calibri"/>
              <a:ea typeface="Calibri"/>
              <a:cs typeface="B Mitra" pitchFamily="2" charset="-78"/>
            </a:endParaRPr>
          </a:p>
          <a:p>
            <a:pPr lvl="1" algn="just">
              <a:spcAft>
                <a:spcPts val="1000"/>
              </a:spcAft>
            </a:pP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ارتقاء جایگاه و شأن آنان </a:t>
            </a: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با دریافت 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عنوان ارزشمند </a:t>
            </a: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« پزشک خانواده »</a:t>
            </a:r>
            <a:endParaRPr lang="en-US" sz="2700" dirty="0">
              <a:latin typeface="Calibri"/>
              <a:ea typeface="Calibri"/>
              <a:cs typeface="B Mitra" pitchFamily="2" charset="-78"/>
            </a:endParaRPr>
          </a:p>
          <a:p>
            <a:pPr lvl="2" algn="just">
              <a:spcAft>
                <a:spcPts val="1000"/>
              </a:spcAft>
            </a:pP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داشتن نقش تصمیم گیرنده در مورد سلامت افراد تحت پوشش و وظیفه </a:t>
            </a:r>
            <a:r>
              <a:rPr lang="en-US" sz="2700" dirty="0">
                <a:latin typeface="Calibri"/>
                <a:ea typeface="Calibri"/>
                <a:cs typeface="B Mitra" pitchFamily="2" charset="-78"/>
              </a:rPr>
              <a:t>gatekeeper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 سلامت</a:t>
            </a:r>
            <a:endParaRPr lang="en-US" sz="2700" dirty="0">
              <a:latin typeface="Calibri"/>
              <a:ea typeface="Calibri"/>
              <a:cs typeface="B Mitra" pitchFamily="2" charset="-78"/>
            </a:endParaRPr>
          </a:p>
          <a:p>
            <a:pPr lvl="1" algn="just">
              <a:spcAft>
                <a:spcPts val="1000"/>
              </a:spcAft>
            </a:pP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ارتقاء توان علمی و تجربی آنان و </a:t>
            </a: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تسهیل ورود به دوره های </a:t>
            </a:r>
            <a:r>
              <a:rPr lang="en-US" sz="2700" dirty="0" smtClean="0">
                <a:latin typeface="Calibri"/>
                <a:ea typeface="Calibri"/>
                <a:cs typeface="B Mitra" pitchFamily="2" charset="-78"/>
              </a:rPr>
              <a:t>MPH</a:t>
            </a: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 ودستیاری 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تخصص پزشک خانواده</a:t>
            </a:r>
            <a:endParaRPr lang="en-US" sz="2700" dirty="0">
              <a:latin typeface="Calibri"/>
              <a:ea typeface="Calibri"/>
              <a:cs typeface="B Mitra" pitchFamily="2" charset="-78"/>
            </a:endParaRPr>
          </a:p>
          <a:p>
            <a:pPr lvl="2" algn="just">
              <a:spcAft>
                <a:spcPts val="1000"/>
              </a:spcAft>
            </a:pP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امکان آموزش 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غیر حضوری </a:t>
            </a: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، الکترونیک و دریافت 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مشاوره و امکان پیگیری بیماران </a:t>
            </a:r>
            <a:endParaRPr lang="fa-IR" sz="2700" dirty="0" smtClean="0">
              <a:latin typeface="Calibri"/>
              <a:ea typeface="Calibri"/>
              <a:cs typeface="B Mitra" pitchFamily="2" charset="-78"/>
            </a:endParaRPr>
          </a:p>
          <a:p>
            <a:pPr lvl="2" algn="just">
              <a:spcAft>
                <a:spcPts val="1000"/>
              </a:spcAft>
            </a:pP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تثبیت 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و افزایش </a:t>
            </a: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درآمد، با </a:t>
            </a: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توجه به پرداخت سرانه ای درآمد تضمینی ایجاد می شود</a:t>
            </a:r>
            <a:endParaRPr lang="en-US" sz="2700" dirty="0">
              <a:latin typeface="Calibri"/>
              <a:ea typeface="Calibri"/>
              <a:cs typeface="B Mitra" pitchFamily="2" charset="-78"/>
            </a:endParaRPr>
          </a:p>
          <a:p>
            <a:pPr lvl="2" algn="just">
              <a:spcAft>
                <a:spcPts val="1000"/>
              </a:spcAft>
            </a:pPr>
            <a:r>
              <a:rPr lang="fa-IR" sz="2700" dirty="0">
                <a:latin typeface="Calibri"/>
                <a:ea typeface="Calibri"/>
                <a:cs typeface="B Mitra" pitchFamily="2" charset="-78"/>
              </a:rPr>
              <a:t>با توجه به پرداخت های تشویقی در مورد مراقبتهای خاص و کشف بیماریها درآمد مازاد بر </a:t>
            </a:r>
            <a:r>
              <a:rPr lang="fa-IR" sz="2700" dirty="0" smtClean="0">
                <a:latin typeface="Calibri"/>
                <a:ea typeface="Calibri"/>
                <a:cs typeface="B Mitra" pitchFamily="2" charset="-78"/>
              </a:rPr>
              <a:t>سرانه</a:t>
            </a:r>
            <a:endParaRPr lang="fa-IR" sz="2700" dirty="0">
              <a:solidFill>
                <a:srgbClr val="FFFFFF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474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543800" cy="1124744"/>
          </a:xfrm>
        </p:spPr>
        <p:txBody>
          <a:bodyPr/>
          <a:lstStyle/>
          <a:p>
            <a:pPr algn="ctr"/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نتایج مورد انتظار از برنامه پزشك </a:t>
            </a:r>
            <a:r>
              <a:rPr lang="fa-IR" sz="3200" dirty="0">
                <a:latin typeface="IranNastaliq" pitchFamily="18" charset="0"/>
                <a:ea typeface="Calibri"/>
                <a:cs typeface="B Titr" pitchFamily="2" charset="-78"/>
              </a:rPr>
              <a:t>خانواده و نظام </a:t>
            </a:r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ارجاع در کشور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lnSpcReduction="10000"/>
          </a:bodyPr>
          <a:lstStyle/>
          <a:p>
            <a:pPr algn="ctr">
              <a:spcAft>
                <a:spcPts val="1000"/>
              </a:spcAft>
            </a:pPr>
            <a:r>
              <a:rPr lang="fa-IR" sz="2800" dirty="0" smtClean="0">
                <a:latin typeface="Calibri"/>
                <a:ea typeface="Calibri"/>
                <a:cs typeface="B Mitra" pitchFamily="2" charset="-78"/>
              </a:rPr>
              <a:t>برای </a:t>
            </a:r>
            <a:r>
              <a:rPr lang="fa-IR" sz="2800" dirty="0">
                <a:latin typeface="Calibri"/>
                <a:ea typeface="Calibri"/>
                <a:cs typeface="B Mitra" pitchFamily="2" charset="-78"/>
              </a:rPr>
              <a:t>پزشکان متخصص</a:t>
            </a:r>
            <a:endParaRPr lang="en-US" dirty="0">
              <a:latin typeface="Calibri"/>
              <a:ea typeface="Calibri"/>
              <a:cs typeface="B Mitra" pitchFamily="2" charset="-78"/>
            </a:endParaRPr>
          </a:p>
          <a:p>
            <a:pPr lvl="1" algn="just">
              <a:spcAft>
                <a:spcPts val="1000"/>
              </a:spcAft>
            </a:pPr>
            <a:r>
              <a:rPr lang="fa-IR" dirty="0">
                <a:latin typeface="Calibri"/>
                <a:ea typeface="Calibri"/>
                <a:cs typeface="B Mitra" pitchFamily="2" charset="-78"/>
              </a:rPr>
              <a:t>افزایش دقت و اثربخشی تشخیص و درمان بیماران </a:t>
            </a: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با کم </a:t>
            </a:r>
            <a:r>
              <a:rPr lang="fa-IR" dirty="0">
                <a:latin typeface="Calibri"/>
                <a:ea typeface="Calibri"/>
                <a:cs typeface="B Mitra" pitchFamily="2" charset="-78"/>
              </a:rPr>
              <a:t>شدن حجم </a:t>
            </a: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بیماران</a:t>
            </a:r>
          </a:p>
          <a:p>
            <a:pPr lvl="1" algn="just">
              <a:spcAft>
                <a:spcPts val="1000"/>
              </a:spcAft>
            </a:pP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 دسترسی </a:t>
            </a:r>
            <a:r>
              <a:rPr lang="fa-IR" dirty="0">
                <a:latin typeface="Calibri"/>
                <a:ea typeface="Calibri"/>
                <a:cs typeface="B Mitra" pitchFamily="2" charset="-78"/>
              </a:rPr>
              <a:t>به سوابق و پرونده </a:t>
            </a: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الکترونیک ( </a:t>
            </a:r>
            <a:r>
              <a:rPr lang="fa-IR" dirty="0">
                <a:latin typeface="Calibri"/>
                <a:ea typeface="Calibri"/>
                <a:cs typeface="B Mitra" pitchFamily="2" charset="-78"/>
              </a:rPr>
              <a:t>آزمایشات و . . . </a:t>
            </a: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بیمار)</a:t>
            </a:r>
            <a:endParaRPr lang="en-US" dirty="0">
              <a:latin typeface="Calibri"/>
              <a:ea typeface="Calibri"/>
              <a:cs typeface="B Mitra" pitchFamily="2" charset="-78"/>
            </a:endParaRPr>
          </a:p>
          <a:p>
            <a:pPr lvl="2" algn="just">
              <a:spcAft>
                <a:spcPts val="1000"/>
              </a:spcAft>
            </a:pPr>
            <a:r>
              <a:rPr lang="fa-IR" sz="2800" dirty="0">
                <a:latin typeface="Calibri"/>
                <a:ea typeface="Calibri"/>
                <a:cs typeface="B Mitra" pitchFamily="2" charset="-78"/>
              </a:rPr>
              <a:t>فیلتر شدن بیماران توسط پزشک خانواده و ارسال شرح حال اخذ شده توسط پزشک خانواده </a:t>
            </a:r>
            <a:endParaRPr lang="en-US" sz="2800" dirty="0">
              <a:latin typeface="Calibri"/>
              <a:ea typeface="Calibri"/>
              <a:cs typeface="B Mitra" pitchFamily="2" charset="-78"/>
            </a:endParaRPr>
          </a:p>
          <a:p>
            <a:pPr lvl="1" algn="just">
              <a:spcAft>
                <a:spcPts val="1000"/>
              </a:spcAft>
            </a:pPr>
            <a:r>
              <a:rPr lang="fa-IR" dirty="0">
                <a:latin typeface="Calibri"/>
                <a:ea typeface="Calibri"/>
                <a:cs typeface="B Mitra" pitchFamily="2" charset="-78"/>
              </a:rPr>
              <a:t>افزایش درآمد ناشی از ویزیت بیماران ارجاعی</a:t>
            </a:r>
            <a:endParaRPr lang="en-US" sz="3200" dirty="0">
              <a:latin typeface="Calibri"/>
              <a:ea typeface="Calibri"/>
              <a:cs typeface="B Mitra" pitchFamily="2" charset="-78"/>
            </a:endParaRPr>
          </a:p>
          <a:p>
            <a:pPr lvl="2" algn="just">
              <a:spcAft>
                <a:spcPts val="1000"/>
              </a:spcAft>
            </a:pPr>
            <a:r>
              <a:rPr lang="fa-IR" sz="3200" dirty="0">
                <a:latin typeface="Calibri"/>
                <a:ea typeface="Calibri"/>
                <a:cs typeface="B Mitra" pitchFamily="2" charset="-78"/>
              </a:rPr>
              <a:t>به </a:t>
            </a:r>
            <a:r>
              <a:rPr lang="fa-IR" sz="3200" dirty="0" smtClean="0">
                <a:latin typeface="Calibri"/>
                <a:ea typeface="Calibri"/>
                <a:cs typeface="B Mitra" pitchFamily="2" charset="-78"/>
              </a:rPr>
              <a:t>پزشکان متخصص </a:t>
            </a:r>
            <a:r>
              <a:rPr lang="fa-IR" sz="3200" dirty="0">
                <a:latin typeface="Calibri"/>
                <a:ea typeface="Calibri"/>
                <a:cs typeface="B Mitra" pitchFamily="2" charset="-78"/>
              </a:rPr>
              <a:t>بخش خصوصی </a:t>
            </a:r>
            <a:r>
              <a:rPr lang="fa-IR" sz="3200" dirty="0" smtClean="0">
                <a:latin typeface="Calibri"/>
                <a:ea typeface="Calibri"/>
                <a:cs typeface="B Mitra" pitchFamily="2" charset="-78"/>
              </a:rPr>
              <a:t>که </a:t>
            </a:r>
            <a:r>
              <a:rPr lang="fa-IR" sz="3200" dirty="0">
                <a:latin typeface="Calibri"/>
                <a:ea typeface="Calibri"/>
                <a:cs typeface="B Mitra" pitchFamily="2" charset="-78"/>
              </a:rPr>
              <a:t>بیماران ارجاعی را در </a:t>
            </a:r>
            <a:r>
              <a:rPr lang="fa-IR" sz="3200" dirty="0" smtClean="0">
                <a:latin typeface="Calibri"/>
                <a:ea typeface="Calibri"/>
                <a:cs typeface="B Mitra" pitchFamily="2" charset="-78"/>
              </a:rPr>
              <a:t>برنامه </a:t>
            </a:r>
            <a:r>
              <a:rPr lang="fa-IR" sz="3200" dirty="0">
                <a:latin typeface="Calibri"/>
                <a:ea typeface="Calibri"/>
                <a:cs typeface="B Mitra" pitchFamily="2" charset="-78"/>
              </a:rPr>
              <a:t>پزشک خانواده </a:t>
            </a:r>
            <a:r>
              <a:rPr lang="fa-IR" sz="3200" dirty="0" smtClean="0">
                <a:latin typeface="Calibri"/>
                <a:ea typeface="Calibri"/>
                <a:cs typeface="B Mitra" pitchFamily="2" charset="-78"/>
              </a:rPr>
              <a:t>ویزیت می کنند </a:t>
            </a:r>
            <a:r>
              <a:rPr lang="fa-IR" sz="3200" dirty="0">
                <a:latin typeface="Calibri"/>
                <a:ea typeface="Calibri"/>
                <a:cs typeface="B Mitra" pitchFamily="2" charset="-78"/>
              </a:rPr>
              <a:t>2</a:t>
            </a:r>
            <a:r>
              <a:rPr lang="fa-IR" sz="3200" dirty="0" smtClean="0">
                <a:latin typeface="Calibri"/>
                <a:ea typeface="Calibri"/>
                <a:cs typeface="B Mitra" pitchFamily="2" charset="-78"/>
              </a:rPr>
              <a:t>حق ویزیت (1 دولتی+1خصوصی)پرداخت می </a:t>
            </a:r>
            <a:r>
              <a:rPr lang="fa-IR" sz="3200" dirty="0">
                <a:latin typeface="Calibri"/>
                <a:ea typeface="Calibri"/>
                <a:cs typeface="B Mitra" pitchFamily="2" charset="-78"/>
              </a:rPr>
              <a:t>شود(دولتی 2 ویزیت)</a:t>
            </a:r>
            <a:endParaRPr lang="en-US" sz="3200" dirty="0">
              <a:latin typeface="Calibri"/>
              <a:ea typeface="Calibri"/>
              <a:cs typeface="B Mitra" pitchFamily="2" charset="-78"/>
            </a:endParaRPr>
          </a:p>
          <a:p>
            <a:pPr lvl="1" algn="just">
              <a:spcAft>
                <a:spcPts val="1000"/>
              </a:spcAft>
            </a:pPr>
            <a:r>
              <a:rPr lang="fa-IR" dirty="0">
                <a:latin typeface="Calibri"/>
                <a:ea typeface="Calibri"/>
                <a:cs typeface="B Mitra" pitchFamily="2" charset="-78"/>
              </a:rPr>
              <a:t>ارتقاء علمی </a:t>
            </a: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با درمان </a:t>
            </a:r>
            <a:r>
              <a:rPr lang="fa-IR" dirty="0">
                <a:latin typeface="Calibri"/>
                <a:ea typeface="Calibri"/>
                <a:cs typeface="B Mitra" pitchFamily="2" charset="-78"/>
              </a:rPr>
              <a:t>بیماران </a:t>
            </a: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تخصصی و ایجاد </a:t>
            </a:r>
            <a:r>
              <a:rPr lang="fa-IR" dirty="0">
                <a:latin typeface="Calibri"/>
                <a:ea typeface="Calibri"/>
                <a:cs typeface="B Mitra" pitchFamily="2" charset="-78"/>
              </a:rPr>
              <a:t>وقت آزاد جهت ارتقاء </a:t>
            </a:r>
            <a:r>
              <a:rPr lang="fa-IR" dirty="0" smtClean="0">
                <a:latin typeface="Calibri"/>
                <a:ea typeface="Calibri"/>
                <a:cs typeface="B Mitra" pitchFamily="2" charset="-78"/>
              </a:rPr>
              <a:t>علمی</a:t>
            </a:r>
            <a:endParaRPr lang="fa-IR" sz="3600" dirty="0">
              <a:solidFill>
                <a:srgbClr val="FFFFFF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682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7543800" cy="1124744"/>
          </a:xfrm>
        </p:spPr>
        <p:txBody>
          <a:bodyPr/>
          <a:lstStyle/>
          <a:p>
            <a:pPr algn="ctr"/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نتایج مورد انتظار از برنامه پزشك </a:t>
            </a:r>
            <a:r>
              <a:rPr lang="fa-IR" sz="3200" dirty="0">
                <a:latin typeface="IranNastaliq" pitchFamily="18" charset="0"/>
                <a:ea typeface="Calibri"/>
                <a:cs typeface="B Titr" pitchFamily="2" charset="-78"/>
              </a:rPr>
              <a:t>خانواده و نظام </a:t>
            </a:r>
            <a:r>
              <a:rPr lang="fa-IR" sz="3200" dirty="0" smtClean="0">
                <a:latin typeface="IranNastaliq" pitchFamily="18" charset="0"/>
                <a:ea typeface="Calibri"/>
                <a:cs typeface="B Titr" pitchFamily="2" charset="-78"/>
              </a:rPr>
              <a:t>ارجاع در کشور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a-IR" sz="3100" dirty="0" smtClean="0">
                <a:latin typeface="Calibri"/>
                <a:ea typeface="Calibri"/>
                <a:cs typeface="B Mitra"/>
              </a:rPr>
              <a:t>برای </a:t>
            </a:r>
            <a:r>
              <a:rPr lang="fa-IR" sz="3100" dirty="0">
                <a:latin typeface="Calibri"/>
                <a:ea typeface="Calibri"/>
                <a:cs typeface="B Mitra"/>
              </a:rPr>
              <a:t>دولت و کشور</a:t>
            </a:r>
            <a:endParaRPr lang="en-US" sz="3100" dirty="0">
              <a:latin typeface="Calibri"/>
              <a:ea typeface="Calibri"/>
              <a:cs typeface="Arial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3100" dirty="0">
                <a:latin typeface="Calibri"/>
                <a:ea typeface="Calibri"/>
                <a:cs typeface="B Mitra"/>
              </a:rPr>
              <a:t>ارتقاء سلامت عمومی </a:t>
            </a:r>
            <a:r>
              <a:rPr lang="fa-IR" sz="3100" dirty="0" smtClean="0">
                <a:latin typeface="Calibri"/>
                <a:ea typeface="Calibri"/>
                <a:cs typeface="B Mitra"/>
              </a:rPr>
              <a:t>و در </a:t>
            </a:r>
            <a:r>
              <a:rPr lang="fa-IR" sz="3100" dirty="0">
                <a:latin typeface="Calibri"/>
                <a:ea typeface="Calibri"/>
                <a:cs typeface="B Mitra"/>
              </a:rPr>
              <a:t>نتیجه توسعه اقتصادی اجتماعی کشور </a:t>
            </a:r>
            <a:endParaRPr lang="en-US" sz="3100" dirty="0">
              <a:latin typeface="Calibri"/>
              <a:ea typeface="Calibri"/>
              <a:cs typeface="Arial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3100" dirty="0">
                <a:latin typeface="Calibri"/>
                <a:ea typeface="Calibri"/>
                <a:cs typeface="B Mitra"/>
              </a:rPr>
              <a:t>کاهش هزینه های غیر ضروری </a:t>
            </a:r>
            <a:r>
              <a:rPr lang="fa-IR" sz="3100" dirty="0" smtClean="0">
                <a:latin typeface="Calibri"/>
                <a:ea typeface="Calibri"/>
                <a:cs typeface="B Mitra"/>
              </a:rPr>
              <a:t>(دارو و پاراکلنیک و . . .)</a:t>
            </a:r>
            <a:endParaRPr lang="en-US" sz="3100" dirty="0">
              <a:latin typeface="Calibri"/>
              <a:ea typeface="Calibri"/>
              <a:cs typeface="Arial"/>
            </a:endParaRP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3100" dirty="0" smtClean="0">
                <a:latin typeface="Calibri"/>
                <a:ea typeface="Calibri"/>
                <a:cs typeface="B Mitra"/>
              </a:rPr>
              <a:t>همدلی مردم و مسئولین با ایجاد درک مشترک در حوزه سلامت</a:t>
            </a: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3100" dirty="0" smtClean="0">
                <a:latin typeface="Calibri"/>
                <a:ea typeface="Calibri"/>
                <a:cs typeface="B Mitra"/>
              </a:rPr>
              <a:t>توجه به عوامل اجتماعی سلامت با نگاه جامع پزشک خانواده و تیم سلامت</a:t>
            </a:r>
          </a:p>
          <a:p>
            <a:pPr lvl="1" algn="just">
              <a:lnSpc>
                <a:spcPct val="115000"/>
              </a:lnSpc>
              <a:spcAft>
                <a:spcPts val="1000"/>
              </a:spcAft>
            </a:pPr>
            <a:r>
              <a:rPr lang="fa-IR" sz="3100" dirty="0">
                <a:latin typeface="Calibri"/>
                <a:ea typeface="Calibri"/>
                <a:cs typeface="B Mitra"/>
              </a:rPr>
              <a:t>در نهایت </a:t>
            </a:r>
            <a:r>
              <a:rPr lang="fa-IR" sz="3100" dirty="0" smtClean="0">
                <a:latin typeface="Calibri"/>
                <a:ea typeface="Calibri"/>
                <a:cs typeface="B Mitra"/>
              </a:rPr>
              <a:t>کاهش </a:t>
            </a:r>
            <a:r>
              <a:rPr lang="fa-IR" sz="3100" dirty="0">
                <a:latin typeface="Calibri"/>
                <a:ea typeface="Calibri"/>
                <a:cs typeface="B Mitra"/>
              </a:rPr>
              <a:t>بار بیماریها و هزینه های ناشی از </a:t>
            </a:r>
            <a:r>
              <a:rPr lang="fa-IR" sz="3100" dirty="0" smtClean="0">
                <a:latin typeface="Calibri"/>
                <a:ea typeface="Calibri"/>
                <a:cs typeface="B Mitra"/>
              </a:rPr>
              <a:t>آن</a:t>
            </a:r>
            <a:r>
              <a:rPr lang="fa-IR" sz="3100" dirty="0">
                <a:latin typeface="Calibri"/>
                <a:ea typeface="Calibri"/>
                <a:cs typeface="B Mitra"/>
              </a:rPr>
              <a:t> با ارتقاء سلامت و پیشگیری </a:t>
            </a:r>
            <a:endParaRPr lang="en-US" sz="3100" dirty="0">
              <a:latin typeface="Calibri"/>
              <a:ea typeface="Calibri"/>
              <a:cs typeface="Arial"/>
            </a:endParaRPr>
          </a:p>
          <a:p>
            <a:pPr>
              <a:spcAft>
                <a:spcPts val="1000"/>
              </a:spcAft>
            </a:pPr>
            <a:endParaRPr lang="fa-IR" sz="3100" b="0" dirty="0">
              <a:solidFill>
                <a:srgbClr val="FFFFFF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879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002060"/>
                </a:solidFill>
                <a:latin typeface="IranNastaliq" pitchFamily="18" charset="0"/>
                <a:cs typeface="B Titr" pitchFamily="2" charset="-78"/>
              </a:rPr>
              <a:t>پس بطور خلاصه: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763000" cy="4495800"/>
          </a:xfrm>
        </p:spPr>
        <p:txBody>
          <a:bodyPr/>
          <a:lstStyle/>
          <a:p>
            <a:r>
              <a:rPr lang="fa-IR" dirty="0">
                <a:cs typeface="B Mitra" pitchFamily="2" charset="-78"/>
              </a:rPr>
              <a:t>نظام سلامت واجد مشکلات متعدد است</a:t>
            </a:r>
          </a:p>
          <a:p>
            <a:r>
              <a:rPr lang="fa-IR" dirty="0">
                <a:cs typeface="B Mitra" pitchFamily="2" charset="-78"/>
              </a:rPr>
              <a:t>در نتیجه ما نیازمند اصلاح نظام سلامت هستیم</a:t>
            </a:r>
          </a:p>
          <a:p>
            <a:r>
              <a:rPr lang="fa-IR" dirty="0">
                <a:cs typeface="B Mitra" pitchFamily="2" charset="-78"/>
              </a:rPr>
              <a:t>یکی از مناسبترین استراتژی ها برای اصلاح نظام سلامت برنامه پزشک خانواده و نظام ارجاع است</a:t>
            </a:r>
          </a:p>
          <a:p>
            <a:r>
              <a:rPr lang="fa-IR" dirty="0">
                <a:cs typeface="B Mitra" pitchFamily="2" charset="-78"/>
              </a:rPr>
              <a:t>اجرای برنامه پزشک خانواده و نظام ارجاع الزاماتی دارد که اگر این الزامات تأمین نشود یا برنامه اجرا نمی شود یا اینکه خاصیت خود را به عنوان ابزار اصلاح نظام سلامت از دست می دهد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6808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002060"/>
                </a:solidFill>
                <a:latin typeface="IranNastaliq" pitchFamily="18" charset="0"/>
                <a:cs typeface="B Titr" pitchFamily="2" charset="-78"/>
              </a:rPr>
              <a:t>پس بطور خلاصه</a:t>
            </a:r>
            <a:r>
              <a:rPr lang="fa-IR" dirty="0">
                <a:solidFill>
                  <a:srgbClr val="002060"/>
                </a:solidFill>
                <a:latin typeface="IranNastaliq" pitchFamily="18" charset="0"/>
                <a:cs typeface="B Titr" pitchFamily="2" charset="-78"/>
                <a:sym typeface="Wingdings" pitchFamily="2" charset="2"/>
              </a:rPr>
              <a:t>: (ادامه)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686800" cy="4953000"/>
          </a:xfrm>
        </p:spPr>
        <p:txBody>
          <a:bodyPr>
            <a:normAutofit lnSpcReduction="10000"/>
          </a:bodyPr>
          <a:lstStyle/>
          <a:p>
            <a:r>
              <a:rPr lang="fa-IR" dirty="0">
                <a:cs typeface="B Mitra" pitchFamily="2" charset="-78"/>
              </a:rPr>
              <a:t>و حداقل الزامات/اقدامات/تغییرات برای اجرای برنامه پزشک خانواده عبارتند از:</a:t>
            </a:r>
          </a:p>
          <a:p>
            <a:pPr algn="l" rtl="0"/>
            <a:r>
              <a:rPr lang="en-US" dirty="0">
                <a:cs typeface="B Mitra" pitchFamily="2" charset="-78"/>
              </a:rPr>
              <a:t>Financing</a:t>
            </a:r>
          </a:p>
          <a:p>
            <a:pPr algn="l" rtl="0"/>
            <a:r>
              <a:rPr lang="en-US" dirty="0">
                <a:cs typeface="B Mitra" pitchFamily="2" charset="-78"/>
              </a:rPr>
              <a:t>Payment</a:t>
            </a:r>
          </a:p>
          <a:p>
            <a:pPr algn="l" rtl="0"/>
            <a:r>
              <a:rPr lang="en-US" dirty="0">
                <a:cs typeface="B Mitra" pitchFamily="2" charset="-78"/>
              </a:rPr>
              <a:t>Organization</a:t>
            </a:r>
          </a:p>
          <a:p>
            <a:pPr algn="l" rtl="0"/>
            <a:r>
              <a:rPr lang="en-US" dirty="0">
                <a:cs typeface="B Mitra" pitchFamily="2" charset="-78"/>
              </a:rPr>
              <a:t>Regulation</a:t>
            </a:r>
          </a:p>
          <a:p>
            <a:pPr algn="l" rtl="0"/>
            <a:r>
              <a:rPr lang="en-US" dirty="0">
                <a:cs typeface="B Mitra" pitchFamily="2" charset="-78"/>
              </a:rPr>
              <a:t>&amp; …</a:t>
            </a:r>
          </a:p>
          <a:p>
            <a:r>
              <a:rPr lang="fa-IR" dirty="0">
                <a:cs typeface="B Mitra" pitchFamily="2" charset="-78"/>
              </a:rPr>
              <a:t>که به اهرم های کنترل نظام سلامت معروفند</a:t>
            </a:r>
          </a:p>
          <a:p>
            <a:r>
              <a:rPr lang="fa-IR" dirty="0">
                <a:cs typeface="B Mitra" pitchFamily="2" charset="-78"/>
              </a:rPr>
              <a:t>و باید عوامل فراتر از اهرم های کنترل را نیز در نظر داشت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5009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5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triped Right Arrow 1">
            <a:hlinkClick r:id="rId3" action="ppaction://hlinkpres?slideindex=1&amp;slidetitle="/>
          </p:cNvPr>
          <p:cNvSpPr/>
          <p:nvPr/>
        </p:nvSpPr>
        <p:spPr>
          <a:xfrm>
            <a:off x="35257" y="6348484"/>
            <a:ext cx="838200" cy="5334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540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7257" y="685800"/>
            <a:ext cx="9144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800" dirty="0" smtClean="0">
                <a:solidFill>
                  <a:srgbClr val="FF0000"/>
                </a:solidFill>
                <a:latin typeface="IranNastaliq" pitchFamily="18" charset="0"/>
                <a:cs typeface="B Titr" pitchFamily="2" charset="-78"/>
              </a:rPr>
              <a:t>از توجه شما سپاسگزارم</a:t>
            </a:r>
            <a:endParaRPr lang="fa-IR" sz="4800" dirty="0">
              <a:solidFill>
                <a:srgbClr val="FF0000"/>
              </a:solidFill>
              <a:latin typeface="IranNastaliq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705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dirty="0" smtClean="0">
                <a:latin typeface="IranNastaliq" pitchFamily="18" charset="0"/>
                <a:cs typeface="B Titr" pitchFamily="2" charset="-78"/>
              </a:rPr>
              <a:t>مشکلات موجود و پیش روی نظام سلامت کشور</a:t>
            </a:r>
            <a:endParaRPr lang="fa-IR" dirty="0" smtClean="0">
              <a:cs typeface="B 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620DEA-2E27-47B6-A565-58654B0B601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2325688" y="1357313"/>
            <a:ext cx="4419600" cy="520700"/>
          </a:xfrm>
          <a:prstGeom prst="rect">
            <a:avLst/>
          </a:prstGeom>
          <a:gradFill rotWithShape="0">
            <a:gsLst>
              <a:gs pos="0">
                <a:srgbClr val="477647"/>
              </a:gs>
              <a:gs pos="50000">
                <a:srgbClr val="99FF99"/>
              </a:gs>
              <a:gs pos="100000">
                <a:srgbClr val="477647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sq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rtl="1">
              <a:spcBef>
                <a:spcPct val="50000"/>
              </a:spcBef>
            </a:pPr>
            <a:r>
              <a:rPr lang="ar-SA" altLang="ar-SA" sz="2800" b="1" i="1" dirty="0">
                <a:solidFill>
                  <a:srgbClr val="000000"/>
                </a:solidFill>
                <a:ea typeface="Zar"/>
                <a:cs typeface="Zar"/>
              </a:rPr>
              <a:t>گذر سلامتي</a:t>
            </a:r>
            <a:r>
              <a:rPr lang="ar-SA" altLang="ar-SA" sz="2400" b="1" i="1" dirty="0">
                <a:solidFill>
                  <a:srgbClr val="000000"/>
                </a:solidFill>
                <a:ea typeface="Zar"/>
                <a:cs typeface="Zar"/>
              </a:rPr>
              <a:t>(</a:t>
            </a:r>
            <a:r>
              <a:rPr lang="en-US" sz="2400" b="1" i="1" dirty="0">
                <a:solidFill>
                  <a:srgbClr val="000000"/>
                </a:solidFill>
                <a:ea typeface="Zar"/>
                <a:cs typeface="Zar"/>
              </a:rPr>
              <a:t>Health Transition</a:t>
            </a:r>
            <a:r>
              <a:rPr lang="ar-SA" sz="2400" b="1" i="1" dirty="0">
                <a:solidFill>
                  <a:srgbClr val="000000"/>
                </a:solidFill>
                <a:ea typeface="Zar"/>
                <a:cs typeface="Zar"/>
              </a:rPr>
              <a:t>)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7126288" y="2500313"/>
            <a:ext cx="1828800" cy="520700"/>
          </a:xfrm>
          <a:prstGeom prst="rect">
            <a:avLst/>
          </a:prstGeom>
          <a:gradFill rotWithShape="0">
            <a:gsLst>
              <a:gs pos="0">
                <a:srgbClr val="477647"/>
              </a:gs>
              <a:gs pos="50000">
                <a:srgbClr val="99FF99"/>
              </a:gs>
              <a:gs pos="100000">
                <a:srgbClr val="477647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sq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ar-SA" altLang="ar-SA" sz="2800" b="1" i="1">
                <a:solidFill>
                  <a:srgbClr val="000000"/>
                </a:solidFill>
                <a:ea typeface="Zar"/>
                <a:cs typeface="Zar"/>
              </a:rPr>
              <a:t>گذر فرهنگي</a:t>
            </a:r>
            <a:endParaRPr lang="ar-SA" altLang="ar-SA" sz="2400" b="1" i="1">
              <a:solidFill>
                <a:srgbClr val="000000"/>
              </a:solidFill>
              <a:ea typeface="Zar"/>
              <a:cs typeface="Zar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3773488" y="2500313"/>
            <a:ext cx="2362200" cy="520700"/>
          </a:xfrm>
          <a:prstGeom prst="rect">
            <a:avLst/>
          </a:prstGeom>
          <a:gradFill rotWithShape="0">
            <a:gsLst>
              <a:gs pos="0">
                <a:srgbClr val="477647"/>
              </a:gs>
              <a:gs pos="50000">
                <a:srgbClr val="99FF99"/>
              </a:gs>
              <a:gs pos="100000">
                <a:srgbClr val="477647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sq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ar-SA" altLang="ar-SA" sz="2800" b="1" i="1">
                <a:solidFill>
                  <a:srgbClr val="000000"/>
                </a:solidFill>
                <a:ea typeface="Zar"/>
                <a:cs typeface="Zar"/>
              </a:rPr>
              <a:t>گذر دموگرافيك</a:t>
            </a:r>
            <a:endParaRPr lang="ar-SA" altLang="ar-SA" sz="2400" b="1" i="1">
              <a:solidFill>
                <a:srgbClr val="000000"/>
              </a:solidFill>
              <a:ea typeface="Zar"/>
              <a:cs typeface="Zar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115888" y="2500313"/>
            <a:ext cx="2667000" cy="520700"/>
          </a:xfrm>
          <a:prstGeom prst="rect">
            <a:avLst/>
          </a:prstGeom>
          <a:gradFill rotWithShape="0">
            <a:gsLst>
              <a:gs pos="0">
                <a:srgbClr val="477647"/>
              </a:gs>
              <a:gs pos="50000">
                <a:srgbClr val="99FF99"/>
              </a:gs>
              <a:gs pos="100000">
                <a:srgbClr val="477647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sq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ar-SA" altLang="ar-SA" sz="2800" b="1" i="1">
                <a:solidFill>
                  <a:srgbClr val="000000"/>
                </a:solidFill>
                <a:ea typeface="Zar"/>
                <a:cs typeface="Zar"/>
              </a:rPr>
              <a:t>گذر اپيدميولوژيك</a:t>
            </a:r>
            <a:endParaRPr lang="ar-SA" altLang="ar-SA" sz="2400" b="1" i="1">
              <a:solidFill>
                <a:srgbClr val="000000"/>
              </a:solidFill>
              <a:ea typeface="Zar"/>
              <a:cs typeface="Zar"/>
            </a:endParaRPr>
          </a:p>
        </p:txBody>
      </p:sp>
      <p:cxnSp>
        <p:nvCxnSpPr>
          <p:cNvPr id="101384" name="AutoShape 8"/>
          <p:cNvCxnSpPr>
            <a:cxnSpLocks noChangeShapeType="1"/>
            <a:stCxn id="101380" idx="2"/>
            <a:endCxn id="32" idx="0"/>
          </p:cNvCxnSpPr>
          <p:nvPr/>
        </p:nvCxnSpPr>
        <p:spPr bwMode="auto">
          <a:xfrm rot="5400000">
            <a:off x="2681288" y="646113"/>
            <a:ext cx="622300" cy="3086100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1385" name="AutoShape 9"/>
          <p:cNvCxnSpPr>
            <a:cxnSpLocks noChangeShapeType="1"/>
            <a:stCxn id="101380" idx="2"/>
            <a:endCxn id="31" idx="0"/>
          </p:cNvCxnSpPr>
          <p:nvPr/>
        </p:nvCxnSpPr>
        <p:spPr bwMode="auto">
          <a:xfrm rot="16200000" flipH="1">
            <a:off x="4433888" y="1979613"/>
            <a:ext cx="622300" cy="419100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1386" name="AutoShape 10"/>
          <p:cNvCxnSpPr>
            <a:cxnSpLocks noChangeShapeType="1"/>
            <a:stCxn id="101380" idx="2"/>
            <a:endCxn id="30" idx="0"/>
          </p:cNvCxnSpPr>
          <p:nvPr/>
        </p:nvCxnSpPr>
        <p:spPr bwMode="auto">
          <a:xfrm rot="16200000" flipH="1">
            <a:off x="5976938" y="436563"/>
            <a:ext cx="622300" cy="3505200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6897688" y="3109913"/>
            <a:ext cx="2209800" cy="3785652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تغيير فرهنگ جامعه</a:t>
            </a:r>
          </a:p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زندگي شهر نشيني</a:t>
            </a:r>
          </a:p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پرخوري و تغذيه ناسالم</a:t>
            </a:r>
          </a:p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عدم تحرك</a:t>
            </a:r>
          </a:p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حضور مظاهر تكنولوژي در تمام ابعاد زندگي بشر</a:t>
            </a: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3392488" y="3109913"/>
            <a:ext cx="2819400" cy="2862322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تغيير هرم سني جامعه</a:t>
            </a:r>
          </a:p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افزايش جمعيت</a:t>
            </a:r>
          </a:p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جوان شدن جامعه و مشكلات آن</a:t>
            </a:r>
          </a:p>
          <a:p>
            <a:pPr algn="r" rtl="1">
              <a:spcBef>
                <a:spcPct val="50000"/>
              </a:spcBef>
            </a:pPr>
            <a:r>
              <a:rPr lang="ar-SA" sz="24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افزايش كهنسالان جامعه در دو دهه آينده</a:t>
            </a: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115888" y="3109913"/>
            <a:ext cx="2743200" cy="3647152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ar-SA" sz="22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-تغييرالگوي بيماريها از بيماريهاي عفوني به بيماريهاومشكلاتي چون:</a:t>
            </a:r>
          </a:p>
          <a:p>
            <a:pPr algn="r" rtl="1">
              <a:spcBef>
                <a:spcPct val="50000"/>
              </a:spcBef>
            </a:pPr>
            <a:r>
              <a:rPr lang="ar-SA" sz="22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بيماريهاي قلب و عروق</a:t>
            </a:r>
          </a:p>
          <a:p>
            <a:pPr algn="r" rtl="1">
              <a:spcBef>
                <a:spcPct val="50000"/>
              </a:spcBef>
            </a:pPr>
            <a:r>
              <a:rPr lang="ar-SA" sz="22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-حوادث</a:t>
            </a:r>
          </a:p>
          <a:p>
            <a:pPr algn="r" rtl="1">
              <a:spcBef>
                <a:spcPct val="50000"/>
              </a:spcBef>
            </a:pPr>
            <a:r>
              <a:rPr lang="ar-SA" sz="22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 سرطانها</a:t>
            </a:r>
          </a:p>
          <a:p>
            <a:pPr algn="r" rtl="1">
              <a:spcBef>
                <a:spcPct val="50000"/>
              </a:spcBef>
            </a:pPr>
            <a:r>
              <a:rPr lang="ar-SA" sz="22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-بيماريهاي عفوني نوپديدوبازپديد</a:t>
            </a:r>
          </a:p>
          <a:p>
            <a:pPr algn="r" rtl="1">
              <a:spcBef>
                <a:spcPct val="50000"/>
              </a:spcBef>
            </a:pPr>
            <a:r>
              <a:rPr lang="ar-SA" sz="2200" dirty="0">
                <a:solidFill>
                  <a:srgbClr val="000000"/>
                </a:solidFill>
                <a:latin typeface="Times New Roman" pitchFamily="18" charset="0"/>
                <a:cs typeface="B Mitra" pitchFamily="2" charset="-78"/>
              </a:rPr>
              <a:t>-بيماريهاي رواني</a:t>
            </a:r>
          </a:p>
        </p:txBody>
      </p:sp>
    </p:spTree>
    <p:extLst>
      <p:ext uri="{BB962C8B-B14F-4D97-AF65-F5344CB8AC3E}">
        <p14:creationId xmlns:p14="http://schemas.microsoft.com/office/powerpoint/2010/main" val="168945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 autoUpdateAnimBg="0"/>
      <p:bldP spid="31" grpId="0" animBg="1" autoUpdateAnimBg="0"/>
      <p:bldP spid="32" grpId="0" animBg="1" autoUpdateAnimBg="0"/>
      <p:bldP spid="36" grpId="0" animBg="1" autoUpdateAnimBg="0"/>
      <p:bldP spid="37" grpId="0" animBg="1" autoUpdateAnimBg="0"/>
      <p:bldP spid="3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sz="3200" dirty="0">
                <a:latin typeface="IranNastaliq" pitchFamily="18" charset="0"/>
              </a:rPr>
              <a:t>مشکلات موجود و پیش روی نظام سلامت کشور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2057400"/>
            <a:ext cx="8504238" cy="4572000"/>
          </a:xfrm>
        </p:spPr>
        <p:txBody>
          <a:bodyPr/>
          <a:lstStyle/>
          <a:p>
            <a:pPr algn="r" rtl="1"/>
            <a:r>
              <a:rPr lang="fa-IR" sz="2800" dirty="0" smtClean="0">
                <a:cs typeface="B Mitra" pitchFamily="2" charset="-78"/>
              </a:rPr>
              <a:t>بی عدالتی در سلامت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FD630E-67CF-42CB-B002-DF33E331B49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0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4488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49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2838" y="92519"/>
            <a:ext cx="7024362" cy="1143000"/>
          </a:xfrm>
        </p:spPr>
        <p:txBody>
          <a:bodyPr>
            <a:noAutofit/>
          </a:bodyPr>
          <a:lstStyle/>
          <a:p>
            <a:r>
              <a:rPr lang="fa-IR" sz="2800" b="0" dirty="0"/>
              <a:t>میزان مرگ کودکان کمتر ازیکسال </a:t>
            </a:r>
            <a:r>
              <a:rPr lang="fa-IR" sz="2800" b="0" dirty="0" smtClean="0"/>
              <a:t>براساس </a:t>
            </a:r>
            <a:r>
              <a:rPr lang="fa-IR" sz="2800" b="0" dirty="0"/>
              <a:t>اطلاعات زیج حیاتی مناطق روستایی سالهای 88 تا 90کل کشور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788339"/>
              </p:ext>
            </p:extLst>
          </p:nvPr>
        </p:nvGraphicFramePr>
        <p:xfrm>
          <a:off x="-2" y="1397001"/>
          <a:ext cx="9173030" cy="530859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476526"/>
                <a:gridCol w="1680950"/>
                <a:gridCol w="1653654"/>
                <a:gridCol w="1527294"/>
                <a:gridCol w="1834606"/>
              </a:tblGrid>
              <a:tr h="145537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3200" b="1" i="0" u="none" strike="noStrike" kern="1200" dirty="0">
                          <a:solidFill>
                            <a:srgbClr val="FFFF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دانشگاه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FF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1388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FF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1389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FF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1390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3200" b="1" i="0" u="none" strike="noStrike" kern="1200" dirty="0">
                          <a:solidFill>
                            <a:srgbClr val="FFFF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میانگین 1388 تا 1390</a:t>
                      </a:r>
                    </a:p>
                  </a:txBody>
                  <a:tcPr marL="0" marR="0" marT="0" marB="0" anchor="ctr"/>
                </a:tc>
              </a:tr>
              <a:tr h="1249356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استان خراسان جنوبي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21.68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27.1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22</a:t>
                      </a:r>
                      <a:endParaRPr lang="fa-IR" sz="3200" b="1" i="0" u="none" strike="noStrike" kern="1200" dirty="0">
                        <a:solidFill>
                          <a:srgbClr val="FF0000"/>
                        </a:solidFill>
                        <a:effectLst/>
                        <a:latin typeface="B Traffic"/>
                        <a:ea typeface="+mn-ea"/>
                        <a:cs typeface="B Mitra" pitchFamily="2" charset="-7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3200" b="1" i="0" u="none" strike="noStrike" kern="120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23.57</a:t>
                      </a:r>
                    </a:p>
                  </a:txBody>
                  <a:tcPr marL="0" marR="0" marT="0" marB="0" anchor="ctr"/>
                </a:tc>
              </a:tr>
              <a:tr h="10457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استان سيستان و بلوچستان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26.34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22.2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20.7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3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23.10</a:t>
                      </a:r>
                    </a:p>
                  </a:txBody>
                  <a:tcPr marL="0" marR="0" marT="0" marB="0" anchor="ctr"/>
                </a:tc>
              </a:tr>
              <a:tr h="788446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استان البرز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4.28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12.9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8.57</a:t>
                      </a:r>
                    </a:p>
                  </a:txBody>
                  <a:tcPr marL="0" marR="0" marT="0" marB="0" anchor="ctr"/>
                </a:tc>
              </a:tr>
              <a:tr h="76200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استان تهران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9.06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7.68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5.03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3200" b="1" i="0" u="none" strike="noStrike" kern="1200" dirty="0">
                          <a:solidFill>
                            <a:srgbClr val="002060"/>
                          </a:solidFill>
                          <a:effectLst/>
                          <a:latin typeface="B Traffic"/>
                          <a:ea typeface="+mn-ea"/>
                          <a:cs typeface="B Mitra" pitchFamily="2" charset="-78"/>
                        </a:rPr>
                        <a:t>7.26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88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a-IR" sz="2400" dirty="0">
                <a:solidFill>
                  <a:srgbClr val="002060"/>
                </a:solidFill>
                <a:latin typeface="IranNastaliq" pitchFamily="18" charset="0"/>
                <a:cs typeface="B Titr" pitchFamily="2" charset="-78"/>
              </a:rPr>
              <a:t>میزان مرگ کودکان زیر یکسال اساس اطلاعات زیج حیاتی مناطق روستایی استان هرمزگان در سال 1388</a:t>
            </a:r>
            <a:endParaRPr lang="fa-I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9B6405-4B2C-43C8-853C-5CA6DFB937E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176237828"/>
              </p:ext>
            </p:extLst>
          </p:nvPr>
        </p:nvGraphicFramePr>
        <p:xfrm>
          <a:off x="152400" y="1447799"/>
          <a:ext cx="8839200" cy="4953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74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PresentationPro_BooksInCloudsVideo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  <a:fontScheme name="Civic">
    <a:majorFont>
      <a:latin typeface="Georgia"/>
      <a:ea typeface=""/>
      <a:cs typeface=""/>
      <a:font script="Jpan" typeface="ＭＳ Ｐゴシック"/>
      <a:font script="Hang" typeface="돋움"/>
      <a:font script="Hans" typeface="方正舒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Georgia"/>
      <a:ea typeface=""/>
      <a:cs typeface=""/>
      <a:font script="Jpan" typeface="ＭＳ Ｐ明朝"/>
      <a:font script="Hang" typeface="바탕"/>
      <a:font script="Hans" typeface="方正舒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Civic">
    <a:fillStyleLst>
      <a:solidFill>
        <a:schemeClr val="phClr"/>
      </a:solidFill>
      <a:solidFill>
        <a:schemeClr val="phClr">
          <a:tint val="45000"/>
        </a:schemeClr>
      </a:solidFill>
      <a:solidFill>
        <a:schemeClr val="phClr">
          <a:tint val="95000"/>
        </a:schemeClr>
      </a:solidFill>
    </a:fillStyleLst>
    <a:lnStyleLst>
      <a:ln w="9525" cap="flat" cmpd="sng" algn="ctr">
        <a:solidFill>
          <a:schemeClr val="phClr"/>
        </a:solidFill>
        <a:prstDash val="solid"/>
      </a:ln>
      <a:ln w="11429" cap="flat" cmpd="sng" algn="ctr">
        <a:solidFill>
          <a:schemeClr val="phClr"/>
        </a:solidFill>
        <a:prstDash val="sysDash"/>
      </a:ln>
      <a:ln w="200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0"/>
          </a:lightRig>
        </a:scene3d>
        <a:sp3d contourW="9525" prstMaterial="matte">
          <a:bevelT w="0" h="0"/>
          <a:contourClr>
            <a:schemeClr val="phClr">
              <a:shade val="70000"/>
              <a:satMod val="105000"/>
            </a:schemeClr>
          </a:contourClr>
        </a:sp3d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chemeClr val="phClr"/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70000"/>
              <a:satMod val="115000"/>
            </a:schemeClr>
            <a:schemeClr val="phClr">
              <a:tint val="85000"/>
            </a:schemeClr>
          </a:duotone>
        </a:blip>
        <a:tile tx="0" ty="0" sx="85000" sy="85000" flip="none" algn="tl"/>
      </a:blipFill>
      <a:blipFill>
        <a:blip xmlns:r="http://schemas.openxmlformats.org/officeDocument/2006/relationships" r:embed="rId2">
          <a:duotone>
            <a:schemeClr val="phClr">
              <a:shade val="65000"/>
              <a:satMod val="115000"/>
            </a:schemeClr>
            <a:schemeClr val="phClr">
              <a:tint val="85000"/>
            </a:schemeClr>
          </a:duotone>
        </a:blip>
        <a:tile tx="0" ty="0" sx="65000" sy="65000" flip="none" algn="tl"/>
      </a:blip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7847DE1-7447-4BB3-92C7-CFBC2A0F3E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730</TotalTime>
  <Words>2213</Words>
  <Application>Microsoft Office PowerPoint</Application>
  <PresentationFormat>On-screen Show (4:3)</PresentationFormat>
  <Paragraphs>325</Paragraphs>
  <Slides>46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PresentationPro_BooksInCloudsVideo</vt:lpstr>
      <vt:lpstr>چرایی پزشک خانواده</vt:lpstr>
      <vt:lpstr>اهداف</vt:lpstr>
      <vt:lpstr>قانون برنامه پنجم توسعه و برنامه پزشک خانواده</vt:lpstr>
      <vt:lpstr>قانون برنامه پنجم توسعه و برنامه پزشک خانواده</vt:lpstr>
      <vt:lpstr>مشکلات موجود و پیش روی نظام سلامت کشور</vt:lpstr>
      <vt:lpstr>مشکلات موجود و پیش روی نظام سلامت کشور</vt:lpstr>
      <vt:lpstr>PowerPoint Presentation</vt:lpstr>
      <vt:lpstr>میزان مرگ کودکان کمتر ازیکسال براساس اطلاعات زیج حیاتی مناطق روستایی سالهای 88 تا 90کل کشور</vt:lpstr>
      <vt:lpstr>میزان مرگ کودکان زیر یکسال اساس اطلاعات زیج حیاتی مناطق روستایی استان هرمزگان در سال 1388</vt:lpstr>
      <vt:lpstr>مشکلات موجود و پیش روی نظام سلامت کشور</vt:lpstr>
      <vt:lpstr>وضع مطلوب در حوزه سلامت</vt:lpstr>
      <vt:lpstr>نظام پرداخت</vt:lpstr>
      <vt:lpstr>نابرابری و بی عدالتی</vt:lpstr>
      <vt:lpstr>مسکن</vt:lpstr>
      <vt:lpstr>حمل و نقل</vt:lpstr>
      <vt:lpstr>تفريح</vt:lpstr>
      <vt:lpstr>PowerPoint Presentation</vt:lpstr>
      <vt:lpstr>PowerPoint Presentation</vt:lpstr>
      <vt:lpstr>راهبرد پزشک خانواده و نظام ارجاع </vt:lpstr>
      <vt:lpstr>PowerPoint Presentation</vt:lpstr>
      <vt:lpstr>مباني و اصول اساسي اجراي پزشك خانواده</vt:lpstr>
      <vt:lpstr>اهداف برنامه پزشك خانواده و نظام ارجاع</vt:lpstr>
      <vt:lpstr>مفاهيم پايه</vt:lpstr>
      <vt:lpstr>مقایسه مشخصات ذکر شده در تعاریف مختلف پزشک عمومی از کتاب :پزشک خانواده: چیستی و چرایی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نگاهی دوباره به مشکلات بخش سلامت</vt:lpstr>
      <vt:lpstr>پزشک پنج ستاره</vt:lpstr>
      <vt:lpstr>نظام پرداخت به ارائه‌كنندگان خدمات  (Provider Payment Mechanism) </vt:lpstr>
      <vt:lpstr>PowerPoint Presentation</vt:lpstr>
      <vt:lpstr>PowerPoint Presentation</vt:lpstr>
      <vt:lpstr>نتایج مورد انتظار از برنامه پزشك خانواده و نظام ارجاع در کشور</vt:lpstr>
      <vt:lpstr>نتایج مورد انتظار از برنامه پزشك خانواده و نظام ارجاع در کشور</vt:lpstr>
      <vt:lpstr>نتایج مورد انتظار از برنامه پزشك خانواده و نظام ارجاع در کشور</vt:lpstr>
      <vt:lpstr>نتایج مورد انتظار از برنامه پزشك خانواده و نظام ارجاع در کشور</vt:lpstr>
      <vt:lpstr>نتایج مورد انتظار از برنامه پزشك خانواده و نظام ارجاع در کشور</vt:lpstr>
      <vt:lpstr>پس بطور خلاصه:</vt:lpstr>
      <vt:lpstr>پس بطور خلاصه: (ادامه)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برنامه پزشک خانواده و نظام ارجاع  ضرورت ها     گذشته        افق پیش رو</dc:title>
  <dc:creator>Shariati</dc:creator>
  <dc:description>2010 animated education powerpoint template from presentationpro.com</dc:description>
  <cp:lastModifiedBy>asus</cp:lastModifiedBy>
  <cp:revision>51</cp:revision>
  <dcterms:created xsi:type="dcterms:W3CDTF">2013-07-31T09:55:09Z</dcterms:created>
  <dcterms:modified xsi:type="dcterms:W3CDTF">2018-11-17T07:34:07Z</dcterms:modified>
  <cp:category>2010 education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TC018813599991</vt:lpwstr>
  </property>
</Properties>
</file>