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5"/>
  </p:notesMasterIdLst>
  <p:sldIdLst>
    <p:sldId id="256" r:id="rId2"/>
    <p:sldId id="315" r:id="rId3"/>
    <p:sldId id="316" r:id="rId4"/>
    <p:sldId id="257" r:id="rId5"/>
    <p:sldId id="320" r:id="rId6"/>
    <p:sldId id="321" r:id="rId7"/>
    <p:sldId id="348" r:id="rId8"/>
    <p:sldId id="349" r:id="rId9"/>
    <p:sldId id="324" r:id="rId10"/>
    <p:sldId id="328" r:id="rId11"/>
    <p:sldId id="350" r:id="rId12"/>
    <p:sldId id="329" r:id="rId13"/>
    <p:sldId id="331" r:id="rId14"/>
    <p:sldId id="332" r:id="rId15"/>
    <p:sldId id="334" r:id="rId16"/>
    <p:sldId id="335" r:id="rId17"/>
    <p:sldId id="336" r:id="rId18"/>
    <p:sldId id="337" r:id="rId19"/>
    <p:sldId id="338" r:id="rId20"/>
    <p:sldId id="339" r:id="rId21"/>
    <p:sldId id="340" r:id="rId22"/>
    <p:sldId id="341" r:id="rId23"/>
    <p:sldId id="342" r:id="rId24"/>
    <p:sldId id="343" r:id="rId25"/>
    <p:sldId id="344" r:id="rId26"/>
    <p:sldId id="345" r:id="rId27"/>
    <p:sldId id="346" r:id="rId28"/>
    <p:sldId id="262" r:id="rId29"/>
    <p:sldId id="268" r:id="rId30"/>
    <p:sldId id="276" r:id="rId31"/>
    <p:sldId id="277" r:id="rId32"/>
    <p:sldId id="278" r:id="rId33"/>
    <p:sldId id="279" r:id="rId34"/>
    <p:sldId id="280" r:id="rId35"/>
    <p:sldId id="281" r:id="rId36"/>
    <p:sldId id="282" r:id="rId37"/>
    <p:sldId id="283" r:id="rId38"/>
    <p:sldId id="291" r:id="rId39"/>
    <p:sldId id="293" r:id="rId40"/>
    <p:sldId id="294" r:id="rId41"/>
    <p:sldId id="295" r:id="rId42"/>
    <p:sldId id="296" r:id="rId43"/>
    <p:sldId id="297" r:id="rId44"/>
    <p:sldId id="298" r:id="rId45"/>
    <p:sldId id="299" r:id="rId46"/>
    <p:sldId id="300" r:id="rId47"/>
    <p:sldId id="303" r:id="rId48"/>
    <p:sldId id="304" r:id="rId49"/>
    <p:sldId id="305" r:id="rId50"/>
    <p:sldId id="306" r:id="rId51"/>
    <p:sldId id="307" r:id="rId52"/>
    <p:sldId id="312" r:id="rId53"/>
    <p:sldId id="313" r:id="rId5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130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8B48B5F-7F88-4769-8BB3-E453BF553879}" type="datetimeFigureOut">
              <a:rPr lang="en-US" smtClean="0"/>
              <a:t>11/4/2018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429F5B-EC52-4220-B267-13D398205A20}" type="slidenum">
              <a:rPr lang="en-US" smtClean="0"/>
              <a:t>‹#›</a:t>
            </a:fld>
            <a:endParaRPr lang="en-US"/>
          </a:p>
        </p:txBody>
      </p:sp>
    </p:spTree>
    <p:extLst>
      <p:ext uri="{BB962C8B-B14F-4D97-AF65-F5344CB8AC3E}">
        <p14:creationId xmlns:p14="http://schemas.microsoft.com/office/powerpoint/2010/main" val="8648351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429F5B-EC52-4220-B267-13D398205A20}" type="slidenum">
              <a:rPr lang="en-US" smtClean="0"/>
              <a:t>12</a:t>
            </a:fld>
            <a:endParaRPr lang="en-US"/>
          </a:p>
        </p:txBody>
      </p:sp>
    </p:spTree>
    <p:extLst>
      <p:ext uri="{BB962C8B-B14F-4D97-AF65-F5344CB8AC3E}">
        <p14:creationId xmlns:p14="http://schemas.microsoft.com/office/powerpoint/2010/main" val="34988463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fa-IR" altLang="en-US" smtClean="0"/>
          </a:p>
        </p:txBody>
      </p:sp>
      <p:sp>
        <p:nvSpPr>
          <p:cNvPr id="56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rtl="0">
              <a:defRPr>
                <a:solidFill>
                  <a:schemeClr val="tx1"/>
                </a:solidFill>
                <a:latin typeface="Calibri" pitchFamily="34" charset="0"/>
              </a:defRPr>
            </a:lvl1pPr>
            <a:lvl2pPr marL="742950" indent="-285750" algn="l" rtl="0">
              <a:defRPr>
                <a:solidFill>
                  <a:schemeClr val="tx1"/>
                </a:solidFill>
                <a:latin typeface="Calibri" pitchFamily="34" charset="0"/>
              </a:defRPr>
            </a:lvl2pPr>
            <a:lvl3pPr marL="1143000" indent="-228600" algn="l" rtl="0">
              <a:defRPr>
                <a:solidFill>
                  <a:schemeClr val="tx1"/>
                </a:solidFill>
                <a:latin typeface="Calibri" pitchFamily="34" charset="0"/>
              </a:defRPr>
            </a:lvl3pPr>
            <a:lvl4pPr marL="1600200" indent="-228600" algn="l" rtl="0">
              <a:defRPr>
                <a:solidFill>
                  <a:schemeClr val="tx1"/>
                </a:solidFill>
                <a:latin typeface="Calibri" pitchFamily="34" charset="0"/>
              </a:defRPr>
            </a:lvl4pPr>
            <a:lvl5pPr marL="2057400" indent="-228600" algn="l" rtl="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fontAlgn="base">
              <a:spcBef>
                <a:spcPct val="0"/>
              </a:spcBef>
              <a:spcAft>
                <a:spcPct val="0"/>
              </a:spcAft>
            </a:pPr>
            <a:fld id="{747E5358-88B8-4A0D-A848-970442FDD8FB}" type="slidenum">
              <a:rPr lang="en-US" altLang="en-US"/>
              <a:pPr algn="r" fontAlgn="base">
                <a:spcBef>
                  <a:spcPct val="0"/>
                </a:spcBef>
                <a:spcAft>
                  <a:spcPct val="0"/>
                </a:spcAft>
              </a:pPr>
              <a:t>52</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56A05FDE-5AAC-48C4-B95B-8C4873B15F7C}" type="datetimeFigureOut">
              <a:rPr lang="en-US" smtClean="0"/>
              <a:t>11/4/2018</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9EDBB264-5DCB-4314-9976-EB7661FC5198}"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6A05FDE-5AAC-48C4-B95B-8C4873B15F7C}" type="datetimeFigureOut">
              <a:rPr lang="en-US" smtClean="0"/>
              <a:t>11/4/2018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DBB264-5DCB-4314-9976-EB7661FC5198}"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6A05FDE-5AAC-48C4-B95B-8C4873B15F7C}" type="datetimeFigureOut">
              <a:rPr lang="en-US" smtClean="0"/>
              <a:t>11/4/2018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DBB264-5DCB-4314-9976-EB7661FC5198}"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6A05FDE-5AAC-48C4-B95B-8C4873B15F7C}" type="datetimeFigureOut">
              <a:rPr lang="en-US" smtClean="0"/>
              <a:t>11/4/2018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DBB264-5DCB-4314-9976-EB7661FC5198}"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56A05FDE-5AAC-48C4-B95B-8C4873B15F7C}" type="datetimeFigureOut">
              <a:rPr lang="en-US" smtClean="0"/>
              <a:t>11/4/2018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DBB264-5DCB-4314-9976-EB7661FC5198}"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6A05FDE-5AAC-48C4-B95B-8C4873B15F7C}" type="datetimeFigureOut">
              <a:rPr lang="en-US" smtClean="0"/>
              <a:t>11/4/2018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EDBB264-5DCB-4314-9976-EB7661FC5198}"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56A05FDE-5AAC-48C4-B95B-8C4873B15F7C}" type="datetimeFigureOut">
              <a:rPr lang="en-US" smtClean="0"/>
              <a:t>11/4/2018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EDBB264-5DCB-4314-9976-EB7661FC5198}"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56A05FDE-5AAC-48C4-B95B-8C4873B15F7C}" type="datetimeFigureOut">
              <a:rPr lang="en-US" smtClean="0"/>
              <a:t>11/4/2018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EDBB264-5DCB-4314-9976-EB7661FC5198}"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A05FDE-5AAC-48C4-B95B-8C4873B15F7C}" type="datetimeFigureOut">
              <a:rPr lang="en-US" smtClean="0"/>
              <a:t>11/4/2018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EDBB264-5DCB-4314-9976-EB7661FC5198}"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6A05FDE-5AAC-48C4-B95B-8C4873B15F7C}" type="datetimeFigureOut">
              <a:rPr lang="en-US" smtClean="0"/>
              <a:t>11/4/2018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EDBB264-5DCB-4314-9976-EB7661FC5198}"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56A05FDE-5AAC-48C4-B95B-8C4873B15F7C}" type="datetimeFigureOut">
              <a:rPr lang="en-US" smtClean="0"/>
              <a:t>11/4/2018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9EDBB264-5DCB-4314-9976-EB7661FC5198}" type="slidenum">
              <a:rPr lang="en-US" smtClean="0"/>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6A05FDE-5AAC-48C4-B95B-8C4873B15F7C}" type="datetimeFigureOut">
              <a:rPr lang="en-US" smtClean="0"/>
              <a:t>11/4/2018</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9EDBB264-5DCB-4314-9976-EB7661FC5198}" type="slidenum">
              <a:rPr lang="en-US" smtClean="0"/>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gif"/><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2361" y="167266"/>
            <a:ext cx="7851648" cy="1828800"/>
          </a:xfrm>
        </p:spPr>
        <p:txBody>
          <a:bodyPr/>
          <a:lstStyle/>
          <a:p>
            <a:r>
              <a:rPr lang="fa-IR" dirty="0"/>
              <a:t>پیشگیری از حوادث و مدیریت بلایا</a:t>
            </a:r>
            <a:endParaRPr lang="en-US" dirty="0"/>
          </a:p>
        </p:txBody>
      </p:sp>
      <p:sp>
        <p:nvSpPr>
          <p:cNvPr id="3" name="Subtitle 2"/>
          <p:cNvSpPr>
            <a:spLocks noGrp="1"/>
          </p:cNvSpPr>
          <p:nvPr>
            <p:ph type="subTitle" idx="1"/>
          </p:nvPr>
        </p:nvSpPr>
        <p:spPr/>
        <p:txBody>
          <a:bodyPr/>
          <a:lstStyle/>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2687781"/>
            <a:ext cx="1991258" cy="3743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9400" y="2286000"/>
            <a:ext cx="2438400" cy="426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9800" y="2120757"/>
            <a:ext cx="2504209" cy="43103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591824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867400"/>
          </a:xfrm>
        </p:spPr>
        <p:txBody>
          <a:bodyPr>
            <a:normAutofit/>
          </a:bodyPr>
          <a:lstStyle/>
          <a:p>
            <a:pPr>
              <a:buNone/>
            </a:pPr>
            <a:endParaRPr lang="fa-IR" dirty="0" smtClean="0"/>
          </a:p>
          <a:p>
            <a:pPr>
              <a:buNone/>
            </a:pPr>
            <a:endParaRPr lang="fa-IR" dirty="0" smtClean="0"/>
          </a:p>
          <a:p>
            <a:pPr algn="r" rtl="1">
              <a:buNone/>
            </a:pPr>
            <a:r>
              <a:rPr lang="fa-IR" sz="1600" b="1" dirty="0" smtClean="0">
                <a:cs typeface="B Nazanin" panose="00000400000000000000" pitchFamily="2" charset="-78"/>
              </a:rPr>
              <a:t>مصدوم برق زده می بایست به سرعت از جریان برق جدا گردد برای این کار چند نکته باید رعایت شود در صورتی که برق گرفتگی با ولتاژ بالا </a:t>
            </a:r>
            <a:r>
              <a:rPr lang="fa-IR" sz="1600" b="1" dirty="0" smtClean="0">
                <a:cs typeface="B Nazanin" panose="00000400000000000000" pitchFamily="2" charset="-78"/>
              </a:rPr>
              <a:t>باشد.</a:t>
            </a:r>
          </a:p>
          <a:p>
            <a:pPr algn="r" rtl="1">
              <a:buNone/>
            </a:pPr>
            <a:r>
              <a:rPr lang="fa-IR" sz="1600" b="1" dirty="0" smtClean="0">
                <a:cs typeface="B Nazanin" panose="00000400000000000000" pitchFamily="2" charset="-78"/>
              </a:rPr>
              <a:t>باید </a:t>
            </a:r>
            <a:r>
              <a:rPr lang="fa-IR" sz="1600" b="1" dirty="0" smtClean="0">
                <a:cs typeface="B Nazanin" panose="00000400000000000000" pitchFamily="2" charset="-78"/>
              </a:rPr>
              <a:t>از افراد متخصص کمک گرفت و اگر برق گرفتگی با ولتاژ کم باشد برق منازل وکلید برق را بلافاصله خاموش کرده و یا فیوز برق را قطع کنید و با استفاده از یک قطعه چوب خشک، پارچه، پلاستیک و یا روزنامه چند بار تاشده و قراردادن یک جسم عایق در زیر پا نظیر یک تکه لاستیک خشک مصدوم را از تماس با سیم برق دار جدا نمائید</a:t>
            </a:r>
            <a:r>
              <a:rPr lang="fa-IR" sz="1600" b="1" dirty="0" smtClean="0">
                <a:cs typeface="B Nazanin" panose="00000400000000000000" pitchFamily="2" charset="-78"/>
              </a:rPr>
              <a:t>.</a:t>
            </a:r>
          </a:p>
          <a:p>
            <a:pPr algn="r" rtl="1">
              <a:buNone/>
            </a:pPr>
            <a:r>
              <a:rPr lang="fa-IR" sz="1600" b="1" dirty="0" smtClean="0">
                <a:cs typeface="B Nazanin" panose="00000400000000000000" pitchFamily="2" charset="-78"/>
              </a:rPr>
              <a:t> </a:t>
            </a:r>
            <a:r>
              <a:rPr lang="fa-IR" sz="1600" b="1" dirty="0" smtClean="0">
                <a:cs typeface="B Nazanin" panose="00000400000000000000" pitchFamily="2" charset="-78"/>
              </a:rPr>
              <a:t>در هیچ شرایطی بدون عایق کردن خود نباید بدن شخص برق گرفته را لمس نمائید زیرا بی تردید خودتان نیز دچار عارضه برق گرفتگی خواهید </a:t>
            </a:r>
            <a:r>
              <a:rPr lang="fa-IR" sz="1600" b="1" dirty="0" smtClean="0">
                <a:cs typeface="B Nazanin" panose="00000400000000000000" pitchFamily="2" charset="-78"/>
              </a:rPr>
              <a:t>شد.ب</a:t>
            </a:r>
          </a:p>
          <a:p>
            <a:pPr algn="r" rtl="1">
              <a:buNone/>
            </a:pPr>
            <a:r>
              <a:rPr lang="fa-IR" sz="1600" b="1" dirty="0" smtClean="0">
                <a:cs typeface="B Nazanin" panose="00000400000000000000" pitchFamily="2" charset="-78"/>
              </a:rPr>
              <a:t>لافاصله </a:t>
            </a:r>
            <a:r>
              <a:rPr lang="fa-IR" sz="1600" b="1" dirty="0" smtClean="0">
                <a:cs typeface="B Nazanin" panose="00000400000000000000" pitchFamily="2" charset="-78"/>
              </a:rPr>
              <a:t>از افرادی که در محل حادثه حضور دارند برای خبرکردن پزشک و آوردن آمبولانس کمک بگیرید</a:t>
            </a:r>
            <a:r>
              <a:rPr lang="fa-IR" dirty="0" smtClean="0">
                <a:cs typeface="B Nazanin" panose="00000400000000000000" pitchFamily="2" charset="-78"/>
              </a:rPr>
              <a:t>.</a:t>
            </a:r>
          </a:p>
          <a:p>
            <a:pPr algn="r" rtl="1">
              <a:buNone/>
            </a:pPr>
            <a:endParaRPr lang="fa-IR" dirty="0">
              <a:cs typeface="B Nazanin" panose="00000400000000000000" pitchFamily="2" charset="-78"/>
            </a:endParaRPr>
          </a:p>
        </p:txBody>
      </p:sp>
    </p:spTree>
    <p:extLst>
      <p:ext uri="{BB962C8B-B14F-4D97-AF65-F5344CB8AC3E}">
        <p14:creationId xmlns:p14="http://schemas.microsoft.com/office/powerpoint/2010/main" val="112622385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4000" b="1" dirty="0">
                <a:cs typeface="B Nazanin" panose="00000400000000000000" pitchFamily="2" charset="-78"/>
              </a:rPr>
              <a:t>خودمراقبتی برای پیشگیری از غرق شدگی:</a:t>
            </a:r>
            <a:endParaRPr lang="fa-IR" sz="4000" b="1" dirty="0">
              <a:cs typeface="B Nazanin" panose="00000400000000000000" pitchFamily="2" charset="-78"/>
            </a:endParaRPr>
          </a:p>
        </p:txBody>
      </p:sp>
      <p:sp>
        <p:nvSpPr>
          <p:cNvPr id="3" name="Content Placeholder 2"/>
          <p:cNvSpPr>
            <a:spLocks noGrp="1"/>
          </p:cNvSpPr>
          <p:nvPr>
            <p:ph idx="1"/>
          </p:nvPr>
        </p:nvSpPr>
        <p:spPr/>
        <p:txBody>
          <a:bodyPr>
            <a:normAutofit fontScale="85000" lnSpcReduction="20000"/>
          </a:bodyPr>
          <a:lstStyle/>
          <a:p>
            <a:pPr algn="r" rtl="1"/>
            <a:r>
              <a:rPr lang="fa-IR" dirty="0" smtClean="0"/>
              <a:t>لط </a:t>
            </a:r>
            <a:r>
              <a:rPr lang="fa-IR" dirty="0"/>
              <a:t>نداریم در جاهایی که </a:t>
            </a:r>
            <a:r>
              <a:rPr lang="en-US" dirty="0"/>
              <a:t>􀀯􀀯 </a:t>
            </a:r>
            <a:r>
              <a:rPr lang="fa-IR" dirty="0"/>
              <a:t>نا تس </a:t>
            </a:r>
            <a:r>
              <a:rPr lang="en-US" dirty="0"/>
              <a:t>􀀯􀀯 </a:t>
            </a:r>
            <a:r>
              <a:rPr lang="en-US" b="1" dirty="0"/>
              <a:t>1 </a:t>
            </a:r>
            <a:r>
              <a:rPr lang="fa-IR" dirty="0"/>
              <a:t>اگر به فن ش</a:t>
            </a:r>
          </a:p>
          <a:p>
            <a:pPr algn="r" rtl="1"/>
            <a:r>
              <a:rPr lang="fa-IR" dirty="0"/>
              <a:t>نجا تغریق وجود ندارد شنا نکنیم.</a:t>
            </a:r>
          </a:p>
          <a:p>
            <a:pPr algn="r" rtl="1"/>
            <a:r>
              <a:rPr lang="fa-IR" b="1" dirty="0"/>
              <a:t>2 </a:t>
            </a:r>
            <a:r>
              <a:rPr lang="fa-IR" dirty="0"/>
              <a:t>برای نجات کسی که دارد در دریا غرق م یشود</a:t>
            </a:r>
          </a:p>
          <a:p>
            <a:pPr algn="r" rtl="1"/>
            <a:r>
              <a:rPr lang="fa-IR" dirty="0"/>
              <a:t>ر حرف های نباید اقدامی برای رفتن داخل </a:t>
            </a:r>
            <a:r>
              <a:rPr lang="en-US" dirty="0"/>
              <a:t>􀀯􀀯 </a:t>
            </a:r>
            <a:r>
              <a:rPr lang="fa-IR" dirty="0"/>
              <a:t>افراد غی</a:t>
            </a:r>
          </a:p>
          <a:p>
            <a:pPr algn="r" rtl="1"/>
            <a:r>
              <a:rPr lang="fa-IR" dirty="0"/>
              <a:t>دریا انجام دهند.</a:t>
            </a:r>
          </a:p>
          <a:p>
            <a:pPr algn="r" rtl="1"/>
            <a:r>
              <a:rPr lang="fa-IR" dirty="0"/>
              <a:t>نا را یاد بگیریم و قبل از شرکت در </a:t>
            </a:r>
            <a:r>
              <a:rPr lang="en-US" dirty="0"/>
              <a:t>􀀯􀀯 </a:t>
            </a:r>
            <a:r>
              <a:rPr lang="en-US" b="1" dirty="0"/>
              <a:t>3 </a:t>
            </a:r>
            <a:r>
              <a:rPr lang="fa-IR" dirty="0"/>
              <a:t>قواعد ش</a:t>
            </a:r>
          </a:p>
          <a:p>
            <a:pPr algn="r" rtl="1"/>
            <a:r>
              <a:rPr lang="fa-IR" dirty="0"/>
              <a:t>ورز شهای آبی، آموزش ببینیم؛</a:t>
            </a:r>
          </a:p>
          <a:p>
            <a:pPr algn="r" rtl="1"/>
            <a:r>
              <a:rPr lang="fa-IR" b="1" dirty="0"/>
              <a:t>4 </a:t>
            </a:r>
            <a:r>
              <a:rPr lang="fa-IR" dirty="0"/>
              <a:t>هرگز تنها وارد جکوزی نشویم؛ در چشم ههای</a:t>
            </a:r>
          </a:p>
          <a:p>
            <a:pPr algn="r" rtl="1"/>
            <a:r>
              <a:rPr lang="fa-IR" dirty="0"/>
              <a:t>ن </a:t>
            </a:r>
            <a:r>
              <a:rPr lang="en-US" dirty="0"/>
              <a:t>􀀯􀀯 </a:t>
            </a:r>
            <a:r>
              <a:rPr lang="fa-IR" dirty="0"/>
              <a:t>ودکان را در چنی </a:t>
            </a:r>
            <a:r>
              <a:rPr lang="en-US" dirty="0"/>
              <a:t>􀀯􀀯 </a:t>
            </a:r>
            <a:r>
              <a:rPr lang="fa-IR" dirty="0"/>
              <a:t>م و ک </a:t>
            </a:r>
            <a:r>
              <a:rPr lang="en-US" dirty="0"/>
              <a:t>􀀯􀀯 </a:t>
            </a:r>
            <a:r>
              <a:rPr lang="fa-IR" dirty="0"/>
              <a:t>نا نکنی </a:t>
            </a:r>
            <a:r>
              <a:rPr lang="en-US" dirty="0"/>
              <a:t>􀀯􀀯 </a:t>
            </a:r>
            <a:r>
              <a:rPr lang="fa-IR" dirty="0"/>
              <a:t>رم ش </a:t>
            </a:r>
            <a:r>
              <a:rPr lang="en-US" dirty="0"/>
              <a:t>􀀯􀀯 </a:t>
            </a:r>
            <a:r>
              <a:rPr lang="fa-IR" dirty="0"/>
              <a:t>آب گ</a:t>
            </a:r>
          </a:p>
          <a:p>
            <a:pPr algn="r" rtl="1"/>
            <a:r>
              <a:rPr lang="fa-IR" dirty="0"/>
              <a:t>محی طهایی تنها و ب یمهابا رها نکنیم؛</a:t>
            </a:r>
          </a:p>
          <a:p>
            <a:pPr algn="r" rtl="1"/>
            <a:r>
              <a:rPr lang="fa-IR" b="1" dirty="0"/>
              <a:t>5 </a:t>
            </a:r>
            <a:r>
              <a:rPr lang="fa-IR" dirty="0"/>
              <a:t>هنگام قای قسواری یا ورزش آبی، باید تجهیزات</a:t>
            </a:r>
          </a:p>
          <a:p>
            <a:pPr algn="r" rtl="1"/>
            <a:r>
              <a:rPr lang="fa-IR" dirty="0"/>
              <a:t>ایمنی شنا مانند جلیقه نجات همراه داشته باشیم؛</a:t>
            </a:r>
            <a:endParaRPr lang="en-US" dirty="0"/>
          </a:p>
        </p:txBody>
      </p:sp>
    </p:spTree>
    <p:extLst>
      <p:ext uri="{BB962C8B-B14F-4D97-AF65-F5344CB8AC3E}">
        <p14:creationId xmlns:p14="http://schemas.microsoft.com/office/powerpoint/2010/main" val="306024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3200" dirty="0">
                <a:cs typeface="B Nazanin" panose="00000400000000000000" pitchFamily="2" charset="-78"/>
              </a:rPr>
              <a:t>خودمراقبتی برای پیشگیری از برق گرفتگی </a:t>
            </a:r>
            <a:r>
              <a:rPr lang="fa-IR" sz="3200" dirty="0" smtClean="0">
                <a:cs typeface="B Nazanin" panose="00000400000000000000" pitchFamily="2" charset="-78"/>
              </a:rPr>
              <a:t>سقوط </a:t>
            </a:r>
            <a:r>
              <a:rPr lang="fa-IR" sz="3200" dirty="0" smtClean="0">
                <a:cs typeface="B Nazanin" panose="00000400000000000000" pitchFamily="2" charset="-78"/>
              </a:rPr>
              <a:t>و برخورد اشیاء </a:t>
            </a:r>
            <a:endParaRPr lang="fa-IR" sz="3200" dirty="0">
              <a:cs typeface="B Nazanin" panose="00000400000000000000" pitchFamily="2" charset="-78"/>
            </a:endParaRPr>
          </a:p>
        </p:txBody>
      </p:sp>
      <p:sp>
        <p:nvSpPr>
          <p:cNvPr id="3" name="Content Placeholder 2"/>
          <p:cNvSpPr>
            <a:spLocks noGrp="1"/>
          </p:cNvSpPr>
          <p:nvPr>
            <p:ph idx="1"/>
          </p:nvPr>
        </p:nvSpPr>
        <p:spPr/>
        <p:txBody>
          <a:bodyPr>
            <a:normAutofit fontScale="85000" lnSpcReduction="10000"/>
          </a:bodyPr>
          <a:lstStyle/>
          <a:p>
            <a:pPr>
              <a:buNone/>
            </a:pPr>
            <a:endParaRPr lang="fa-IR" dirty="0" smtClean="0"/>
          </a:p>
          <a:p>
            <a:pPr algn="r" rtl="1">
              <a:buFont typeface="Arial" panose="020B0604020202020204" pitchFamily="34" charset="0"/>
              <a:buChar char="•"/>
            </a:pPr>
            <a:r>
              <a:rPr lang="fa-IR" dirty="0" smtClean="0">
                <a:cs typeface="B Nazanin" panose="00000400000000000000" pitchFamily="2" charset="-78"/>
              </a:rPr>
              <a:t>در هنگام جابجا کردن لوازم و وسایل سنگین و حجیم ، همواره خطر سقوط آنها بر روی پا و دستان وجود دارد،همچنین ممکن است دست ما زیر یا مابین آنها قرار گرفته یا گیر کند. در هنگام انجام این کار باید موارد زیر را در نظر بگیریم</a:t>
            </a:r>
            <a:r>
              <a:rPr lang="en-US" dirty="0" smtClean="0">
                <a:cs typeface="B Nazanin" panose="00000400000000000000" pitchFamily="2" charset="-78"/>
              </a:rPr>
              <a:t> </a:t>
            </a:r>
            <a:r>
              <a:rPr lang="en-US" dirty="0" smtClean="0">
                <a:cs typeface="B Nazanin" panose="00000400000000000000" pitchFamily="2" charset="-78"/>
              </a:rPr>
              <a:t>:</a:t>
            </a:r>
            <a:r>
              <a:rPr lang="fa-IR" dirty="0">
                <a:cs typeface="B Nazanin" panose="00000400000000000000" pitchFamily="2" charset="-78"/>
              </a:rPr>
              <a:t> توانایی خود در جابجا کردن بار را بسنجیم و در صورت عدم توانایی کافی از دیگران یاری طلبیم. </a:t>
            </a:r>
            <a:endParaRPr lang="en-US" dirty="0">
              <a:cs typeface="B Nazanin" panose="00000400000000000000" pitchFamily="2" charset="-78"/>
            </a:endParaRPr>
          </a:p>
          <a:p>
            <a:pPr algn="r" rtl="1">
              <a:buFont typeface="Arial" panose="020B0604020202020204" pitchFamily="34" charset="0"/>
              <a:buChar char="•"/>
            </a:pPr>
            <a:r>
              <a:rPr lang="fa-IR" dirty="0">
                <a:cs typeface="B Nazanin" panose="00000400000000000000" pitchFamily="2" charset="-78"/>
              </a:rPr>
              <a:t>قبل از جابجایی ،مسیری که بار را در آن جابجا می کنیم بررسی کرده، با اندازه گیری ابعاد بار، مسیر و محل استقرار بار، از امکان عبور دادن و مستقر کردن آن اطمینان یابیم. </a:t>
            </a:r>
            <a:endParaRPr lang="en-US" dirty="0">
              <a:cs typeface="B Nazanin" panose="00000400000000000000" pitchFamily="2" charset="-78"/>
            </a:endParaRPr>
          </a:p>
          <a:p>
            <a:pPr algn="r" rtl="1">
              <a:buFont typeface="Arial" panose="020B0604020202020204" pitchFamily="34" charset="0"/>
              <a:buChar char="•"/>
            </a:pPr>
            <a:r>
              <a:rPr lang="fa-IR" dirty="0">
                <a:cs typeface="B Nazanin" panose="00000400000000000000" pitchFamily="2" charset="-78"/>
              </a:rPr>
              <a:t>قبل از جابجایی ،اشیا مزاحم در مسیر حرکت را جابجا کنیم. </a:t>
            </a:r>
            <a:endParaRPr lang="en-US" dirty="0">
              <a:cs typeface="B Nazanin" panose="00000400000000000000" pitchFamily="2" charset="-78"/>
            </a:endParaRPr>
          </a:p>
          <a:p>
            <a:pPr algn="r" rtl="1">
              <a:buFont typeface="Arial" panose="020B0604020202020204" pitchFamily="34" charset="0"/>
              <a:buChar char="•"/>
            </a:pPr>
            <a:r>
              <a:rPr lang="fa-IR" dirty="0">
                <a:cs typeface="B Nazanin" panose="00000400000000000000" pitchFamily="2" charset="-78"/>
              </a:rPr>
              <a:t>در صورتیکه برای جابجا کردن مجبوریم لبه های تیز آن را بگیریم با دستکش پارچه ای یا پارچه این کار را انجام دهیم.</a:t>
            </a:r>
            <a:endParaRPr lang="en-US" dirty="0">
              <a:cs typeface="B Nazanin" panose="00000400000000000000" pitchFamily="2" charset="-78"/>
            </a:endParaRPr>
          </a:p>
          <a:p>
            <a:pPr algn="r" rtl="1">
              <a:buFont typeface="Arial" panose="020B0604020202020204" pitchFamily="34" charset="0"/>
              <a:buChar char="•"/>
            </a:pPr>
            <a:r>
              <a:rPr lang="fa-IR" dirty="0">
                <a:cs typeface="B Nazanin" panose="00000400000000000000" pitchFamily="2" charset="-78"/>
              </a:rPr>
              <a:t>افراد دیگر خصوصاً کودکان باید از مسیر عبور بار فاصله بگیرند تا در اثر سقوط یا برخورد احتمالی آن آسیب نبینند</a:t>
            </a:r>
            <a:endParaRPr lang="fa-IR" dirty="0">
              <a:cs typeface="B Nazanin" panose="00000400000000000000" pitchFamily="2" charset="-78"/>
            </a:endParaRPr>
          </a:p>
        </p:txBody>
      </p:sp>
    </p:spTree>
    <p:extLst>
      <p:ext uri="{BB962C8B-B14F-4D97-AF65-F5344CB8AC3E}">
        <p14:creationId xmlns:p14="http://schemas.microsoft.com/office/powerpoint/2010/main" val="3346823720"/>
      </p:ext>
    </p:extLst>
  </p:cSld>
  <p:clrMapOvr>
    <a:masterClrMapping/>
  </p:clrMapOvr>
  <p:transition>
    <p:wedg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89888"/>
          </a:xfrm>
        </p:spPr>
        <p:txBody>
          <a:bodyPr>
            <a:noAutofit/>
          </a:bodyPr>
          <a:lstStyle/>
          <a:p>
            <a:pPr algn="ctr"/>
            <a:r>
              <a:rPr lang="fa-IR" sz="2800" dirty="0" smtClean="0"/>
              <a:t/>
            </a:r>
            <a:br>
              <a:rPr lang="fa-IR" sz="2800" dirty="0" smtClean="0"/>
            </a:br>
            <a:r>
              <a:rPr lang="fa-IR" sz="2800" dirty="0" smtClean="0"/>
              <a:t/>
            </a:r>
            <a:br>
              <a:rPr lang="fa-IR" sz="2800" dirty="0" smtClean="0"/>
            </a:br>
            <a:r>
              <a:rPr lang="fa-IR" sz="2800" dirty="0" smtClean="0"/>
              <a:t/>
            </a:r>
            <a:br>
              <a:rPr lang="fa-IR" sz="2800" dirty="0" smtClean="0"/>
            </a:br>
            <a:r>
              <a:rPr lang="fa-IR" sz="2800" dirty="0" smtClean="0">
                <a:solidFill>
                  <a:srgbClr val="C00000"/>
                </a:solidFill>
              </a:rPr>
              <a:t>گاهی اوقات سقوط وسایل چیده شده در ارتفاع علاوه بر خسارت باعث آسیب ما می شود در این رابطه باید نکات زیر را در نظر داشته و رعایت کنیم. </a:t>
            </a:r>
            <a:r>
              <a:rPr lang="en-US" sz="2800" dirty="0" smtClean="0">
                <a:solidFill>
                  <a:srgbClr val="C00000"/>
                </a:solidFill>
              </a:rPr>
              <a:t/>
            </a:r>
            <a:br>
              <a:rPr lang="en-US" sz="2800" dirty="0" smtClean="0">
                <a:solidFill>
                  <a:srgbClr val="C00000"/>
                </a:solidFill>
              </a:rPr>
            </a:br>
            <a:endParaRPr lang="fa-IR" sz="2800" dirty="0">
              <a:solidFill>
                <a:srgbClr val="C00000"/>
              </a:solidFill>
            </a:endParaRPr>
          </a:p>
        </p:txBody>
      </p:sp>
      <p:sp>
        <p:nvSpPr>
          <p:cNvPr id="3" name="Content Placeholder 2"/>
          <p:cNvSpPr>
            <a:spLocks noGrp="1"/>
          </p:cNvSpPr>
          <p:nvPr>
            <p:ph idx="1"/>
          </p:nvPr>
        </p:nvSpPr>
        <p:spPr/>
        <p:txBody>
          <a:bodyPr>
            <a:normAutofit fontScale="92500" lnSpcReduction="10000"/>
          </a:bodyPr>
          <a:lstStyle/>
          <a:p>
            <a:pPr lvl="0" algn="r" rtl="1"/>
            <a:r>
              <a:rPr lang="fa-IR" dirty="0" smtClean="0">
                <a:cs typeface="B Nazanin" panose="00000400000000000000" pitchFamily="2" charset="-78"/>
              </a:rPr>
              <a:t>ظرفیت </a:t>
            </a:r>
            <a:r>
              <a:rPr lang="fa-IR" dirty="0" err="1" smtClean="0">
                <a:cs typeface="B Nazanin" panose="00000400000000000000" pitchFamily="2" charset="-78"/>
              </a:rPr>
              <a:t>کابینتهای</a:t>
            </a:r>
            <a:r>
              <a:rPr lang="fa-IR" dirty="0" smtClean="0">
                <a:cs typeface="B Nazanin" panose="00000400000000000000" pitchFamily="2" charset="-78"/>
              </a:rPr>
              <a:t> دیواری و قفسه ها را از نظر وزن قابل تحمل آنها از </a:t>
            </a:r>
            <a:r>
              <a:rPr lang="fa-IR" dirty="0" err="1" smtClean="0">
                <a:cs typeface="B Nazanin" panose="00000400000000000000" pitchFamily="2" charset="-78"/>
              </a:rPr>
              <a:t>نصابان</a:t>
            </a:r>
            <a:r>
              <a:rPr lang="fa-IR" dirty="0" smtClean="0">
                <a:cs typeface="B Nazanin" panose="00000400000000000000" pitchFamily="2" charset="-78"/>
              </a:rPr>
              <a:t> آن پرسیده و آن را رعایت کنیم. </a:t>
            </a:r>
            <a:endParaRPr lang="en-US" dirty="0" smtClean="0">
              <a:cs typeface="B Nazanin" panose="00000400000000000000" pitchFamily="2" charset="-78"/>
            </a:endParaRPr>
          </a:p>
          <a:p>
            <a:pPr lvl="0" algn="r" rtl="1"/>
            <a:r>
              <a:rPr lang="fa-IR" dirty="0" smtClean="0">
                <a:cs typeface="B Nazanin" panose="00000400000000000000" pitchFamily="2" charset="-78"/>
              </a:rPr>
              <a:t>توصیه می شود یک قفسه یا </a:t>
            </a:r>
            <a:r>
              <a:rPr lang="fa-IR" dirty="0" err="1" smtClean="0">
                <a:cs typeface="B Nazanin" panose="00000400000000000000" pitchFamily="2" charset="-78"/>
              </a:rPr>
              <a:t>کابینت</a:t>
            </a:r>
            <a:r>
              <a:rPr lang="fa-IR" dirty="0" smtClean="0">
                <a:cs typeface="B Nazanin" panose="00000400000000000000" pitchFamily="2" charset="-78"/>
              </a:rPr>
              <a:t> دیواری ،حداقل با سه تکیه گاه به دیوار یا جسم ثابت نصب گردد. (منظور از تکیه گاه به عنوان مثال پیچ و </a:t>
            </a:r>
            <a:r>
              <a:rPr lang="fa-IR" dirty="0" err="1" smtClean="0">
                <a:cs typeface="B Nazanin" panose="00000400000000000000" pitchFamily="2" charset="-78"/>
              </a:rPr>
              <a:t>روپلاکی</a:t>
            </a:r>
            <a:r>
              <a:rPr lang="fa-IR" dirty="0" smtClean="0">
                <a:cs typeface="B Nazanin" panose="00000400000000000000" pitchFamily="2" charset="-78"/>
              </a:rPr>
              <a:t> است که برای بستن و نصب آن بکار می رود) در این حالت، در صورتیکه یکی از تکیه </a:t>
            </a:r>
            <a:r>
              <a:rPr lang="fa-IR" dirty="0" err="1" smtClean="0">
                <a:cs typeface="B Nazanin" panose="00000400000000000000" pitchFamily="2" charset="-78"/>
              </a:rPr>
              <a:t>گاهها</a:t>
            </a:r>
            <a:r>
              <a:rPr lang="fa-IR" dirty="0" smtClean="0">
                <a:cs typeface="B Nazanin" panose="00000400000000000000" pitchFamily="2" charset="-78"/>
              </a:rPr>
              <a:t> لق شود شاهد سقوط ناگهانی قفسه و </a:t>
            </a:r>
            <a:r>
              <a:rPr lang="fa-IR" dirty="0" err="1" smtClean="0">
                <a:cs typeface="B Nazanin" panose="00000400000000000000" pitchFamily="2" charset="-78"/>
              </a:rPr>
              <a:t>اشیاء</a:t>
            </a:r>
            <a:r>
              <a:rPr lang="fa-IR" dirty="0" smtClean="0">
                <a:cs typeface="B Nazanin" panose="00000400000000000000" pitchFamily="2" charset="-78"/>
              </a:rPr>
              <a:t> آن خواهیم بود.</a:t>
            </a:r>
            <a:endParaRPr lang="en-US" dirty="0" smtClean="0">
              <a:cs typeface="B Nazanin" panose="00000400000000000000" pitchFamily="2" charset="-78"/>
            </a:endParaRPr>
          </a:p>
          <a:p>
            <a:pPr lvl="0" algn="r" rtl="1"/>
            <a:r>
              <a:rPr lang="fa-IR" dirty="0" smtClean="0">
                <a:cs typeface="B Nazanin" panose="00000400000000000000" pitchFamily="2" charset="-78"/>
              </a:rPr>
              <a:t>از چیدن </a:t>
            </a:r>
            <a:r>
              <a:rPr lang="fa-IR" dirty="0" err="1" smtClean="0">
                <a:cs typeface="B Nazanin" panose="00000400000000000000" pitchFamily="2" charset="-78"/>
              </a:rPr>
              <a:t>اشیاء</a:t>
            </a:r>
            <a:r>
              <a:rPr lang="fa-IR" dirty="0" smtClean="0">
                <a:cs typeface="B Nazanin" panose="00000400000000000000" pitchFamily="2" charset="-78"/>
              </a:rPr>
              <a:t> سنگین و حساس در لبه قفسه </a:t>
            </a:r>
            <a:r>
              <a:rPr lang="fa-IR" dirty="0" err="1" smtClean="0">
                <a:cs typeface="B Nazanin" panose="00000400000000000000" pitchFamily="2" charset="-78"/>
              </a:rPr>
              <a:t>خوداری</a:t>
            </a:r>
            <a:r>
              <a:rPr lang="fa-IR" dirty="0" smtClean="0">
                <a:cs typeface="B Nazanin" panose="00000400000000000000" pitchFamily="2" charset="-78"/>
              </a:rPr>
              <a:t> کنیم.</a:t>
            </a:r>
            <a:endParaRPr lang="en-US" dirty="0" smtClean="0">
              <a:cs typeface="B Nazanin" panose="00000400000000000000" pitchFamily="2" charset="-78"/>
            </a:endParaRPr>
          </a:p>
          <a:p>
            <a:pPr lvl="0" algn="r" rtl="1"/>
            <a:r>
              <a:rPr lang="fa-IR" dirty="0" smtClean="0">
                <a:cs typeface="B Nazanin" panose="00000400000000000000" pitchFamily="2" charset="-78"/>
              </a:rPr>
              <a:t>در صورت بلند بودن محل چیدن وسایل از یک زیر پایی مطمئن جهت دسترسی آسانتر به آنجا استفاده کنیم.</a:t>
            </a:r>
            <a:endParaRPr lang="en-US" dirty="0" smtClean="0">
              <a:cs typeface="B Nazanin" panose="00000400000000000000" pitchFamily="2" charset="-78"/>
            </a:endParaRPr>
          </a:p>
          <a:p>
            <a:pPr lvl="0" algn="r" rtl="1"/>
            <a:r>
              <a:rPr lang="fa-IR" dirty="0" smtClean="0">
                <a:cs typeface="B Nazanin" panose="00000400000000000000" pitchFamily="2" charset="-78"/>
              </a:rPr>
              <a:t>در هنگام چیدن وسایل در قفسه سعی کنیم آنها به یکدیگر درگیر نشوند، تا هنگام برداشتن یکی از آنها وسایل کناری آن سقوط نکنند.</a:t>
            </a:r>
            <a:endParaRPr lang="en-US" dirty="0" smtClean="0">
              <a:cs typeface="B Nazanin" panose="00000400000000000000" pitchFamily="2" charset="-78"/>
            </a:endParaRPr>
          </a:p>
          <a:p>
            <a:pPr>
              <a:buNone/>
            </a:pPr>
            <a:endParaRPr lang="fa-IR" dirty="0">
              <a:cs typeface="B Nazanin" panose="00000400000000000000" pitchFamily="2" charset="-78"/>
            </a:endParaRPr>
          </a:p>
        </p:txBody>
      </p:sp>
    </p:spTree>
    <p:extLst>
      <p:ext uri="{BB962C8B-B14F-4D97-AF65-F5344CB8AC3E}">
        <p14:creationId xmlns:p14="http://schemas.microsoft.com/office/powerpoint/2010/main" val="484366605"/>
      </p:ext>
    </p:extLst>
  </p:cSld>
  <p:clrMapOvr>
    <a:masterClrMapping/>
  </p:clrMapOvr>
  <p:transition>
    <p:wedg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a:bodyPr>
          <a:lstStyle/>
          <a:p>
            <a:pPr algn="ctr"/>
            <a:r>
              <a:rPr lang="fa-IR" sz="3600" b="1" dirty="0">
                <a:cs typeface="B Nazanin" panose="00000400000000000000" pitchFamily="2" charset="-78"/>
              </a:rPr>
              <a:t>خودمراقبتی برای پیشگیری </a:t>
            </a:r>
            <a:r>
              <a:rPr lang="fa-IR" sz="3600" b="1" dirty="0" smtClean="0">
                <a:cs typeface="B Nazanin" panose="00000400000000000000" pitchFamily="2" charset="-78"/>
              </a:rPr>
              <a:t>اسیب </a:t>
            </a:r>
            <a:r>
              <a:rPr lang="fa-IR" sz="3600" b="1" dirty="0" smtClean="0">
                <a:cs typeface="B Nazanin" panose="00000400000000000000" pitchFamily="2" charset="-78"/>
              </a:rPr>
              <a:t>مواد </a:t>
            </a:r>
            <a:r>
              <a:rPr lang="fa-IR" sz="3600" b="1" dirty="0" smtClean="0">
                <a:cs typeface="B Nazanin" panose="00000400000000000000" pitchFamily="2" charset="-78"/>
              </a:rPr>
              <a:t>شیمیایی </a:t>
            </a:r>
            <a:endParaRPr lang="fa-IR" sz="3600" dirty="0">
              <a:cs typeface="B Nazanin" panose="00000400000000000000" pitchFamily="2" charset="-78"/>
            </a:endParaRPr>
          </a:p>
        </p:txBody>
      </p:sp>
      <p:sp>
        <p:nvSpPr>
          <p:cNvPr id="3" name="Content Placeholder 2"/>
          <p:cNvSpPr>
            <a:spLocks noGrp="1"/>
          </p:cNvSpPr>
          <p:nvPr>
            <p:ph idx="1"/>
          </p:nvPr>
        </p:nvSpPr>
        <p:spPr>
          <a:xfrm>
            <a:off x="457200" y="1143000"/>
            <a:ext cx="8229600" cy="5562600"/>
          </a:xfrm>
        </p:spPr>
        <p:txBody>
          <a:bodyPr>
            <a:normAutofit fontScale="92500" lnSpcReduction="20000"/>
          </a:bodyPr>
          <a:lstStyle/>
          <a:p>
            <a:pPr algn="r" rtl="1"/>
            <a:r>
              <a:rPr lang="fa-IR" dirty="0" smtClean="0">
                <a:cs typeface="B Nazanin" panose="00000400000000000000" pitchFamily="2" charset="-78"/>
              </a:rPr>
              <a:t>سفید کننده ها و پاک کننده ها مانند آب </a:t>
            </a:r>
            <a:r>
              <a:rPr lang="fa-IR" dirty="0" err="1" smtClean="0">
                <a:cs typeface="B Nazanin" panose="00000400000000000000" pitchFamily="2" charset="-78"/>
              </a:rPr>
              <a:t>ژاول</a:t>
            </a:r>
            <a:r>
              <a:rPr lang="fa-IR" dirty="0" smtClean="0">
                <a:cs typeface="B Nazanin" panose="00000400000000000000" pitchFamily="2" charset="-78"/>
              </a:rPr>
              <a:t>، </a:t>
            </a:r>
            <a:r>
              <a:rPr lang="fa-IR" dirty="0" err="1" smtClean="0">
                <a:cs typeface="B Nazanin" panose="00000400000000000000" pitchFamily="2" charset="-78"/>
              </a:rPr>
              <a:t>وایتکس</a:t>
            </a:r>
            <a:r>
              <a:rPr lang="fa-IR" dirty="0" smtClean="0">
                <a:cs typeface="B Nazanin" panose="00000400000000000000" pitchFamily="2" charset="-78"/>
              </a:rPr>
              <a:t> و جوهر نمک را در دسترس کودکان قرار ندهیم.تماس کودکان با این مواد و حتی نوشیدن این مواد توسط آنها حوادث ناگواری در پی داشته است. </a:t>
            </a:r>
            <a:endParaRPr lang="en-US" dirty="0" smtClean="0">
              <a:cs typeface="B Nazanin" panose="00000400000000000000" pitchFamily="2" charset="-78"/>
            </a:endParaRPr>
          </a:p>
          <a:p>
            <a:pPr algn="r" rtl="1"/>
            <a:r>
              <a:rPr lang="fa-IR" dirty="0" smtClean="0">
                <a:cs typeface="B Nazanin" panose="00000400000000000000" pitchFamily="2" charset="-78"/>
              </a:rPr>
              <a:t>مواد مذکور در بند قبل حتماً باید در </a:t>
            </a:r>
            <a:r>
              <a:rPr lang="fa-IR" dirty="0" err="1" smtClean="0">
                <a:cs typeface="B Nazanin" panose="00000400000000000000" pitchFamily="2" charset="-78"/>
              </a:rPr>
              <a:t>ظروفی</a:t>
            </a:r>
            <a:r>
              <a:rPr lang="fa-IR" dirty="0" smtClean="0">
                <a:cs typeface="B Nazanin" panose="00000400000000000000" pitchFamily="2" charset="-78"/>
              </a:rPr>
              <a:t> نگهداری شوند که تشخیص مواد درون آنها برای ما به راحتی امکان پذیر باشد. در این زمینه توصیه می شود از ظروف حاوی این مواد پس از خالی شدن به </a:t>
            </a:r>
            <a:r>
              <a:rPr lang="fa-IR" dirty="0" err="1" smtClean="0">
                <a:cs typeface="B Nazanin" panose="00000400000000000000" pitchFamily="2" charset="-78"/>
              </a:rPr>
              <a:t>منظورهای</a:t>
            </a:r>
            <a:r>
              <a:rPr lang="fa-IR" dirty="0" smtClean="0">
                <a:cs typeface="B Nazanin" panose="00000400000000000000" pitchFamily="2" charset="-78"/>
              </a:rPr>
              <a:t> دیگر استفاده نشود تا احتمال استفاده اشتباهی از این مواد به حداقل کاهش یابد. </a:t>
            </a:r>
            <a:endParaRPr lang="en-US" dirty="0" smtClean="0">
              <a:cs typeface="B Nazanin" panose="00000400000000000000" pitchFamily="2" charset="-78"/>
            </a:endParaRPr>
          </a:p>
          <a:p>
            <a:pPr algn="r" rtl="1"/>
            <a:r>
              <a:rPr lang="fa-IR" dirty="0" smtClean="0">
                <a:cs typeface="B Nazanin" panose="00000400000000000000" pitchFamily="2" charset="-78"/>
              </a:rPr>
              <a:t> از مواد حاوی کلر در محیطهای بسته استفاده نکنیم و به هر حال در صورتی که هنگام استفاده از آن دچار سر گیجه، سردرد یا تهوع شدیم سریعاً خود را به فضای باز برسانیم. </a:t>
            </a:r>
            <a:endParaRPr lang="en-US" dirty="0" smtClean="0">
              <a:cs typeface="B Nazanin" panose="00000400000000000000" pitchFamily="2" charset="-78"/>
            </a:endParaRPr>
          </a:p>
          <a:p>
            <a:pPr algn="r" rtl="1"/>
            <a:r>
              <a:rPr lang="fa-IR" dirty="0" smtClean="0">
                <a:cs typeface="B Nazanin" panose="00000400000000000000" pitchFamily="2" charset="-78"/>
              </a:rPr>
              <a:t> هنگام کاربرد مواد فوق </a:t>
            </a:r>
            <a:r>
              <a:rPr lang="fa-IR" dirty="0" err="1" smtClean="0">
                <a:cs typeface="B Nazanin" panose="00000400000000000000" pitchFamily="2" charset="-78"/>
              </a:rPr>
              <a:t>الذکر</a:t>
            </a:r>
            <a:r>
              <a:rPr lang="fa-IR" dirty="0" smtClean="0">
                <a:cs typeface="B Nazanin" panose="00000400000000000000" pitchFamily="2" charset="-78"/>
              </a:rPr>
              <a:t> از دستکش پلاستیکی استفاده کنیم. </a:t>
            </a:r>
            <a:endParaRPr lang="en-US" dirty="0" smtClean="0">
              <a:cs typeface="B Nazanin" panose="00000400000000000000" pitchFamily="2" charset="-78"/>
            </a:endParaRPr>
          </a:p>
          <a:p>
            <a:pPr algn="r" rtl="1"/>
            <a:r>
              <a:rPr lang="fa-IR" dirty="0" smtClean="0">
                <a:cs typeface="B Nazanin" panose="00000400000000000000" pitchFamily="2" charset="-78"/>
              </a:rPr>
              <a:t> بنزین و مواد مشابه آن که قابلیت اشتعال بالا و حتی انفجار دارند را در خانه نگهداری نکنیم. </a:t>
            </a:r>
            <a:endParaRPr lang="en-US" dirty="0" smtClean="0">
              <a:cs typeface="B Nazanin" panose="00000400000000000000" pitchFamily="2" charset="-78"/>
            </a:endParaRPr>
          </a:p>
          <a:p>
            <a:pPr algn="r" rtl="1"/>
            <a:r>
              <a:rPr lang="fa-IR" dirty="0" smtClean="0">
                <a:cs typeface="B Nazanin" panose="00000400000000000000" pitchFamily="2" charset="-78"/>
              </a:rPr>
              <a:t>هرگونه </a:t>
            </a:r>
            <a:r>
              <a:rPr lang="fa-IR" dirty="0" err="1" smtClean="0">
                <a:cs typeface="B Nazanin" panose="00000400000000000000" pitchFamily="2" charset="-78"/>
              </a:rPr>
              <a:t>مایعی</a:t>
            </a:r>
            <a:r>
              <a:rPr lang="fa-IR" dirty="0" smtClean="0">
                <a:cs typeface="B Nazanin" panose="00000400000000000000" pitchFamily="2" charset="-78"/>
              </a:rPr>
              <a:t> که قابلیت اشتعال یا خطر خاصی دارد حتی به مقدار کم باید درون ظرفی که محتوای آن به وضوح بر روی آن نوشته شده باشد نگهداری شود تا از استفاده نابجای آن جلوگیری شود.  </a:t>
            </a:r>
            <a:endParaRPr lang="en-US" dirty="0" smtClean="0">
              <a:cs typeface="B Nazanin" panose="00000400000000000000" pitchFamily="2" charset="-78"/>
            </a:endParaRPr>
          </a:p>
          <a:p>
            <a:pPr algn="r" rtl="1"/>
            <a:r>
              <a:rPr lang="fa-IR" dirty="0" smtClean="0">
                <a:cs typeface="B Nazanin" panose="00000400000000000000" pitchFamily="2" charset="-78"/>
              </a:rPr>
              <a:t>  از مخلوط کردن مواد شوینده خودداری گردد</a:t>
            </a:r>
            <a:r>
              <a:rPr lang="fa-IR" dirty="0" smtClean="0"/>
              <a:t>.  </a:t>
            </a:r>
            <a:endParaRPr lang="fa-IR" dirty="0"/>
          </a:p>
        </p:txBody>
      </p:sp>
    </p:spTree>
    <p:extLst>
      <p:ext uri="{BB962C8B-B14F-4D97-AF65-F5344CB8AC3E}">
        <p14:creationId xmlns:p14="http://schemas.microsoft.com/office/powerpoint/2010/main" val="3149138551"/>
      </p:ext>
    </p:extLst>
  </p:cSld>
  <p:clrMapOvr>
    <a:masterClrMapping/>
  </p:clrMapOvr>
  <p:transition>
    <p:wedg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
            <a:ext cx="8229600" cy="6324600"/>
          </a:xfrm>
        </p:spPr>
        <p:txBody>
          <a:bodyPr>
            <a:noAutofit/>
          </a:bodyPr>
          <a:lstStyle/>
          <a:p>
            <a:pPr algn="r" rtl="1">
              <a:buNone/>
            </a:pPr>
            <a:r>
              <a:rPr lang="fa-IR" sz="2000" b="1" dirty="0" smtClean="0"/>
              <a:t>1- </a:t>
            </a:r>
            <a:r>
              <a:rPr lang="fa-IR" sz="2000" b="1" dirty="0" smtClean="0">
                <a:cs typeface="B Nazanin" panose="00000400000000000000" pitchFamily="2" charset="-78"/>
              </a:rPr>
              <a:t>توقف مطمئن دستگاهها هنگام خالی کردن و باز کردن و.... </a:t>
            </a:r>
            <a:endParaRPr lang="en-US" sz="2000" dirty="0" smtClean="0">
              <a:cs typeface="B Nazanin" panose="00000400000000000000" pitchFamily="2" charset="-78"/>
            </a:endParaRPr>
          </a:p>
          <a:p>
            <a:pPr algn="r" rtl="1">
              <a:buNone/>
            </a:pPr>
            <a:r>
              <a:rPr lang="fa-IR" sz="2000" dirty="0" smtClean="0">
                <a:cs typeface="B Nazanin" panose="00000400000000000000" pitchFamily="2" charset="-78"/>
              </a:rPr>
              <a:t>هنگامی که یک دستگاه متصل به برق را خاموش می کنیم ممکن است برخورد اتفاقی با کلید آن و یا بعضاً خرابی کلید موجب کارکردن ناخواسته دستگاه شود، در این حالت هنگامی که ما مثلاً در حالت تخلیه مواد از یک مخلوط کن یا آسیاب هستیم برخورد با تیغه های دستگاه موجب آسیب شدید دست ما خواهد شد. لازم است در این موارد علاوه بر خاموش کردن کلید، </a:t>
            </a:r>
            <a:r>
              <a:rPr lang="fa-IR" sz="2000" dirty="0" err="1" smtClean="0">
                <a:cs typeface="B Nazanin" panose="00000400000000000000" pitchFamily="2" charset="-78"/>
              </a:rPr>
              <a:t>دوشاخه</a:t>
            </a:r>
            <a:r>
              <a:rPr lang="fa-IR" sz="2000" dirty="0" smtClean="0">
                <a:cs typeface="B Nazanin" panose="00000400000000000000" pitchFamily="2" charset="-78"/>
              </a:rPr>
              <a:t> آن را نیز از برق خارج کنیم. </a:t>
            </a:r>
            <a:r>
              <a:rPr lang="fa-IR" sz="2000" dirty="0" err="1" smtClean="0">
                <a:cs typeface="B Nazanin" panose="00000400000000000000" pitchFamily="2" charset="-78"/>
              </a:rPr>
              <a:t>کلاً</a:t>
            </a:r>
            <a:r>
              <a:rPr lang="fa-IR" sz="2000" dirty="0" smtClean="0">
                <a:cs typeface="B Nazanin" panose="00000400000000000000" pitchFamily="2" charset="-78"/>
              </a:rPr>
              <a:t> در </a:t>
            </a:r>
            <a:r>
              <a:rPr lang="fa-IR" sz="2000" dirty="0" err="1" smtClean="0">
                <a:cs typeface="B Nazanin" panose="00000400000000000000" pitchFamily="2" charset="-78"/>
              </a:rPr>
              <a:t>حالتیکه</a:t>
            </a:r>
            <a:r>
              <a:rPr lang="fa-IR" sz="2000" dirty="0" smtClean="0">
                <a:cs typeface="B Nazanin" panose="00000400000000000000" pitchFamily="2" charset="-78"/>
              </a:rPr>
              <a:t> پوشش قطعات خطرناک دستگاه باز می شود قطع برق آن </a:t>
            </a:r>
            <a:r>
              <a:rPr lang="fa-IR" sz="2000" dirty="0" err="1" smtClean="0">
                <a:cs typeface="B Nazanin" panose="00000400000000000000" pitchFamily="2" charset="-78"/>
              </a:rPr>
              <a:t>الزامی</a:t>
            </a:r>
            <a:r>
              <a:rPr lang="fa-IR" sz="2000" dirty="0" smtClean="0">
                <a:cs typeface="B Nazanin" panose="00000400000000000000" pitchFamily="2" charset="-78"/>
              </a:rPr>
              <a:t> است. در خصوص دستگاههای کولر آبی نیز باید به هنگام برداشتن درب آنها متوجه خطر تسمه و پولی دستگاه بوده و به این موضوع دقت کنیم. </a:t>
            </a:r>
            <a:endParaRPr lang="en-US" sz="2000" dirty="0" smtClean="0">
              <a:cs typeface="B Nazanin" panose="00000400000000000000" pitchFamily="2" charset="-78"/>
            </a:endParaRPr>
          </a:p>
          <a:p>
            <a:pPr algn="r" rtl="1">
              <a:buNone/>
            </a:pPr>
            <a:r>
              <a:rPr lang="fa-IR" sz="2000" b="1" dirty="0" smtClean="0">
                <a:cs typeface="B Nazanin" panose="00000400000000000000" pitchFamily="2" charset="-78"/>
              </a:rPr>
              <a:t>2- استفاده از کوبه </a:t>
            </a:r>
            <a:endParaRPr lang="en-US" sz="2000" dirty="0" smtClean="0">
              <a:cs typeface="B Nazanin" panose="00000400000000000000" pitchFamily="2" charset="-78"/>
            </a:endParaRPr>
          </a:p>
          <a:p>
            <a:pPr algn="r" rtl="1">
              <a:buNone/>
            </a:pPr>
            <a:r>
              <a:rPr lang="fa-IR" sz="2000" dirty="0" smtClean="0">
                <a:cs typeface="B Nazanin" panose="00000400000000000000" pitchFamily="2" charset="-78"/>
              </a:rPr>
              <a:t>دستگاههای چرخ گوشت خانگی که در سالهای اخیر ساخته شده </a:t>
            </a:r>
            <a:r>
              <a:rPr lang="fa-IR" sz="2000" dirty="0" err="1" smtClean="0">
                <a:cs typeface="B Nazanin" panose="00000400000000000000" pitchFamily="2" charset="-78"/>
              </a:rPr>
              <a:t>اند</a:t>
            </a:r>
            <a:r>
              <a:rPr lang="fa-IR" sz="2000" dirty="0" smtClean="0">
                <a:cs typeface="B Nazanin" panose="00000400000000000000" pitchFamily="2" charset="-78"/>
              </a:rPr>
              <a:t> دارای دهانه های باریک و تقریباً بلند هستند که در حالت عادی امکان تماس انگشتان یک فرد بزرگسال با مارپیچ </a:t>
            </a:r>
            <a:r>
              <a:rPr lang="fa-IR" sz="2000" dirty="0" err="1" smtClean="0">
                <a:cs typeface="B Nazanin" panose="00000400000000000000" pitchFamily="2" charset="-78"/>
              </a:rPr>
              <a:t>انها</a:t>
            </a:r>
            <a:r>
              <a:rPr lang="fa-IR" sz="2000" dirty="0" smtClean="0">
                <a:cs typeface="B Nazanin" panose="00000400000000000000" pitchFamily="2" charset="-78"/>
              </a:rPr>
              <a:t> وجود ندارد. با این حال استفاده از کوبه جهت فشار دادن قطعات در هنگام کار با این دستگاه ها </a:t>
            </a:r>
            <a:r>
              <a:rPr lang="fa-IR" sz="2000" dirty="0" err="1" smtClean="0">
                <a:cs typeface="B Nazanin" panose="00000400000000000000" pitchFamily="2" charset="-78"/>
              </a:rPr>
              <a:t>الزامیست</a:t>
            </a:r>
            <a:r>
              <a:rPr lang="fa-IR" sz="2000" dirty="0" smtClean="0">
                <a:cs typeface="B Nazanin" panose="00000400000000000000" pitchFamily="2" charset="-78"/>
              </a:rPr>
              <a:t> و هرگز نباید دست خود را وارد دهانه چرخ گوشت کنیم. این موضوع بایستی در رابطه با دستگاههای آبمیوه گیری خصوصاً آبمیوه گیریهای با ساختار مشابه چرخ گوشت نیز رعایت شود.متذکر می شود </a:t>
            </a:r>
            <a:r>
              <a:rPr lang="fa-IR" sz="2000" dirty="0" smtClean="0">
                <a:solidFill>
                  <a:srgbClr val="C00000"/>
                </a:solidFill>
                <a:cs typeface="B Nazanin" panose="00000400000000000000" pitchFamily="2" charset="-78"/>
              </a:rPr>
              <a:t>در خصوص دسترسی کودکان به این قبیل دستگاهها باید مراقبت زیادی </a:t>
            </a:r>
            <a:r>
              <a:rPr lang="fa-IR" sz="2000" dirty="0" err="1" smtClean="0">
                <a:solidFill>
                  <a:srgbClr val="C00000"/>
                </a:solidFill>
                <a:cs typeface="B Nazanin" panose="00000400000000000000" pitchFamily="2" charset="-78"/>
              </a:rPr>
              <a:t>بعمل</a:t>
            </a:r>
            <a:r>
              <a:rPr lang="fa-IR" sz="2000" dirty="0" smtClean="0">
                <a:solidFill>
                  <a:srgbClr val="C00000"/>
                </a:solidFill>
                <a:cs typeface="B Nazanin" panose="00000400000000000000" pitchFamily="2" charset="-78"/>
              </a:rPr>
              <a:t> آید. </a:t>
            </a:r>
            <a:endParaRPr lang="en-US" sz="2000" dirty="0" smtClean="0">
              <a:solidFill>
                <a:srgbClr val="C00000"/>
              </a:solidFill>
              <a:cs typeface="B Nazanin" panose="00000400000000000000" pitchFamily="2" charset="-78"/>
            </a:endParaRPr>
          </a:p>
          <a:p>
            <a:pPr algn="r" rtl="1">
              <a:buNone/>
            </a:pPr>
            <a:r>
              <a:rPr lang="fa-IR" sz="2000" b="1" dirty="0" smtClean="0">
                <a:cs typeface="B Nazanin" panose="00000400000000000000" pitchFamily="2" charset="-78"/>
              </a:rPr>
              <a:t>3- محفوظ بودن قطعات انتقال حرکت </a:t>
            </a:r>
            <a:endParaRPr lang="en-US" sz="2000" dirty="0" smtClean="0">
              <a:cs typeface="B Nazanin" panose="00000400000000000000" pitchFamily="2" charset="-78"/>
            </a:endParaRPr>
          </a:p>
          <a:p>
            <a:pPr algn="r" rtl="1">
              <a:buNone/>
            </a:pPr>
            <a:r>
              <a:rPr lang="fa-IR" sz="2000" dirty="0" smtClean="0">
                <a:cs typeface="B Nazanin" panose="00000400000000000000" pitchFamily="2" charset="-78"/>
              </a:rPr>
              <a:t>برخی دستگاهها مانند ماشینهای </a:t>
            </a:r>
            <a:r>
              <a:rPr lang="fa-IR" sz="2000" dirty="0" err="1" smtClean="0">
                <a:cs typeface="B Nazanin" panose="00000400000000000000" pitchFamily="2" charset="-78"/>
              </a:rPr>
              <a:t>لباسشویی</a:t>
            </a:r>
            <a:r>
              <a:rPr lang="fa-IR" sz="2000" dirty="0" smtClean="0">
                <a:cs typeface="B Nazanin" panose="00000400000000000000" pitchFamily="2" charset="-78"/>
              </a:rPr>
              <a:t> مجهز به تسمه و پولی یا چرخ دنده جهت انتقال حرکت هستند که برخورد اتفاقی با اینگونه قطعات در هنگام روشن بودن دستگاه خطرساز است و باید دارای پوشش و حفاظ بوده یا دستگاه در حالتی قرار گیرد که امکان برخورد اتفاقی افراد با این قطعات وجود نداشته باشد. </a:t>
            </a:r>
            <a:endParaRPr lang="en-US" sz="2000" dirty="0" smtClean="0">
              <a:cs typeface="B Nazanin" panose="00000400000000000000" pitchFamily="2" charset="-78"/>
            </a:endParaRPr>
          </a:p>
          <a:p>
            <a:pPr>
              <a:buNone/>
            </a:pPr>
            <a:endParaRPr lang="fa-IR" sz="2000" dirty="0"/>
          </a:p>
        </p:txBody>
      </p:sp>
    </p:spTree>
    <p:extLst>
      <p:ext uri="{BB962C8B-B14F-4D97-AF65-F5344CB8AC3E}">
        <p14:creationId xmlns:p14="http://schemas.microsoft.com/office/powerpoint/2010/main" val="2370082768"/>
      </p:ext>
    </p:extLst>
  </p:cSld>
  <p:clrMapOvr>
    <a:masterClrMapping/>
  </p:clrMapOvr>
  <p:transition>
    <p:wedg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smtClean="0"/>
              <a:t>اتو </a:t>
            </a:r>
            <a:endParaRPr lang="fa-IR" dirty="0"/>
          </a:p>
        </p:txBody>
      </p:sp>
      <p:sp>
        <p:nvSpPr>
          <p:cNvPr id="3" name="Content Placeholder 2"/>
          <p:cNvSpPr>
            <a:spLocks noGrp="1"/>
          </p:cNvSpPr>
          <p:nvPr>
            <p:ph idx="1"/>
          </p:nvPr>
        </p:nvSpPr>
        <p:spPr/>
        <p:txBody>
          <a:bodyPr>
            <a:normAutofit/>
          </a:bodyPr>
          <a:lstStyle/>
          <a:p>
            <a:pPr algn="r" rtl="1"/>
            <a:r>
              <a:rPr lang="fa-IR" dirty="0" smtClean="0">
                <a:cs typeface="B Nazanin" panose="00000400000000000000" pitchFamily="2" charset="-78"/>
              </a:rPr>
              <a:t>دستگاههای اتو در خانه ها و مغازه ها و کارگاههای خیاطی بارها عامل ایجاد حریق شده </a:t>
            </a:r>
            <a:r>
              <a:rPr lang="fa-IR" dirty="0" err="1" smtClean="0">
                <a:cs typeface="B Nazanin" panose="00000400000000000000" pitchFamily="2" charset="-78"/>
              </a:rPr>
              <a:t>اند</a:t>
            </a:r>
            <a:r>
              <a:rPr lang="fa-IR" dirty="0" smtClean="0">
                <a:cs typeface="B Nazanin" panose="00000400000000000000" pitchFamily="2" charset="-78"/>
              </a:rPr>
              <a:t>. این حوادث در حالاتی اتفاق می افتد که ما اتو را در حالت روشن رها کرده و در حالیکه آن را بر روی پارچه یا شی قابل اشتعال دیگری قرار داده ایم فراموش می کنیم که آن را خاموش کنیم.</a:t>
            </a:r>
            <a:endParaRPr lang="en-US" dirty="0" smtClean="0">
              <a:cs typeface="B Nazanin" panose="00000400000000000000" pitchFamily="2" charset="-78"/>
            </a:endParaRPr>
          </a:p>
          <a:p>
            <a:pPr rtl="1">
              <a:buNone/>
            </a:pPr>
            <a:r>
              <a:rPr lang="fa-IR" dirty="0" smtClean="0">
                <a:cs typeface="B Nazanin" panose="00000400000000000000" pitchFamily="2" charset="-78"/>
              </a:rPr>
              <a:t> </a:t>
            </a:r>
            <a:endParaRPr lang="en-US" dirty="0" smtClean="0">
              <a:cs typeface="B Nazanin" panose="00000400000000000000" pitchFamily="2" charset="-78"/>
            </a:endParaRPr>
          </a:p>
          <a:p>
            <a:pPr algn="r" rtl="1"/>
            <a:r>
              <a:rPr lang="fa-IR" dirty="0" smtClean="0">
                <a:cs typeface="B Nazanin" panose="00000400000000000000" pitchFamily="2" charset="-78"/>
              </a:rPr>
              <a:t>داغی اتو باعث اشتعال ماده زیر آن و در ادامه اشتعال مواد و </a:t>
            </a:r>
            <a:r>
              <a:rPr lang="fa-IR" dirty="0" err="1" smtClean="0">
                <a:cs typeface="B Nazanin" panose="00000400000000000000" pitchFamily="2" charset="-78"/>
              </a:rPr>
              <a:t>اشیاء</a:t>
            </a:r>
            <a:r>
              <a:rPr lang="fa-IR" dirty="0" smtClean="0">
                <a:cs typeface="B Nazanin" panose="00000400000000000000" pitchFamily="2" charset="-78"/>
              </a:rPr>
              <a:t> اطراف آن می شود. با آگاهی از این خطر باید </a:t>
            </a:r>
            <a:r>
              <a:rPr lang="fa-IR" dirty="0" smtClean="0">
                <a:solidFill>
                  <a:srgbClr val="C00000"/>
                </a:solidFill>
                <a:cs typeface="B Nazanin" panose="00000400000000000000" pitchFamily="2" charset="-78"/>
              </a:rPr>
              <a:t>خود را مقید کنیم </a:t>
            </a:r>
            <a:r>
              <a:rPr lang="fa-IR" dirty="0" smtClean="0">
                <a:cs typeface="B Nazanin" panose="00000400000000000000" pitchFamily="2" charset="-78"/>
              </a:rPr>
              <a:t>در </a:t>
            </a:r>
            <a:r>
              <a:rPr lang="fa-IR" dirty="0" err="1" smtClean="0">
                <a:cs typeface="B Nazanin" panose="00000400000000000000" pitchFamily="2" charset="-78"/>
              </a:rPr>
              <a:t>مواردی</a:t>
            </a:r>
            <a:r>
              <a:rPr lang="fa-IR" dirty="0" smtClean="0">
                <a:cs typeface="B Nazanin" panose="00000400000000000000" pitchFamily="2" charset="-78"/>
              </a:rPr>
              <a:t> که حتی در زمان اندکی قصد متوقف کردن </a:t>
            </a:r>
            <a:r>
              <a:rPr lang="fa-IR" dirty="0" err="1" smtClean="0">
                <a:cs typeface="B Nazanin" panose="00000400000000000000" pitchFamily="2" charset="-78"/>
              </a:rPr>
              <a:t>اتوکاری</a:t>
            </a:r>
            <a:r>
              <a:rPr lang="fa-IR" dirty="0" smtClean="0">
                <a:cs typeface="B Nazanin" panose="00000400000000000000" pitchFamily="2" charset="-78"/>
              </a:rPr>
              <a:t> را داریم </a:t>
            </a:r>
            <a:r>
              <a:rPr lang="fa-IR" dirty="0" smtClean="0">
                <a:solidFill>
                  <a:srgbClr val="C00000"/>
                </a:solidFill>
                <a:cs typeface="B Nazanin" panose="00000400000000000000" pitchFamily="2" charset="-78"/>
              </a:rPr>
              <a:t>دستگاه را خاموش نموده </a:t>
            </a:r>
            <a:r>
              <a:rPr lang="fa-IR" dirty="0" smtClean="0">
                <a:cs typeface="B Nazanin" panose="00000400000000000000" pitchFamily="2" charset="-78"/>
              </a:rPr>
              <a:t>و در مراجعه مجدد آن را روشن کنیم. </a:t>
            </a:r>
            <a:endParaRPr lang="en-US" dirty="0" smtClean="0">
              <a:cs typeface="B Nazanin" panose="00000400000000000000" pitchFamily="2" charset="-78"/>
            </a:endParaRPr>
          </a:p>
          <a:p>
            <a:pPr>
              <a:buNone/>
            </a:pPr>
            <a:endParaRPr lang="fa-IR" dirty="0"/>
          </a:p>
        </p:txBody>
      </p:sp>
    </p:spTree>
    <p:extLst>
      <p:ext uri="{BB962C8B-B14F-4D97-AF65-F5344CB8AC3E}">
        <p14:creationId xmlns:p14="http://schemas.microsoft.com/office/powerpoint/2010/main" val="3965036386"/>
      </p:ext>
    </p:extLst>
  </p:cSld>
  <p:clrMapOvr>
    <a:masterClrMapping/>
  </p:clrMapOvr>
  <p:transition>
    <p:wedg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آتش </a:t>
            </a:r>
            <a:r>
              <a:rPr lang="fa-IR" dirty="0" smtClean="0"/>
              <a:t>سوزی</a:t>
            </a:r>
            <a:endParaRPr lang="fa-IR" dirty="0"/>
          </a:p>
        </p:txBody>
      </p:sp>
      <p:sp>
        <p:nvSpPr>
          <p:cNvPr id="3" name="Content Placeholder 2"/>
          <p:cNvSpPr>
            <a:spLocks noGrp="1"/>
          </p:cNvSpPr>
          <p:nvPr>
            <p:ph idx="1"/>
          </p:nvPr>
        </p:nvSpPr>
        <p:spPr/>
        <p:txBody>
          <a:bodyPr>
            <a:noAutofit/>
          </a:bodyPr>
          <a:lstStyle/>
          <a:p>
            <a:pPr algn="r">
              <a:buNone/>
            </a:pPr>
            <a:r>
              <a:rPr lang="fa-IR" sz="2000" dirty="0" smtClean="0">
                <a:cs typeface="B Nazanin" panose="00000400000000000000" pitchFamily="2" charset="-78"/>
              </a:rPr>
              <a:t>برای جلوگیری از آتش گرفتن خانه باید نکاتی را رعایت کرد. </a:t>
            </a:r>
          </a:p>
          <a:p>
            <a:pPr algn="r">
              <a:buNone/>
            </a:pPr>
            <a:r>
              <a:rPr lang="fa-IR" sz="2000" dirty="0" smtClean="0">
                <a:cs typeface="B Nazanin" panose="00000400000000000000" pitchFamily="2" charset="-78"/>
              </a:rPr>
              <a:t> </a:t>
            </a:r>
          </a:p>
          <a:p>
            <a:pPr algn="r">
              <a:buNone/>
            </a:pPr>
            <a:r>
              <a:rPr lang="fa-IR" sz="2000" b="1" dirty="0" smtClean="0">
                <a:cs typeface="B Nazanin" panose="00000400000000000000" pitchFamily="2" charset="-78"/>
              </a:rPr>
              <a:t>1)در رختخواب سیگار نکشید:</a:t>
            </a:r>
            <a:r>
              <a:rPr lang="fa-IR" sz="2000" dirty="0" smtClean="0">
                <a:cs typeface="B Nazanin" panose="00000400000000000000" pitchFamily="2" charset="-78"/>
              </a:rPr>
              <a:t> </a:t>
            </a:r>
          </a:p>
          <a:p>
            <a:pPr algn="r">
              <a:buNone/>
            </a:pPr>
            <a:r>
              <a:rPr lang="fa-IR" sz="2000" dirty="0" smtClean="0">
                <a:cs typeface="B Nazanin" panose="00000400000000000000" pitchFamily="2" charset="-78"/>
              </a:rPr>
              <a:t>سیگار خود به تنهایی می تواند باعث پیر شدن شما بشود و همچنین بیماری های متفاوتی را برای شما به ارمغان می آورد اما اگر همچنان به سیگار کشیدن ادامه می دهید به این نکته توجه کنید که سیگار کشیدن در رختخواب می تواند باعث آتش سوزی شود. تنها یک غفلت کافی است تا آتش سیگار بر روی پارچه افتاده و یک آتش سوزی بزرگ را ایجاد کند. </a:t>
            </a:r>
          </a:p>
          <a:p>
            <a:pPr algn="r">
              <a:buNone/>
            </a:pPr>
            <a:r>
              <a:rPr lang="fa-IR" sz="2000" b="1" dirty="0" smtClean="0">
                <a:cs typeface="B Nazanin" panose="00000400000000000000" pitchFamily="2" charset="-78"/>
              </a:rPr>
              <a:t> 2)از سیم های ساییده شده استفاده نکنید:</a:t>
            </a:r>
            <a:r>
              <a:rPr lang="fa-IR" sz="2000" dirty="0" smtClean="0">
                <a:cs typeface="B Nazanin" panose="00000400000000000000" pitchFamily="2" charset="-78"/>
              </a:rPr>
              <a:t> </a:t>
            </a:r>
          </a:p>
          <a:p>
            <a:pPr algn="r">
              <a:buNone/>
            </a:pPr>
            <a:r>
              <a:rPr lang="fa-IR" sz="2000" dirty="0" smtClean="0">
                <a:cs typeface="B Nazanin" panose="00000400000000000000" pitchFamily="2" charset="-78"/>
              </a:rPr>
              <a:t>به این توجه داشته باشید که </a:t>
            </a:r>
            <a:r>
              <a:rPr lang="fa-IR" sz="2000" dirty="0" smtClean="0">
                <a:solidFill>
                  <a:srgbClr val="C00000"/>
                </a:solidFill>
                <a:cs typeface="B Nazanin" panose="00000400000000000000" pitchFamily="2" charset="-78"/>
              </a:rPr>
              <a:t>نباید سیم های برق را از زیر فرش ها عبور دهید</a:t>
            </a:r>
            <a:r>
              <a:rPr lang="fa-IR" sz="2000" dirty="0" smtClean="0">
                <a:cs typeface="B Nazanin" panose="00000400000000000000" pitchFamily="2" charset="-78"/>
              </a:rPr>
              <a:t>. این کار می تواند باعث ساییده شدن سیم ها شود. این امر باعث می شود تا در زمان استفاده از این سیم ها جرقه </a:t>
            </a:r>
            <a:r>
              <a:rPr lang="fa-IR" sz="2000" dirty="0" err="1" smtClean="0">
                <a:cs typeface="B Nazanin" panose="00000400000000000000" pitchFamily="2" charset="-78"/>
              </a:rPr>
              <a:t>هایی</a:t>
            </a:r>
            <a:r>
              <a:rPr lang="fa-IR" sz="2000" dirty="0" smtClean="0">
                <a:cs typeface="B Nazanin" panose="00000400000000000000" pitchFamily="2" charset="-78"/>
              </a:rPr>
              <a:t> ایجاد شده و آتش بگیرند. باید بدانید که خاموش کردن آتش این سیم ها تخصص می خواهد و بسیار سخت است، پس بهتر است تا از این نوع آتش جلوگیری کنید.</a:t>
            </a:r>
          </a:p>
          <a:p>
            <a:pPr algn="r">
              <a:buNone/>
            </a:pPr>
            <a:r>
              <a:rPr lang="fa-IR" sz="2000" dirty="0" smtClean="0">
                <a:cs typeface="B Nazanin" panose="00000400000000000000" pitchFamily="2" charset="-78"/>
              </a:rPr>
              <a:t> </a:t>
            </a:r>
          </a:p>
          <a:p>
            <a:pPr algn="r"/>
            <a:endParaRPr lang="fa-IR" sz="1800" dirty="0"/>
          </a:p>
        </p:txBody>
      </p:sp>
    </p:spTree>
    <p:extLst>
      <p:ext uri="{BB962C8B-B14F-4D97-AF65-F5344CB8AC3E}">
        <p14:creationId xmlns:p14="http://schemas.microsoft.com/office/powerpoint/2010/main" val="4219438970"/>
      </p:ext>
    </p:extLst>
  </p:cSld>
  <p:clrMapOvr>
    <a:masterClrMapping/>
  </p:clrMapOvr>
  <p:transition>
    <p:wedg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normAutofit lnSpcReduction="10000"/>
          </a:bodyPr>
          <a:lstStyle/>
          <a:p>
            <a:pPr algn="r">
              <a:buNone/>
            </a:pPr>
            <a:r>
              <a:rPr lang="fa-IR" b="1" dirty="0" smtClean="0"/>
              <a:t> </a:t>
            </a:r>
            <a:r>
              <a:rPr lang="fa-IR" b="1" dirty="0" smtClean="0">
                <a:cs typeface="B Nazanin" panose="00000400000000000000" pitchFamily="2" charset="-78"/>
              </a:rPr>
              <a:t>3)گرم کننده ها را حداقل ۱ متر با پرده ها فاصله دهید:  </a:t>
            </a:r>
            <a:endParaRPr lang="fa-IR" dirty="0" smtClean="0">
              <a:cs typeface="B Nazanin" panose="00000400000000000000" pitchFamily="2" charset="-78"/>
            </a:endParaRPr>
          </a:p>
          <a:p>
            <a:pPr algn="r">
              <a:buNone/>
            </a:pPr>
            <a:r>
              <a:rPr lang="fa-IR" dirty="0" smtClean="0">
                <a:cs typeface="B Nazanin" panose="00000400000000000000" pitchFamily="2" charset="-78"/>
              </a:rPr>
              <a:t> </a:t>
            </a:r>
          </a:p>
          <a:p>
            <a:pPr algn="r">
              <a:buNone/>
            </a:pPr>
            <a:r>
              <a:rPr lang="fa-IR" dirty="0" smtClean="0">
                <a:cs typeface="B Nazanin" panose="00000400000000000000" pitchFamily="2" charset="-78"/>
              </a:rPr>
              <a:t>یکی از راه </a:t>
            </a:r>
            <a:r>
              <a:rPr lang="fa-IR" dirty="0" err="1" smtClean="0">
                <a:cs typeface="B Nazanin" panose="00000400000000000000" pitchFamily="2" charset="-78"/>
              </a:rPr>
              <a:t>هایی</a:t>
            </a:r>
            <a:r>
              <a:rPr lang="fa-IR" dirty="0" smtClean="0">
                <a:cs typeface="B Nazanin" panose="00000400000000000000" pitchFamily="2" charset="-78"/>
              </a:rPr>
              <a:t> که ممکن است خانه شما شعله ور شود این است که شعله های آتش به پرده یا پارچه ای برسند. برای مثال ممکن است شما شمعی را در نزدیکی یک پرده روشن کرده باشید، در این هنگام تنها یک اشاره کوچک کافی است تا یک آتش بزرگ پدیدار شود. فاصله ایمنی در این شرایط </a:t>
            </a:r>
            <a:r>
              <a:rPr lang="fa-IR" dirty="0" smtClean="0">
                <a:solidFill>
                  <a:srgbClr val="C00000"/>
                </a:solidFill>
                <a:cs typeface="B Nazanin" panose="00000400000000000000" pitchFamily="2" charset="-78"/>
              </a:rPr>
              <a:t>حداقل یک متر </a:t>
            </a:r>
            <a:r>
              <a:rPr lang="fa-IR" dirty="0" smtClean="0">
                <a:cs typeface="B Nazanin" panose="00000400000000000000" pitchFamily="2" charset="-78"/>
              </a:rPr>
              <a:t>است.</a:t>
            </a:r>
          </a:p>
          <a:p>
            <a:pPr algn="r">
              <a:buNone/>
            </a:pPr>
            <a:r>
              <a:rPr lang="fa-IR" dirty="0" smtClean="0">
                <a:cs typeface="B Nazanin" panose="00000400000000000000" pitchFamily="2" charset="-78"/>
              </a:rPr>
              <a:t> </a:t>
            </a:r>
          </a:p>
          <a:p>
            <a:pPr algn="r">
              <a:buNone/>
            </a:pPr>
            <a:r>
              <a:rPr lang="fa-IR" b="1" dirty="0" smtClean="0">
                <a:cs typeface="B Nazanin" panose="00000400000000000000" pitchFamily="2" charset="-78"/>
              </a:rPr>
              <a:t>4)کپسول آتش نشانی داشته باشید:</a:t>
            </a:r>
            <a:endParaRPr lang="fa-IR" dirty="0" smtClean="0">
              <a:cs typeface="B Nazanin" panose="00000400000000000000" pitchFamily="2" charset="-78"/>
            </a:endParaRPr>
          </a:p>
          <a:p>
            <a:pPr algn="r">
              <a:buNone/>
            </a:pPr>
            <a:r>
              <a:rPr lang="fa-IR" dirty="0" smtClean="0">
                <a:cs typeface="B Nazanin" panose="00000400000000000000" pitchFamily="2" charset="-78"/>
              </a:rPr>
              <a:t> </a:t>
            </a:r>
          </a:p>
          <a:p>
            <a:pPr algn="r">
              <a:buNone/>
            </a:pPr>
            <a:r>
              <a:rPr lang="fa-IR" dirty="0" smtClean="0">
                <a:cs typeface="B Nazanin" panose="00000400000000000000" pitchFamily="2" charset="-78"/>
              </a:rPr>
              <a:t>کپسول اتش نشانی از جمله </a:t>
            </a:r>
            <a:r>
              <a:rPr lang="fa-IR" dirty="0" smtClean="0">
                <a:solidFill>
                  <a:srgbClr val="C00000"/>
                </a:solidFill>
                <a:cs typeface="B Nazanin" panose="00000400000000000000" pitchFamily="2" charset="-78"/>
              </a:rPr>
              <a:t>مهمترین وسایلی </a:t>
            </a:r>
            <a:r>
              <a:rPr lang="fa-IR" dirty="0" smtClean="0">
                <a:cs typeface="B Nazanin" panose="00000400000000000000" pitchFamily="2" charset="-78"/>
              </a:rPr>
              <a:t>است که باید همیشه در اختیار داشته باشید تا در هنگام لزوم از آن استفاده کنید.</a:t>
            </a:r>
            <a:r>
              <a:rPr lang="fa-IR" dirty="0" smtClean="0">
                <a:solidFill>
                  <a:srgbClr val="C00000"/>
                </a:solidFill>
                <a:cs typeface="B Nazanin" panose="00000400000000000000" pitchFamily="2" charset="-78"/>
              </a:rPr>
              <a:t> آشپزخانه </a:t>
            </a:r>
            <a:r>
              <a:rPr lang="fa-IR" dirty="0" smtClean="0">
                <a:cs typeface="B Nazanin" panose="00000400000000000000" pitchFamily="2" charset="-78"/>
              </a:rPr>
              <a:t>می تواند محل خوبی برای نصب آن باشد زیرا که </a:t>
            </a:r>
            <a:r>
              <a:rPr lang="fa-IR" dirty="0" smtClean="0">
                <a:solidFill>
                  <a:srgbClr val="C00000"/>
                </a:solidFill>
                <a:cs typeface="B Nazanin" panose="00000400000000000000" pitchFamily="2" charset="-78"/>
              </a:rPr>
              <a:t>اکثر اتش سوزی ها </a:t>
            </a:r>
            <a:r>
              <a:rPr lang="fa-IR" dirty="0" smtClean="0">
                <a:cs typeface="B Nazanin" panose="00000400000000000000" pitchFamily="2" charset="-78"/>
              </a:rPr>
              <a:t>در این نقطه از خانه اتفاق می افتد.</a:t>
            </a:r>
          </a:p>
          <a:p>
            <a:endParaRPr lang="fa-IR" dirty="0">
              <a:cs typeface="B Nazanin" panose="00000400000000000000" pitchFamily="2" charset="-78"/>
            </a:endParaRPr>
          </a:p>
        </p:txBody>
      </p:sp>
    </p:spTree>
    <p:extLst>
      <p:ext uri="{BB962C8B-B14F-4D97-AF65-F5344CB8AC3E}">
        <p14:creationId xmlns:p14="http://schemas.microsoft.com/office/powerpoint/2010/main" val="1179429839"/>
      </p:ext>
    </p:extLst>
  </p:cSld>
  <p:clrMapOvr>
    <a:masterClrMapping/>
  </p:clrMapOvr>
  <p:transition>
    <p:wedg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762000"/>
            <a:ext cx="8229600" cy="5440363"/>
          </a:xfrm>
        </p:spPr>
        <p:txBody>
          <a:bodyPr/>
          <a:lstStyle/>
          <a:p>
            <a:pPr>
              <a:buNone/>
            </a:pPr>
            <a:endParaRPr lang="fa-IR" dirty="0" smtClean="0"/>
          </a:p>
          <a:p>
            <a:pPr algn="r">
              <a:buNone/>
            </a:pPr>
            <a:r>
              <a:rPr lang="fa-IR" dirty="0" smtClean="0"/>
              <a:t> </a:t>
            </a:r>
            <a:r>
              <a:rPr lang="fa-IR" dirty="0" smtClean="0">
                <a:cs typeface="B Nazanin" panose="00000400000000000000" pitchFamily="2" charset="-78"/>
              </a:rPr>
              <a:t>5) </a:t>
            </a:r>
            <a:r>
              <a:rPr lang="fa-IR" b="1" dirty="0" smtClean="0">
                <a:cs typeface="B Nazanin" panose="00000400000000000000" pitchFamily="2" charset="-78"/>
              </a:rPr>
              <a:t>مواظب بچه ها باشید:</a:t>
            </a:r>
            <a:r>
              <a:rPr lang="fa-IR" dirty="0" smtClean="0">
                <a:cs typeface="B Nazanin" panose="00000400000000000000" pitchFamily="2" charset="-78"/>
              </a:rPr>
              <a:t> </a:t>
            </a:r>
          </a:p>
          <a:p>
            <a:pPr algn="r">
              <a:buNone/>
            </a:pPr>
            <a:r>
              <a:rPr lang="fa-IR" dirty="0" smtClean="0">
                <a:cs typeface="B Nazanin" panose="00000400000000000000" pitchFamily="2" charset="-78"/>
              </a:rPr>
              <a:t>بچه ها می توانند یکی از مهمترین عوامل برای ایجاد آتش سوزی باشند. سعی کنید بچه های کوچک را از وسایل آتش زا دور نگه دارید تا مشکلی ایجاد نشود. برای بچه ها بازی با کبریت تنها یک بازی ساده است اما باید توجه داشته باشید که این بازی به ظاهر ساده می تواند حوادث ناگواری را ایجاد کند.</a:t>
            </a:r>
          </a:p>
          <a:p>
            <a:endParaRPr lang="fa-IR" dirty="0">
              <a:cs typeface="B Nazanin" panose="00000400000000000000" pitchFamily="2" charset="-78"/>
            </a:endParaRPr>
          </a:p>
        </p:txBody>
      </p:sp>
    </p:spTree>
    <p:extLst>
      <p:ext uri="{BB962C8B-B14F-4D97-AF65-F5344CB8AC3E}">
        <p14:creationId xmlns:p14="http://schemas.microsoft.com/office/powerpoint/2010/main" val="669903366"/>
      </p:ext>
    </p:extLst>
  </p:cSld>
  <p:clrMapOvr>
    <a:masterClrMapping/>
  </p:clrMapOvr>
  <p:transition>
    <p:wedg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38600" y="631825"/>
            <a:ext cx="4953000" cy="3200876"/>
          </a:xfrm>
          <a:prstGeom prst="rect">
            <a:avLst/>
          </a:prstGeom>
        </p:spPr>
        <p:txBody>
          <a:bodyPr>
            <a:spAutoFit/>
          </a:bodyPr>
          <a:lstStyle/>
          <a:p>
            <a:pPr fontAlgn="auto">
              <a:spcBef>
                <a:spcPts val="0"/>
              </a:spcBef>
              <a:spcAft>
                <a:spcPts val="0"/>
              </a:spcAft>
              <a:defRPr/>
            </a:pPr>
            <a:endParaRPr lang="fa-IR" b="1" dirty="0">
              <a:latin typeface="+mn-lt"/>
              <a:cs typeface="B Yagut" pitchFamily="2" charset="-78"/>
            </a:endParaRPr>
          </a:p>
          <a:p>
            <a:pPr fontAlgn="auto">
              <a:spcBef>
                <a:spcPts val="0"/>
              </a:spcBef>
              <a:spcAft>
                <a:spcPts val="0"/>
              </a:spcAft>
              <a:defRPr/>
            </a:pPr>
            <a:r>
              <a:rPr lang="fa-IR" sz="2000" b="1" dirty="0">
                <a:latin typeface="+mn-lt"/>
                <a:cs typeface="B Titr" pitchFamily="2" charset="-78"/>
              </a:rPr>
              <a:t>گروههای آسیب پذیر حوادث:</a:t>
            </a:r>
          </a:p>
          <a:p>
            <a:pPr fontAlgn="auto">
              <a:spcBef>
                <a:spcPts val="0"/>
              </a:spcBef>
              <a:spcAft>
                <a:spcPts val="0"/>
              </a:spcAft>
              <a:defRPr/>
            </a:pPr>
            <a:endParaRPr lang="fa-IR" sz="2000" b="1" dirty="0">
              <a:latin typeface="+mn-lt"/>
              <a:cs typeface="B Titr" pitchFamily="2" charset="-78"/>
            </a:endParaRPr>
          </a:p>
          <a:p>
            <a:pPr marL="285750" indent="-285750" algn="r" rtl="1" fontAlgn="auto">
              <a:spcBef>
                <a:spcPts val="0"/>
              </a:spcBef>
              <a:spcAft>
                <a:spcPts val="0"/>
              </a:spcAft>
              <a:buFontTx/>
              <a:buBlip>
                <a:blip r:embed="rId2"/>
              </a:buBlip>
              <a:defRPr/>
            </a:pPr>
            <a:r>
              <a:rPr lang="fa-IR" b="1" dirty="0">
                <a:latin typeface="+mn-lt"/>
                <a:cs typeface="B Yagut" pitchFamily="2" charset="-78"/>
              </a:rPr>
              <a:t>کودکان زیر 5 سال</a:t>
            </a:r>
          </a:p>
          <a:p>
            <a:pPr marL="285750" indent="-285750" algn="r" rtl="1" fontAlgn="auto">
              <a:spcBef>
                <a:spcPts val="0"/>
              </a:spcBef>
              <a:spcAft>
                <a:spcPts val="0"/>
              </a:spcAft>
              <a:buFontTx/>
              <a:buBlip>
                <a:blip r:embed="rId2"/>
              </a:buBlip>
              <a:defRPr/>
            </a:pPr>
            <a:r>
              <a:rPr lang="fa-IR" b="1" dirty="0">
                <a:latin typeface="+mn-lt"/>
                <a:cs typeface="B Yagut" pitchFamily="2" charset="-78"/>
              </a:rPr>
              <a:t>زنان خانه دار</a:t>
            </a:r>
          </a:p>
          <a:p>
            <a:pPr marL="285750" indent="-285750" algn="r" rtl="1" fontAlgn="auto">
              <a:spcBef>
                <a:spcPts val="0"/>
              </a:spcBef>
              <a:spcAft>
                <a:spcPts val="0"/>
              </a:spcAft>
              <a:buFontTx/>
              <a:buBlip>
                <a:blip r:embed="rId2"/>
              </a:buBlip>
              <a:defRPr/>
            </a:pPr>
            <a:r>
              <a:rPr lang="fa-IR" b="1" dirty="0">
                <a:latin typeface="+mn-lt"/>
                <a:cs typeface="B Yagut" pitchFamily="2" charset="-78"/>
              </a:rPr>
              <a:t>سالمندان</a:t>
            </a:r>
          </a:p>
          <a:p>
            <a:pPr marL="285750" indent="-285750" algn="r" rtl="1" fontAlgn="auto">
              <a:spcBef>
                <a:spcPts val="0"/>
              </a:spcBef>
              <a:spcAft>
                <a:spcPts val="0"/>
              </a:spcAft>
              <a:buFontTx/>
              <a:buBlip>
                <a:blip r:embed="rId2"/>
              </a:buBlip>
              <a:defRPr/>
            </a:pPr>
            <a:r>
              <a:rPr lang="fa-IR" b="1" dirty="0">
                <a:latin typeface="+mn-lt"/>
                <a:cs typeface="B Yagut" pitchFamily="2" charset="-78"/>
              </a:rPr>
              <a:t>زنان باردار</a:t>
            </a:r>
          </a:p>
          <a:p>
            <a:pPr marL="285750" indent="-285750" algn="r" rtl="1" fontAlgn="auto">
              <a:spcBef>
                <a:spcPts val="0"/>
              </a:spcBef>
              <a:spcAft>
                <a:spcPts val="0"/>
              </a:spcAft>
              <a:buFontTx/>
              <a:buBlip>
                <a:blip r:embed="rId2"/>
              </a:buBlip>
              <a:defRPr/>
            </a:pPr>
            <a:r>
              <a:rPr lang="fa-IR" b="1" dirty="0">
                <a:latin typeface="+mn-lt"/>
                <a:cs typeface="B Yagut" pitchFamily="2" charset="-78"/>
              </a:rPr>
              <a:t>معلولین جسمی و ذهنی</a:t>
            </a:r>
          </a:p>
          <a:p>
            <a:pPr marL="285750" indent="-285750" algn="r" rtl="1" fontAlgn="auto">
              <a:spcBef>
                <a:spcPts val="0"/>
              </a:spcBef>
              <a:spcAft>
                <a:spcPts val="0"/>
              </a:spcAft>
              <a:buFontTx/>
              <a:buBlip>
                <a:blip r:embed="rId2"/>
              </a:buBlip>
              <a:defRPr/>
            </a:pPr>
            <a:r>
              <a:rPr lang="fa-IR" b="1" dirty="0" smtClean="0">
                <a:latin typeface="+mn-lt"/>
                <a:cs typeface="B Yagut" pitchFamily="2" charset="-78"/>
              </a:rPr>
              <a:t>دانش </a:t>
            </a:r>
            <a:r>
              <a:rPr lang="fa-IR" b="1" dirty="0">
                <a:latin typeface="+mn-lt"/>
                <a:cs typeface="B Yagut" pitchFamily="2" charset="-78"/>
              </a:rPr>
              <a:t>آموزان</a:t>
            </a:r>
          </a:p>
          <a:p>
            <a:pPr marL="285750" indent="-285750" algn="r" rtl="1" fontAlgn="auto">
              <a:spcBef>
                <a:spcPts val="0"/>
              </a:spcBef>
              <a:spcAft>
                <a:spcPts val="0"/>
              </a:spcAft>
              <a:buFontTx/>
              <a:buBlip>
                <a:blip r:embed="rId2"/>
              </a:buBlip>
              <a:defRPr/>
            </a:pPr>
            <a:r>
              <a:rPr lang="fa-IR" b="1" dirty="0">
                <a:latin typeface="+mn-lt"/>
                <a:cs typeface="B Yagut" pitchFamily="2" charset="-78"/>
              </a:rPr>
              <a:t>رانندگان </a:t>
            </a:r>
            <a:r>
              <a:rPr lang="fa-IR" b="1" dirty="0">
                <a:latin typeface="+mn-lt"/>
                <a:cs typeface="B Yagut" pitchFamily="2" charset="-78"/>
              </a:rPr>
              <a:t>وسایل نقلیه </a:t>
            </a:r>
            <a:r>
              <a:rPr lang="fa-IR" b="1" dirty="0">
                <a:latin typeface="+mn-lt"/>
                <a:cs typeface="B Yagut" pitchFamily="2" charset="-78"/>
              </a:rPr>
              <a:t>(خودرو و </a:t>
            </a:r>
            <a:r>
              <a:rPr lang="fa-IR" b="1" dirty="0">
                <a:latin typeface="+mn-lt"/>
                <a:cs typeface="B Yagut" pitchFamily="2" charset="-78"/>
              </a:rPr>
              <a:t>موتور </a:t>
            </a:r>
            <a:r>
              <a:rPr lang="fa-IR" b="1" dirty="0">
                <a:latin typeface="+mn-lt"/>
                <a:cs typeface="B Yagut" pitchFamily="2" charset="-78"/>
              </a:rPr>
              <a:t>سیکلت)</a:t>
            </a:r>
          </a:p>
          <a:p>
            <a:pPr marL="285750" indent="-285750" algn="r" rtl="1" fontAlgn="auto">
              <a:spcBef>
                <a:spcPts val="0"/>
              </a:spcBef>
              <a:spcAft>
                <a:spcPts val="0"/>
              </a:spcAft>
              <a:buFontTx/>
              <a:buBlip>
                <a:blip r:embed="rId2"/>
              </a:buBlip>
              <a:defRPr/>
            </a:pPr>
            <a:r>
              <a:rPr lang="fa-IR" b="1" dirty="0">
                <a:latin typeface="+mn-lt"/>
                <a:cs typeface="B Yagut" pitchFamily="2" charset="-78"/>
              </a:rPr>
              <a:t> </a:t>
            </a:r>
            <a:r>
              <a:rPr lang="fa-IR" b="1" dirty="0">
                <a:latin typeface="+mn-lt"/>
                <a:cs typeface="B Yagut" pitchFamily="2" charset="-78"/>
              </a:rPr>
              <a:t>جمعیت تحت پوشش مناطق مار و عقرب </a:t>
            </a:r>
            <a:r>
              <a:rPr lang="fa-IR" b="1" dirty="0">
                <a:latin typeface="+mn-lt"/>
                <a:cs typeface="B Yagut" pitchFamily="2" charset="-78"/>
              </a:rPr>
              <a:t>خیز </a:t>
            </a:r>
          </a:p>
        </p:txBody>
      </p:sp>
      <p:pic>
        <p:nvPicPr>
          <p:cNvPr id="2048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5814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3565650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533400"/>
            <a:ext cx="8229600" cy="5668963"/>
          </a:xfrm>
        </p:spPr>
        <p:txBody>
          <a:bodyPr/>
          <a:lstStyle/>
          <a:p>
            <a:pPr algn="r" rtl="1">
              <a:buNone/>
            </a:pPr>
            <a:endParaRPr lang="fa-IR" dirty="0" smtClean="0"/>
          </a:p>
          <a:p>
            <a:pPr algn="r" rtl="1">
              <a:buNone/>
            </a:pPr>
            <a:r>
              <a:rPr lang="fa-IR" dirty="0" smtClean="0">
                <a:cs typeface="B Nazanin" panose="00000400000000000000" pitchFamily="2" charset="-78"/>
              </a:rPr>
              <a:t>6)خروجی های خانه را تمیز نگه دارید . ( از قرار دادن چیزهای غیر ضروری در خروجی های خانه خودداری کنید .) مطمئن شوید همه اعضای خانواده محل کلید ها را می دانند .</a:t>
            </a:r>
          </a:p>
          <a:p>
            <a:pPr algn="r" rtl="1">
              <a:buNone/>
            </a:pPr>
            <a:endParaRPr lang="fa-IR" dirty="0" smtClean="0">
              <a:cs typeface="B Nazanin" panose="00000400000000000000" pitchFamily="2" charset="-78"/>
            </a:endParaRPr>
          </a:p>
          <a:p>
            <a:pPr algn="r" rtl="1">
              <a:buNone/>
            </a:pPr>
            <a:r>
              <a:rPr lang="fa-IR" dirty="0" smtClean="0">
                <a:cs typeface="B Nazanin" panose="00000400000000000000" pitchFamily="2" charset="-78"/>
              </a:rPr>
              <a:t>7)تقریباً رخ می دهند .هنگام پخت غذا مواظب باشید .هرگز کودکان را در آشپزخانه تنها نگذارید .</a:t>
            </a:r>
          </a:p>
          <a:p>
            <a:pPr algn="r" rtl="1">
              <a:buNone/>
            </a:pPr>
            <a:endParaRPr lang="fa-IR" dirty="0" smtClean="0">
              <a:cs typeface="B Nazanin" panose="00000400000000000000" pitchFamily="2" charset="-78"/>
            </a:endParaRPr>
          </a:p>
          <a:p>
            <a:pPr algn="r" rtl="1">
              <a:buNone/>
            </a:pPr>
            <a:r>
              <a:rPr lang="fa-IR" dirty="0" smtClean="0">
                <a:cs typeface="B Nazanin" panose="00000400000000000000" pitchFamily="2" charset="-78"/>
              </a:rPr>
              <a:t>8)  موقع سرخ کردن غذا با روغن داغ مواظب باشید . اگر می خواهید دستگاه سرخ کن بخرید ، سرخ کن برقی از نوع استاندارد مناسب تر است.</a:t>
            </a:r>
          </a:p>
          <a:p>
            <a:endParaRPr lang="fa-IR" dirty="0">
              <a:cs typeface="B Nazanin" panose="00000400000000000000" pitchFamily="2" charset="-78"/>
            </a:endParaRPr>
          </a:p>
        </p:txBody>
      </p:sp>
    </p:spTree>
    <p:extLst>
      <p:ext uri="{BB962C8B-B14F-4D97-AF65-F5344CB8AC3E}">
        <p14:creationId xmlns:p14="http://schemas.microsoft.com/office/powerpoint/2010/main" val="3635778931"/>
      </p:ext>
    </p:extLst>
  </p:cSld>
  <p:clrMapOvr>
    <a:masterClrMapping/>
  </p:clrMapOvr>
  <p:transition>
    <p:wedg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normAutofit/>
          </a:bodyPr>
          <a:lstStyle/>
          <a:p>
            <a:pPr algn="r" rtl="1">
              <a:buNone/>
            </a:pPr>
            <a:endParaRPr lang="fa-IR" dirty="0" smtClean="0"/>
          </a:p>
          <a:p>
            <a:pPr algn="r" rtl="1">
              <a:buNone/>
            </a:pPr>
            <a:r>
              <a:rPr lang="fa-IR" dirty="0" smtClean="0">
                <a:cs typeface="B Nazanin" panose="00000400000000000000" pitchFamily="2" charset="-78"/>
              </a:rPr>
              <a:t>9)هر پریز مخصوص فقط یک دو شاخه است . </a:t>
            </a:r>
            <a:r>
              <a:rPr lang="fa-IR" dirty="0" smtClean="0">
                <a:solidFill>
                  <a:srgbClr val="C00000"/>
                </a:solidFill>
                <a:cs typeface="B Nazanin" panose="00000400000000000000" pitchFamily="2" charset="-78"/>
              </a:rPr>
              <a:t>برق اضافه از آن نگیرید </a:t>
            </a:r>
            <a:r>
              <a:rPr lang="fa-IR" dirty="0" smtClean="0">
                <a:cs typeface="B Nazanin" panose="00000400000000000000" pitchFamily="2" charset="-78"/>
              </a:rPr>
              <a:t>. از سه راهه های بدون سیم استفاده نکنید کبریت ها و فندک ها را دور از دسترس کودکان نگهداری کنید . </a:t>
            </a:r>
          </a:p>
          <a:p>
            <a:pPr algn="r" rtl="1">
              <a:buNone/>
            </a:pPr>
            <a:endParaRPr lang="fa-IR" dirty="0" smtClean="0">
              <a:cs typeface="B Nazanin" panose="00000400000000000000" pitchFamily="2" charset="-78"/>
            </a:endParaRPr>
          </a:p>
          <a:p>
            <a:pPr algn="r" rtl="1">
              <a:buNone/>
            </a:pPr>
            <a:r>
              <a:rPr lang="fa-IR" dirty="0" smtClean="0">
                <a:cs typeface="B Nazanin" panose="00000400000000000000" pitchFamily="2" charset="-78"/>
              </a:rPr>
              <a:t>10)هرگز شمع را در اتاقی که کسی در آن نیست ، یا کودکی در آن است روشن رها نکنید .مطمئن شوید که شمعها در یک شمعدان مناسب ، دور از مواد قابل اشتعال و روی سطحی که </a:t>
            </a:r>
            <a:r>
              <a:rPr lang="fa-IR" dirty="0" err="1" smtClean="0">
                <a:cs typeface="B Nazanin" panose="00000400000000000000" pitchFamily="2" charset="-78"/>
              </a:rPr>
              <a:t>آتش نمی</a:t>
            </a:r>
            <a:r>
              <a:rPr lang="fa-IR" dirty="0" smtClean="0">
                <a:cs typeface="B Nazanin" panose="00000400000000000000" pitchFamily="2" charset="-78"/>
              </a:rPr>
              <a:t> گیرد قرار دارند .</a:t>
            </a:r>
          </a:p>
          <a:p>
            <a:pPr algn="r" rtl="1">
              <a:buNone/>
            </a:pPr>
            <a:endParaRPr lang="fa-IR" dirty="0" smtClean="0">
              <a:cs typeface="B Nazanin" panose="00000400000000000000" pitchFamily="2" charset="-78"/>
            </a:endParaRPr>
          </a:p>
          <a:p>
            <a:pPr algn="r" rtl="1">
              <a:buNone/>
            </a:pPr>
            <a:r>
              <a:rPr lang="fa-IR" dirty="0" smtClean="0">
                <a:cs typeface="B Nazanin" panose="00000400000000000000" pitchFamily="2" charset="-78"/>
              </a:rPr>
              <a:t>11) تلویزیون و سایر وسایل برقی را در حالت روشن ترک نکنید . ممکن است موجب آتش سوزی شوند . وقتی از آنها استفاده </a:t>
            </a:r>
            <a:r>
              <a:rPr lang="fa-IR" dirty="0" err="1" smtClean="0">
                <a:cs typeface="B Nazanin" panose="00000400000000000000" pitchFamily="2" charset="-78"/>
              </a:rPr>
              <a:t>نمی</a:t>
            </a:r>
            <a:r>
              <a:rPr lang="fa-IR" dirty="0" smtClean="0">
                <a:cs typeface="B Nazanin" panose="00000400000000000000" pitchFamily="2" charset="-78"/>
              </a:rPr>
              <a:t> کنید آنها را </a:t>
            </a:r>
            <a:r>
              <a:rPr lang="fa-IR" dirty="0" smtClean="0">
                <a:solidFill>
                  <a:srgbClr val="C00000"/>
                </a:solidFill>
                <a:cs typeface="B Nazanin" panose="00000400000000000000" pitchFamily="2" charset="-78"/>
              </a:rPr>
              <a:t>خاموش کنید و از برق بکشید </a:t>
            </a:r>
            <a:r>
              <a:rPr lang="fa-IR" dirty="0" smtClean="0">
                <a:cs typeface="B Nazanin" panose="00000400000000000000" pitchFamily="2" charset="-78"/>
              </a:rPr>
              <a:t>.</a:t>
            </a:r>
          </a:p>
          <a:p>
            <a:pPr algn="r"/>
            <a:endParaRPr lang="fa-IR" dirty="0">
              <a:cs typeface="B Nazanin" panose="00000400000000000000" pitchFamily="2" charset="-78"/>
            </a:endParaRPr>
          </a:p>
        </p:txBody>
      </p:sp>
    </p:spTree>
    <p:extLst>
      <p:ext uri="{BB962C8B-B14F-4D97-AF65-F5344CB8AC3E}">
        <p14:creationId xmlns:p14="http://schemas.microsoft.com/office/powerpoint/2010/main" val="3052265661"/>
      </p:ext>
    </p:extLst>
  </p:cSld>
  <p:clrMapOvr>
    <a:masterClrMapping/>
  </p:clrMapOvr>
  <p:transition>
    <p:wedg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smtClean="0"/>
              <a:t>8)گاز گرفتگی</a:t>
            </a:r>
            <a:endParaRPr lang="fa-IR" dirty="0"/>
          </a:p>
        </p:txBody>
      </p:sp>
      <p:sp>
        <p:nvSpPr>
          <p:cNvPr id="3" name="Content Placeholder 2"/>
          <p:cNvSpPr>
            <a:spLocks noGrp="1"/>
          </p:cNvSpPr>
          <p:nvPr>
            <p:ph idx="1"/>
          </p:nvPr>
        </p:nvSpPr>
        <p:spPr/>
        <p:txBody>
          <a:bodyPr>
            <a:normAutofit fontScale="92500" lnSpcReduction="10000"/>
          </a:bodyPr>
          <a:lstStyle/>
          <a:p>
            <a:pPr algn="r">
              <a:buNone/>
            </a:pPr>
            <a:r>
              <a:rPr lang="fa-IR" dirty="0" smtClean="0"/>
              <a:t/>
            </a:r>
            <a:br>
              <a:rPr lang="fa-IR" dirty="0" smtClean="0"/>
            </a:br>
            <a:r>
              <a:rPr lang="fa-IR" dirty="0" err="1" smtClean="0">
                <a:cs typeface="B Nazanin" panose="00000400000000000000" pitchFamily="2" charset="-78"/>
              </a:rPr>
              <a:t>هرگاه</a:t>
            </a:r>
            <a:r>
              <a:rPr lang="fa-IR" dirty="0" smtClean="0">
                <a:cs typeface="B Nazanin" panose="00000400000000000000" pitchFamily="2" charset="-78"/>
              </a:rPr>
              <a:t> یک وسیله </a:t>
            </a:r>
            <a:r>
              <a:rPr lang="fa-IR" dirty="0" err="1" smtClean="0">
                <a:cs typeface="B Nazanin" panose="00000400000000000000" pitchFamily="2" charset="-78"/>
              </a:rPr>
              <a:t>گازسوز</a:t>
            </a:r>
            <a:r>
              <a:rPr lang="fa-IR" dirty="0" smtClean="0">
                <a:cs typeface="B Nazanin" panose="00000400000000000000" pitchFamily="2" charset="-78"/>
              </a:rPr>
              <a:t> یا </a:t>
            </a:r>
            <a:r>
              <a:rPr lang="fa-IR" dirty="0" err="1" smtClean="0">
                <a:cs typeface="B Nazanin" panose="00000400000000000000" pitchFamily="2" charset="-78"/>
              </a:rPr>
              <a:t>دودکش</a:t>
            </a:r>
            <a:r>
              <a:rPr lang="fa-IR" dirty="0" smtClean="0">
                <a:cs typeface="B Nazanin" panose="00000400000000000000" pitchFamily="2" charset="-78"/>
              </a:rPr>
              <a:t> آن درست نصب نشده و یا کارکرد آن دچار مشکل شده باشد، </a:t>
            </a:r>
            <a:r>
              <a:rPr lang="fa-IR" dirty="0" smtClean="0">
                <a:solidFill>
                  <a:srgbClr val="C00000"/>
                </a:solidFill>
                <a:cs typeface="B Nazanin" panose="00000400000000000000" pitchFamily="2" charset="-78"/>
              </a:rPr>
              <a:t>گاز سمی‌منواکسیدکربن </a:t>
            </a:r>
            <a:r>
              <a:rPr lang="fa-IR" dirty="0" smtClean="0">
                <a:cs typeface="B Nazanin" panose="00000400000000000000" pitchFamily="2" charset="-78"/>
              </a:rPr>
              <a:t>در فضای درون خانه پخش می‌شود. گاز </a:t>
            </a:r>
            <a:r>
              <a:rPr lang="fa-IR" dirty="0" err="1" smtClean="0">
                <a:cs typeface="B Nazanin" panose="00000400000000000000" pitchFamily="2" charset="-78"/>
              </a:rPr>
              <a:t>منواکسیدکربن</a:t>
            </a:r>
            <a:r>
              <a:rPr lang="fa-IR" dirty="0" smtClean="0">
                <a:cs typeface="B Nazanin" panose="00000400000000000000" pitchFamily="2" charset="-78"/>
              </a:rPr>
              <a:t> کاملا بی‌رنگ و بی بو است تنفس گاز </a:t>
            </a:r>
            <a:r>
              <a:rPr lang="fa-IR" dirty="0" err="1" smtClean="0">
                <a:cs typeface="B Nazanin" panose="00000400000000000000" pitchFamily="2" charset="-78"/>
              </a:rPr>
              <a:t>منواکسیدکربن</a:t>
            </a:r>
            <a:r>
              <a:rPr lang="fa-IR" dirty="0" smtClean="0">
                <a:cs typeface="B Nazanin" panose="00000400000000000000" pitchFamily="2" charset="-78"/>
              </a:rPr>
              <a:t> باعث گاز گرفتگی، </a:t>
            </a:r>
            <a:r>
              <a:rPr lang="fa-IR" dirty="0" smtClean="0">
                <a:solidFill>
                  <a:srgbClr val="C00000"/>
                </a:solidFill>
                <a:cs typeface="B Nazanin" panose="00000400000000000000" pitchFamily="2" charset="-78"/>
              </a:rPr>
              <a:t>مسمومیت و مرگ </a:t>
            </a:r>
            <a:r>
              <a:rPr lang="fa-IR" dirty="0" smtClean="0">
                <a:cs typeface="B Nazanin" panose="00000400000000000000" pitchFamily="2" charset="-78"/>
              </a:rPr>
              <a:t>می‌شود.  </a:t>
            </a:r>
            <a:br>
              <a:rPr lang="fa-IR" dirty="0" smtClean="0">
                <a:cs typeface="B Nazanin" panose="00000400000000000000" pitchFamily="2" charset="-78"/>
              </a:rPr>
            </a:br>
            <a:r>
              <a:rPr lang="fa-IR" dirty="0" smtClean="0">
                <a:solidFill>
                  <a:srgbClr val="C00000"/>
                </a:solidFill>
                <a:cs typeface="B Nazanin" panose="00000400000000000000" pitchFamily="2" charset="-78"/>
              </a:rPr>
              <a:t>نشانه‌های</a:t>
            </a:r>
            <a:r>
              <a:rPr lang="fa-IR" dirty="0" smtClean="0">
                <a:cs typeface="B Nazanin" panose="00000400000000000000" pitchFamily="2" charset="-78"/>
              </a:rPr>
              <a:t> اولیه گاز </a:t>
            </a:r>
            <a:r>
              <a:rPr lang="fa-IR" dirty="0" err="1" smtClean="0">
                <a:cs typeface="B Nazanin" panose="00000400000000000000" pitchFamily="2" charset="-78"/>
              </a:rPr>
              <a:t>کرفتگی</a:t>
            </a:r>
            <a:r>
              <a:rPr lang="fa-IR" dirty="0" smtClean="0">
                <a:cs typeface="B Nazanin" panose="00000400000000000000" pitchFamily="2" charset="-78"/>
              </a:rPr>
              <a:t> عبارتند از خواب آلودگی، ضعف، کرختی بدن، سردرد، تهوع و درد قفسه سینه در صورت مشاهده این نشانه ها، فرد مسموم را در معرض </a:t>
            </a:r>
            <a:r>
              <a:rPr lang="fa-IR" dirty="0" smtClean="0">
                <a:solidFill>
                  <a:srgbClr val="C00000"/>
                </a:solidFill>
                <a:cs typeface="B Nazanin" panose="00000400000000000000" pitchFamily="2" charset="-78"/>
              </a:rPr>
              <a:t>هوای آزاد </a:t>
            </a:r>
            <a:r>
              <a:rPr lang="fa-IR" dirty="0" smtClean="0">
                <a:cs typeface="B Nazanin" panose="00000400000000000000" pitchFamily="2" charset="-78"/>
              </a:rPr>
              <a:t>قرار دهید و تمام وسایل </a:t>
            </a:r>
            <a:r>
              <a:rPr lang="fa-IR" dirty="0" err="1" smtClean="0">
                <a:cs typeface="B Nazanin" panose="00000400000000000000" pitchFamily="2" charset="-78"/>
              </a:rPr>
              <a:t>گازسوز</a:t>
            </a:r>
            <a:r>
              <a:rPr lang="fa-IR" dirty="0" smtClean="0">
                <a:cs typeface="B Nazanin" panose="00000400000000000000" pitchFamily="2" charset="-78"/>
              </a:rPr>
              <a:t> را تا کنترل و بازرسی کامل </a:t>
            </a:r>
            <a:r>
              <a:rPr lang="fa-IR" dirty="0" err="1" smtClean="0">
                <a:cs typeface="B Nazanin" panose="00000400000000000000" pitchFamily="2" charset="-78"/>
              </a:rPr>
              <a:t>سرویسکار</a:t>
            </a:r>
            <a:r>
              <a:rPr lang="fa-IR" dirty="0" smtClean="0">
                <a:cs typeface="B Nazanin" panose="00000400000000000000" pitchFamily="2" charset="-78"/>
              </a:rPr>
              <a:t> مجاز </a:t>
            </a:r>
            <a:r>
              <a:rPr lang="fa-IR" dirty="0" smtClean="0">
                <a:solidFill>
                  <a:srgbClr val="C00000"/>
                </a:solidFill>
                <a:cs typeface="B Nazanin" panose="00000400000000000000" pitchFamily="2" charset="-78"/>
              </a:rPr>
              <a:t>خاموش</a:t>
            </a:r>
            <a:r>
              <a:rPr lang="fa-IR" dirty="0" smtClean="0">
                <a:cs typeface="B Nazanin" panose="00000400000000000000" pitchFamily="2" charset="-78"/>
              </a:rPr>
              <a:t> نگه دارید. یکی از نشانه‌های عملکرد نامناسب وسیله </a:t>
            </a:r>
            <a:r>
              <a:rPr lang="fa-IR" dirty="0" err="1" smtClean="0">
                <a:cs typeface="B Nazanin" panose="00000400000000000000" pitchFamily="2" charset="-78"/>
              </a:rPr>
              <a:t>گازسوز</a:t>
            </a:r>
            <a:r>
              <a:rPr lang="fa-IR" dirty="0" smtClean="0">
                <a:cs typeface="B Nazanin" panose="00000400000000000000" pitchFamily="2" charset="-78"/>
              </a:rPr>
              <a:t> و تولید گاز </a:t>
            </a:r>
            <a:r>
              <a:rPr lang="fa-IR" dirty="0" err="1" smtClean="0">
                <a:cs typeface="B Nazanin" panose="00000400000000000000" pitchFamily="2" charset="-78"/>
              </a:rPr>
              <a:t>منواکسید</a:t>
            </a:r>
            <a:r>
              <a:rPr lang="fa-IR" dirty="0" smtClean="0">
                <a:cs typeface="B Nazanin" panose="00000400000000000000" pitchFamily="2" charset="-78"/>
              </a:rPr>
              <a:t> کربن، </a:t>
            </a:r>
            <a:r>
              <a:rPr lang="fa-IR" dirty="0" smtClean="0">
                <a:solidFill>
                  <a:srgbClr val="C00000"/>
                </a:solidFill>
                <a:cs typeface="B Nazanin" panose="00000400000000000000" pitchFamily="2" charset="-78"/>
              </a:rPr>
              <a:t>شعله بسیار کم و زرد رنگ </a:t>
            </a:r>
            <a:r>
              <a:rPr lang="fa-IR" dirty="0" smtClean="0">
                <a:cs typeface="B Nazanin" panose="00000400000000000000" pitchFamily="2" charset="-78"/>
              </a:rPr>
              <a:t>است. در این حالت فورا دستگاه را خاموش کنید و با </a:t>
            </a:r>
            <a:r>
              <a:rPr lang="fa-IR" dirty="0" err="1" smtClean="0">
                <a:cs typeface="B Nazanin" panose="00000400000000000000" pitchFamily="2" charset="-78"/>
              </a:rPr>
              <a:t>سرویسکار</a:t>
            </a:r>
            <a:r>
              <a:rPr lang="fa-IR" dirty="0" smtClean="0">
                <a:cs typeface="B Nazanin" panose="00000400000000000000" pitchFamily="2" charset="-78"/>
              </a:rPr>
              <a:t> مجاز تماس بگیرید.  </a:t>
            </a:r>
            <a:br>
              <a:rPr lang="fa-IR" dirty="0" smtClean="0">
                <a:cs typeface="B Nazanin" panose="00000400000000000000" pitchFamily="2" charset="-78"/>
              </a:rPr>
            </a:br>
            <a:r>
              <a:rPr lang="fa-IR" dirty="0" smtClean="0">
                <a:solidFill>
                  <a:srgbClr val="C00000"/>
                </a:solidFill>
                <a:cs typeface="B Nazanin" panose="00000400000000000000" pitchFamily="2" charset="-78"/>
              </a:rPr>
              <a:t>شعله وسیله گاز سوز سالم، آبی رنگ و کشیده است</a:t>
            </a:r>
            <a:r>
              <a:rPr lang="fa-IR" dirty="0" smtClean="0"/>
              <a:t>. </a:t>
            </a:r>
            <a:endParaRPr lang="fa-IR" dirty="0"/>
          </a:p>
        </p:txBody>
      </p:sp>
    </p:spTree>
    <p:extLst>
      <p:ext uri="{BB962C8B-B14F-4D97-AF65-F5344CB8AC3E}">
        <p14:creationId xmlns:p14="http://schemas.microsoft.com/office/powerpoint/2010/main" val="1188944335"/>
      </p:ext>
    </p:extLst>
  </p:cSld>
  <p:clrMapOvr>
    <a:masterClrMapping/>
  </p:clrMapOvr>
  <p:transition>
    <p:wedg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229600" cy="1447800"/>
          </a:xfrm>
        </p:spPr>
        <p:txBody>
          <a:bodyPr>
            <a:normAutofit fontScale="90000"/>
          </a:bodyPr>
          <a:lstStyle/>
          <a:p>
            <a:pPr algn="ctr"/>
            <a:r>
              <a:rPr lang="fa-IR" b="1" dirty="0" smtClean="0"/>
              <a:t>راههای پیشگیری از گاز گرفتگی</a:t>
            </a:r>
            <a:br>
              <a:rPr lang="fa-IR" b="1" dirty="0" smtClean="0"/>
            </a:br>
            <a:endParaRPr lang="fa-IR" dirty="0"/>
          </a:p>
        </p:txBody>
      </p:sp>
      <p:sp>
        <p:nvSpPr>
          <p:cNvPr id="3" name="Content Placeholder 2"/>
          <p:cNvSpPr>
            <a:spLocks noGrp="1"/>
          </p:cNvSpPr>
          <p:nvPr>
            <p:ph idx="1"/>
          </p:nvPr>
        </p:nvSpPr>
        <p:spPr/>
        <p:txBody>
          <a:bodyPr/>
          <a:lstStyle/>
          <a:p>
            <a:pPr algn="r" rtl="1"/>
            <a:r>
              <a:rPr lang="fa-IR" dirty="0" smtClean="0">
                <a:cs typeface="B Nazanin" panose="00000400000000000000" pitchFamily="2" charset="-78"/>
              </a:rPr>
              <a:t>با فرا </a:t>
            </a:r>
            <a:r>
              <a:rPr lang="fa-IR" dirty="0" err="1" smtClean="0">
                <a:cs typeface="B Nazanin" panose="00000400000000000000" pitchFamily="2" charset="-78"/>
              </a:rPr>
              <a:t>رسيدن</a:t>
            </a:r>
            <a:r>
              <a:rPr lang="fa-IR" dirty="0" smtClean="0">
                <a:cs typeface="B Nazanin" panose="00000400000000000000" pitchFamily="2" charset="-78"/>
              </a:rPr>
              <a:t> فصل </a:t>
            </a:r>
            <a:r>
              <a:rPr lang="fa-IR" dirty="0" err="1" smtClean="0">
                <a:cs typeface="B Nazanin" panose="00000400000000000000" pitchFamily="2" charset="-78"/>
              </a:rPr>
              <a:t>پاييز</a:t>
            </a:r>
            <a:r>
              <a:rPr lang="fa-IR" dirty="0" smtClean="0">
                <a:cs typeface="B Nazanin" panose="00000400000000000000" pitchFamily="2" charset="-78"/>
              </a:rPr>
              <a:t> و در </a:t>
            </a:r>
            <a:r>
              <a:rPr lang="fa-IR" dirty="0" err="1" smtClean="0">
                <a:cs typeface="B Nazanin" panose="00000400000000000000" pitchFamily="2" charset="-78"/>
              </a:rPr>
              <a:t>پي</a:t>
            </a:r>
            <a:r>
              <a:rPr lang="fa-IR" dirty="0" smtClean="0">
                <a:cs typeface="B Nazanin" panose="00000400000000000000" pitchFamily="2" charset="-78"/>
              </a:rPr>
              <a:t> آن زمستان و سرد شدن هوا ، استفاده از </a:t>
            </a:r>
            <a:r>
              <a:rPr lang="fa-IR" dirty="0" err="1" smtClean="0">
                <a:cs typeface="B Nazanin" panose="00000400000000000000" pitchFamily="2" charset="-78"/>
              </a:rPr>
              <a:t>وسايل</a:t>
            </a:r>
            <a:r>
              <a:rPr lang="fa-IR" dirty="0" smtClean="0">
                <a:cs typeface="B Nazanin" panose="00000400000000000000" pitchFamily="2" charset="-78"/>
              </a:rPr>
              <a:t> گرمازا آغاز مي‌شود.اما </a:t>
            </a:r>
            <a:r>
              <a:rPr lang="fa-IR" dirty="0" err="1" smtClean="0">
                <a:cs typeface="B Nazanin" panose="00000400000000000000" pitchFamily="2" charset="-78"/>
              </a:rPr>
              <a:t>بايد</a:t>
            </a:r>
            <a:r>
              <a:rPr lang="fa-IR" dirty="0" smtClean="0">
                <a:cs typeface="B Nazanin" panose="00000400000000000000" pitchFamily="2" charset="-78"/>
              </a:rPr>
              <a:t> توجه داشت </a:t>
            </a:r>
            <a:r>
              <a:rPr lang="fa-IR" dirty="0" err="1" smtClean="0">
                <a:cs typeface="B Nazanin" panose="00000400000000000000" pitchFamily="2" charset="-78"/>
              </a:rPr>
              <a:t>كه</a:t>
            </a:r>
            <a:r>
              <a:rPr lang="fa-IR" dirty="0" smtClean="0">
                <a:cs typeface="B Nazanin" panose="00000400000000000000" pitchFamily="2" charset="-78"/>
              </a:rPr>
              <a:t> در استفاده از </a:t>
            </a:r>
            <a:r>
              <a:rPr lang="fa-IR" dirty="0" err="1" smtClean="0">
                <a:cs typeface="B Nazanin" panose="00000400000000000000" pitchFamily="2" charset="-78"/>
              </a:rPr>
              <a:t>اين</a:t>
            </a:r>
            <a:r>
              <a:rPr lang="fa-IR" dirty="0" smtClean="0">
                <a:cs typeface="B Nazanin" panose="00000400000000000000" pitchFamily="2" charset="-78"/>
              </a:rPr>
              <a:t> گونه </a:t>
            </a:r>
            <a:r>
              <a:rPr lang="fa-IR" dirty="0" err="1" smtClean="0">
                <a:cs typeface="B Nazanin" panose="00000400000000000000" pitchFamily="2" charset="-78"/>
              </a:rPr>
              <a:t>وسايل</a:t>
            </a:r>
            <a:r>
              <a:rPr lang="fa-IR" dirty="0" smtClean="0">
                <a:cs typeface="B Nazanin" panose="00000400000000000000" pitchFamily="2" charset="-78"/>
              </a:rPr>
              <a:t> اگر اصول و موارد </a:t>
            </a:r>
            <a:r>
              <a:rPr lang="fa-IR" dirty="0" err="1" smtClean="0">
                <a:cs typeface="B Nazanin" panose="00000400000000000000" pitchFamily="2" charset="-78"/>
              </a:rPr>
              <a:t>ايمني</a:t>
            </a:r>
            <a:r>
              <a:rPr lang="fa-IR" dirty="0" smtClean="0">
                <a:cs typeface="B Nazanin" panose="00000400000000000000" pitchFamily="2" charset="-78"/>
              </a:rPr>
              <a:t> </a:t>
            </a:r>
            <a:r>
              <a:rPr lang="fa-IR" dirty="0" err="1" smtClean="0">
                <a:cs typeface="B Nazanin" panose="00000400000000000000" pitchFamily="2" charset="-78"/>
              </a:rPr>
              <a:t>رعايت</a:t>
            </a:r>
            <a:r>
              <a:rPr lang="fa-IR" dirty="0" smtClean="0">
                <a:cs typeface="B Nazanin" panose="00000400000000000000" pitchFamily="2" charset="-78"/>
              </a:rPr>
              <a:t> نگردد مي‌تواند خطرساز شود و </a:t>
            </a:r>
            <a:r>
              <a:rPr lang="fa-IR" dirty="0" err="1" smtClean="0">
                <a:cs typeface="B Nazanin" panose="00000400000000000000" pitchFamily="2" charset="-78"/>
              </a:rPr>
              <a:t>زمينه</a:t>
            </a:r>
            <a:r>
              <a:rPr lang="fa-IR" dirty="0" smtClean="0">
                <a:cs typeface="B Nazanin" panose="00000400000000000000" pitchFamily="2" charset="-78"/>
              </a:rPr>
              <a:t> خسارت‌هاي </a:t>
            </a:r>
            <a:r>
              <a:rPr lang="fa-IR" dirty="0" err="1" smtClean="0">
                <a:cs typeface="B Nazanin" panose="00000400000000000000" pitchFamily="2" charset="-78"/>
              </a:rPr>
              <a:t>جاني</a:t>
            </a:r>
            <a:r>
              <a:rPr lang="fa-IR" dirty="0" smtClean="0">
                <a:cs typeface="B Nazanin" panose="00000400000000000000" pitchFamily="2" charset="-78"/>
              </a:rPr>
              <a:t> و </a:t>
            </a:r>
            <a:r>
              <a:rPr lang="fa-IR" dirty="0" err="1" smtClean="0">
                <a:cs typeface="B Nazanin" panose="00000400000000000000" pitchFamily="2" charset="-78"/>
              </a:rPr>
              <a:t>مالي</a:t>
            </a:r>
            <a:r>
              <a:rPr lang="fa-IR" dirty="0" smtClean="0">
                <a:cs typeface="B Nazanin" panose="00000400000000000000" pitchFamily="2" charset="-78"/>
              </a:rPr>
              <a:t> را فراهم </a:t>
            </a:r>
            <a:r>
              <a:rPr lang="fa-IR" dirty="0" err="1" smtClean="0">
                <a:cs typeface="B Nazanin" panose="00000400000000000000" pitchFamily="2" charset="-78"/>
              </a:rPr>
              <a:t>كند</a:t>
            </a:r>
            <a:r>
              <a:rPr lang="fa-IR" dirty="0" smtClean="0">
                <a:cs typeface="B Nazanin" panose="00000400000000000000" pitchFamily="2" charset="-78"/>
              </a:rPr>
              <a:t>.</a:t>
            </a:r>
          </a:p>
          <a:p>
            <a:pPr algn="r" rtl="1">
              <a:buNone/>
            </a:pPr>
            <a:endParaRPr lang="fa-IR" dirty="0" smtClean="0">
              <a:cs typeface="B Nazanin" panose="00000400000000000000" pitchFamily="2" charset="-78"/>
            </a:endParaRPr>
          </a:p>
          <a:p>
            <a:pPr algn="r" rtl="1"/>
            <a:r>
              <a:rPr lang="fa-IR" dirty="0" smtClean="0">
                <a:cs typeface="B Nazanin" panose="00000400000000000000" pitchFamily="2" charset="-78"/>
              </a:rPr>
              <a:t>متاسفانه هر سال </a:t>
            </a:r>
            <a:r>
              <a:rPr lang="fa-IR" dirty="0" err="1" smtClean="0">
                <a:cs typeface="B Nazanin" panose="00000400000000000000" pitchFamily="2" charset="-78"/>
              </a:rPr>
              <a:t>شماري</a:t>
            </a:r>
            <a:r>
              <a:rPr lang="fa-IR" dirty="0" smtClean="0">
                <a:cs typeface="B Nazanin" panose="00000400000000000000" pitchFamily="2" charset="-78"/>
              </a:rPr>
              <a:t> از هموطنان </a:t>
            </a:r>
            <a:r>
              <a:rPr lang="fa-IR" dirty="0" err="1" smtClean="0">
                <a:cs typeface="B Nazanin" panose="00000400000000000000" pitchFamily="2" charset="-78"/>
              </a:rPr>
              <a:t>بدليل</a:t>
            </a:r>
            <a:r>
              <a:rPr lang="fa-IR" dirty="0" smtClean="0">
                <a:cs typeface="B Nazanin" panose="00000400000000000000" pitchFamily="2" charset="-78"/>
              </a:rPr>
              <a:t> بي‌توجهي </a:t>
            </a:r>
            <a:r>
              <a:rPr lang="fa-IR" dirty="0" err="1" smtClean="0">
                <a:cs typeface="B Nazanin" panose="00000400000000000000" pitchFamily="2" charset="-78"/>
              </a:rPr>
              <a:t>يا</a:t>
            </a:r>
            <a:r>
              <a:rPr lang="fa-IR" dirty="0" smtClean="0">
                <a:cs typeface="B Nazanin" panose="00000400000000000000" pitchFamily="2" charset="-78"/>
              </a:rPr>
              <a:t> كم‌توجهي به </a:t>
            </a:r>
            <a:r>
              <a:rPr lang="fa-IR" dirty="0" smtClean="0">
                <a:solidFill>
                  <a:srgbClr val="C00000"/>
                </a:solidFill>
                <a:cs typeface="B Nazanin" panose="00000400000000000000" pitchFamily="2" charset="-78"/>
              </a:rPr>
              <a:t>اصول </a:t>
            </a:r>
            <a:r>
              <a:rPr lang="fa-IR" dirty="0" err="1" smtClean="0">
                <a:solidFill>
                  <a:srgbClr val="C00000"/>
                </a:solidFill>
                <a:cs typeface="B Nazanin" panose="00000400000000000000" pitchFamily="2" charset="-78"/>
              </a:rPr>
              <a:t>ايمني</a:t>
            </a:r>
            <a:r>
              <a:rPr lang="fa-IR" dirty="0" smtClean="0">
                <a:solidFill>
                  <a:srgbClr val="C00000"/>
                </a:solidFill>
                <a:cs typeface="B Nazanin" panose="00000400000000000000" pitchFamily="2" charset="-78"/>
              </a:rPr>
              <a:t> و </a:t>
            </a:r>
            <a:r>
              <a:rPr lang="fa-IR" dirty="0" err="1" smtClean="0">
                <a:solidFill>
                  <a:srgbClr val="C00000"/>
                </a:solidFill>
                <a:cs typeface="B Nazanin" panose="00000400000000000000" pitchFamily="2" charset="-78"/>
              </a:rPr>
              <a:t>رعايت</a:t>
            </a:r>
            <a:r>
              <a:rPr lang="fa-IR" dirty="0" smtClean="0">
                <a:solidFill>
                  <a:srgbClr val="C00000"/>
                </a:solidFill>
                <a:cs typeface="B Nazanin" panose="00000400000000000000" pitchFamily="2" charset="-78"/>
              </a:rPr>
              <a:t> </a:t>
            </a:r>
            <a:r>
              <a:rPr lang="fa-IR" dirty="0" err="1" smtClean="0">
                <a:solidFill>
                  <a:srgbClr val="C00000"/>
                </a:solidFill>
                <a:cs typeface="B Nazanin" panose="00000400000000000000" pitchFamily="2" charset="-78"/>
              </a:rPr>
              <a:t>نكردن</a:t>
            </a:r>
            <a:r>
              <a:rPr lang="fa-IR" dirty="0" smtClean="0">
                <a:solidFill>
                  <a:srgbClr val="C00000"/>
                </a:solidFill>
                <a:cs typeface="B Nazanin" panose="00000400000000000000" pitchFamily="2" charset="-78"/>
              </a:rPr>
              <a:t> آن‌ها دچار </a:t>
            </a:r>
            <a:r>
              <a:rPr lang="fa-IR" dirty="0" err="1" smtClean="0">
                <a:solidFill>
                  <a:srgbClr val="C00000"/>
                </a:solidFill>
                <a:cs typeface="B Nazanin" panose="00000400000000000000" pitchFamily="2" charset="-78"/>
              </a:rPr>
              <a:t>آسيب</a:t>
            </a:r>
            <a:r>
              <a:rPr lang="fa-IR" dirty="0" smtClean="0">
                <a:solidFill>
                  <a:srgbClr val="C00000"/>
                </a:solidFill>
                <a:cs typeface="B Nazanin" panose="00000400000000000000" pitchFamily="2" charset="-78"/>
              </a:rPr>
              <a:t> و خسارت </a:t>
            </a:r>
            <a:r>
              <a:rPr lang="fa-IR" dirty="0" smtClean="0">
                <a:cs typeface="B Nazanin" panose="00000400000000000000" pitchFamily="2" charset="-78"/>
              </a:rPr>
              <a:t>مي‌شوند. </a:t>
            </a:r>
          </a:p>
          <a:p>
            <a:pPr>
              <a:buNone/>
            </a:pPr>
            <a:endParaRPr lang="fa-IR" dirty="0">
              <a:cs typeface="B Nazanin" panose="00000400000000000000" pitchFamily="2" charset="-78"/>
            </a:endParaRPr>
          </a:p>
        </p:txBody>
      </p:sp>
    </p:spTree>
    <p:extLst>
      <p:ext uri="{BB962C8B-B14F-4D97-AF65-F5344CB8AC3E}">
        <p14:creationId xmlns:p14="http://schemas.microsoft.com/office/powerpoint/2010/main" val="2540495711"/>
      </p:ext>
    </p:extLst>
  </p:cSld>
  <p:clrMapOvr>
    <a:masterClrMapping/>
  </p:clrMapOvr>
  <p:transition>
    <p:wedg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52400"/>
            <a:ext cx="8458200" cy="6477000"/>
          </a:xfrm>
        </p:spPr>
        <p:txBody>
          <a:bodyPr>
            <a:normAutofit lnSpcReduction="10000"/>
          </a:bodyPr>
          <a:lstStyle/>
          <a:p>
            <a:pPr algn="r">
              <a:buNone/>
            </a:pPr>
            <a:r>
              <a:rPr lang="fa-IR" b="1" dirty="0" smtClean="0">
                <a:cs typeface="B Nazanin" panose="00000400000000000000" pitchFamily="2" charset="-78"/>
              </a:rPr>
              <a:t>1)خرید وسیله </a:t>
            </a:r>
            <a:r>
              <a:rPr lang="fa-IR" b="1" dirty="0" err="1" smtClean="0">
                <a:cs typeface="B Nazanin" panose="00000400000000000000" pitchFamily="2" charset="-78"/>
              </a:rPr>
              <a:t>گازسوز</a:t>
            </a:r>
            <a:r>
              <a:rPr lang="fa-IR" b="1" dirty="0" smtClean="0">
                <a:cs typeface="B Nazanin" panose="00000400000000000000" pitchFamily="2" charset="-78"/>
              </a:rPr>
              <a:t> مناسب</a:t>
            </a:r>
            <a:r>
              <a:rPr lang="fa-IR" dirty="0" smtClean="0">
                <a:cs typeface="B Nazanin" panose="00000400000000000000" pitchFamily="2" charset="-78"/>
              </a:rPr>
              <a:t/>
            </a:r>
            <a:br>
              <a:rPr lang="fa-IR" dirty="0" smtClean="0">
                <a:cs typeface="B Nazanin" panose="00000400000000000000" pitchFamily="2" charset="-78"/>
              </a:rPr>
            </a:br>
            <a:r>
              <a:rPr lang="fa-IR" dirty="0" smtClean="0">
                <a:cs typeface="B Nazanin" panose="00000400000000000000" pitchFamily="2" charset="-78"/>
              </a:rPr>
              <a:t>پیش از خرید وسیله گاز سوز، اطمینان حاصل کنید که وسیله دارای استانداردهای معتبر ملی و یا بین </a:t>
            </a:r>
            <a:r>
              <a:rPr lang="fa-IR" dirty="0" err="1" smtClean="0">
                <a:cs typeface="B Nazanin" panose="00000400000000000000" pitchFamily="2" charset="-78"/>
              </a:rPr>
              <a:t>المللی</a:t>
            </a:r>
            <a:r>
              <a:rPr lang="fa-IR" dirty="0" smtClean="0">
                <a:cs typeface="B Nazanin" panose="00000400000000000000" pitchFamily="2" charset="-78"/>
              </a:rPr>
              <a:t> باشد و با رعایت نکات ایمنی لازم تولید شده است. </a:t>
            </a:r>
            <a:br>
              <a:rPr lang="fa-IR" dirty="0" smtClean="0">
                <a:cs typeface="B Nazanin" panose="00000400000000000000" pitchFamily="2" charset="-78"/>
              </a:rPr>
            </a:br>
            <a:r>
              <a:rPr lang="fa-IR" dirty="0" smtClean="0">
                <a:cs typeface="B Nazanin" panose="00000400000000000000" pitchFamily="2" charset="-78"/>
              </a:rPr>
              <a:t> </a:t>
            </a:r>
            <a:br>
              <a:rPr lang="fa-IR" dirty="0" smtClean="0">
                <a:cs typeface="B Nazanin" panose="00000400000000000000" pitchFamily="2" charset="-78"/>
              </a:rPr>
            </a:br>
            <a:r>
              <a:rPr lang="fa-IR" dirty="0" smtClean="0">
                <a:cs typeface="B Nazanin" panose="00000400000000000000" pitchFamily="2" charset="-78"/>
              </a:rPr>
              <a:t>2)</a:t>
            </a:r>
            <a:r>
              <a:rPr lang="fa-IR" b="1" dirty="0" smtClean="0">
                <a:cs typeface="B Nazanin" panose="00000400000000000000" pitchFamily="2" charset="-78"/>
              </a:rPr>
              <a:t>نصب صحیح وسیله </a:t>
            </a:r>
            <a:r>
              <a:rPr lang="fa-IR" b="1" dirty="0" err="1" smtClean="0">
                <a:cs typeface="B Nazanin" panose="00000400000000000000" pitchFamily="2" charset="-78"/>
              </a:rPr>
              <a:t>گازسوز</a:t>
            </a:r>
            <a:r>
              <a:rPr lang="fa-IR" b="1" dirty="0" smtClean="0">
                <a:cs typeface="B Nazanin" panose="00000400000000000000" pitchFamily="2" charset="-78"/>
              </a:rPr>
              <a:t> </a:t>
            </a:r>
            <a:br>
              <a:rPr lang="fa-IR" b="1" dirty="0" smtClean="0">
                <a:cs typeface="B Nazanin" panose="00000400000000000000" pitchFamily="2" charset="-78"/>
              </a:rPr>
            </a:br>
            <a:r>
              <a:rPr lang="fa-IR" dirty="0" smtClean="0">
                <a:cs typeface="B Nazanin" panose="00000400000000000000" pitchFamily="2" charset="-78"/>
              </a:rPr>
              <a:t>شما یا افراد متفرقه نباید وسیله </a:t>
            </a:r>
            <a:r>
              <a:rPr lang="fa-IR" dirty="0" err="1" smtClean="0">
                <a:cs typeface="B Nazanin" panose="00000400000000000000" pitchFamily="2" charset="-78"/>
              </a:rPr>
              <a:t>گازسوز</a:t>
            </a:r>
            <a:r>
              <a:rPr lang="fa-IR" dirty="0" smtClean="0">
                <a:cs typeface="B Nazanin" panose="00000400000000000000" pitchFamily="2" charset="-78"/>
              </a:rPr>
              <a:t> را نصب کنید،این کار می‌تواند خطر جانی داشته باشد، </a:t>
            </a:r>
            <a:r>
              <a:rPr lang="fa-IR" dirty="0" err="1" smtClean="0">
                <a:cs typeface="B Nazanin" panose="00000400000000000000" pitchFamily="2" charset="-78"/>
              </a:rPr>
              <a:t>سرویسکار</a:t>
            </a:r>
            <a:r>
              <a:rPr lang="fa-IR" dirty="0" smtClean="0">
                <a:cs typeface="B Nazanin" panose="00000400000000000000" pitchFamily="2" charset="-78"/>
              </a:rPr>
              <a:t> مجاز باید دستگاه </a:t>
            </a:r>
            <a:r>
              <a:rPr lang="fa-IR" dirty="0" err="1" smtClean="0">
                <a:cs typeface="B Nazanin" panose="00000400000000000000" pitchFamily="2" charset="-78"/>
              </a:rPr>
              <a:t>گازسوز</a:t>
            </a:r>
            <a:r>
              <a:rPr lang="fa-IR" dirty="0" smtClean="0">
                <a:cs typeface="B Nazanin" panose="00000400000000000000" pitchFamily="2" charset="-78"/>
              </a:rPr>
              <a:t> را نصب کند، نصب هر وسیله باید از طریق یک </a:t>
            </a:r>
            <a:r>
              <a:rPr lang="fa-IR" dirty="0" smtClean="0">
                <a:solidFill>
                  <a:srgbClr val="C00000"/>
                </a:solidFill>
                <a:cs typeface="B Nazanin" panose="00000400000000000000" pitchFamily="2" charset="-78"/>
              </a:rPr>
              <a:t>انشعاب اختصاصی </a:t>
            </a:r>
            <a:r>
              <a:rPr lang="fa-IR" dirty="0" smtClean="0">
                <a:cs typeface="B Nazanin" panose="00000400000000000000" pitchFamily="2" charset="-78"/>
              </a:rPr>
              <a:t>گاز،</a:t>
            </a:r>
            <a:r>
              <a:rPr lang="fa-IR" dirty="0" smtClean="0">
                <a:solidFill>
                  <a:srgbClr val="C00000"/>
                </a:solidFill>
                <a:cs typeface="B Nazanin" panose="00000400000000000000" pitchFamily="2" charset="-78"/>
              </a:rPr>
              <a:t>بدون ایجاد انشعاب فرعی </a:t>
            </a:r>
            <a:r>
              <a:rPr lang="fa-IR" dirty="0" smtClean="0">
                <a:cs typeface="B Nazanin" panose="00000400000000000000" pitchFamily="2" charset="-78"/>
              </a:rPr>
              <a:t>صورت گیرد. </a:t>
            </a:r>
            <a:br>
              <a:rPr lang="fa-IR" dirty="0" smtClean="0">
                <a:cs typeface="B Nazanin" panose="00000400000000000000" pitchFamily="2" charset="-78"/>
              </a:rPr>
            </a:br>
            <a:r>
              <a:rPr lang="fa-IR" dirty="0" smtClean="0">
                <a:cs typeface="B Nazanin" panose="00000400000000000000" pitchFamily="2" charset="-78"/>
              </a:rPr>
              <a:t> </a:t>
            </a:r>
            <a:br>
              <a:rPr lang="fa-IR" dirty="0" smtClean="0">
                <a:cs typeface="B Nazanin" panose="00000400000000000000" pitchFamily="2" charset="-78"/>
              </a:rPr>
            </a:br>
            <a:r>
              <a:rPr lang="fa-IR" dirty="0" smtClean="0">
                <a:cs typeface="B Nazanin" panose="00000400000000000000" pitchFamily="2" charset="-78"/>
              </a:rPr>
              <a:t> 3)</a:t>
            </a:r>
            <a:r>
              <a:rPr lang="fa-IR" b="1" dirty="0" err="1" smtClean="0">
                <a:cs typeface="B Nazanin" panose="00000400000000000000" pitchFamily="2" charset="-78"/>
              </a:rPr>
              <a:t>دودکش</a:t>
            </a:r>
            <a:r>
              <a:rPr lang="fa-IR" b="1" dirty="0" smtClean="0">
                <a:cs typeface="B Nazanin" panose="00000400000000000000" pitchFamily="2" charset="-78"/>
              </a:rPr>
              <a:t> مناسب</a:t>
            </a:r>
            <a:r>
              <a:rPr lang="fa-IR" dirty="0" smtClean="0">
                <a:cs typeface="B Nazanin" panose="00000400000000000000" pitchFamily="2" charset="-78"/>
              </a:rPr>
              <a:t> </a:t>
            </a:r>
            <a:br>
              <a:rPr lang="fa-IR" dirty="0" smtClean="0">
                <a:cs typeface="B Nazanin" panose="00000400000000000000" pitchFamily="2" charset="-78"/>
              </a:rPr>
            </a:br>
            <a:r>
              <a:rPr lang="fa-IR" dirty="0" smtClean="0">
                <a:cs typeface="B Nazanin" panose="00000400000000000000" pitchFamily="2" charset="-78"/>
              </a:rPr>
              <a:t>بدون </a:t>
            </a:r>
            <a:r>
              <a:rPr lang="fa-IR" dirty="0" err="1" smtClean="0">
                <a:cs typeface="B Nazanin" panose="00000400000000000000" pitchFamily="2" charset="-78"/>
              </a:rPr>
              <a:t>دودکش</a:t>
            </a:r>
            <a:r>
              <a:rPr lang="fa-IR" dirty="0" smtClean="0">
                <a:cs typeface="B Nazanin" panose="00000400000000000000" pitchFamily="2" charset="-78"/>
              </a:rPr>
              <a:t> گازهای سمی‌حاصل از احتراق وارد محیط خانه می‌شود و مسمومیت با گاز </a:t>
            </a:r>
            <a:r>
              <a:rPr lang="fa-IR" dirty="0" err="1" smtClean="0">
                <a:cs typeface="B Nazanin" panose="00000400000000000000" pitchFamily="2" charset="-78"/>
              </a:rPr>
              <a:t>منواکسید</a:t>
            </a:r>
            <a:r>
              <a:rPr lang="fa-IR" dirty="0" smtClean="0">
                <a:cs typeface="B Nazanin" panose="00000400000000000000" pitchFamily="2" charset="-78"/>
              </a:rPr>
              <a:t> ایجاد می‌کند.  بنابراین برای وسایل </a:t>
            </a:r>
            <a:r>
              <a:rPr lang="fa-IR" dirty="0" err="1" smtClean="0">
                <a:cs typeface="B Nazanin" panose="00000400000000000000" pitchFamily="2" charset="-78"/>
              </a:rPr>
              <a:t>گازسوز</a:t>
            </a:r>
            <a:r>
              <a:rPr lang="fa-IR" dirty="0" smtClean="0">
                <a:cs typeface="B Nazanin" panose="00000400000000000000" pitchFamily="2" charset="-78"/>
              </a:rPr>
              <a:t> حتما از </a:t>
            </a:r>
            <a:r>
              <a:rPr lang="fa-IR" dirty="0" err="1" smtClean="0">
                <a:cs typeface="B Nazanin" panose="00000400000000000000" pitchFamily="2" charset="-78"/>
              </a:rPr>
              <a:t>دودکش</a:t>
            </a:r>
            <a:r>
              <a:rPr lang="fa-IR" dirty="0" smtClean="0">
                <a:cs typeface="B Nazanin" panose="00000400000000000000" pitchFamily="2" charset="-78"/>
              </a:rPr>
              <a:t> استفاده کنید.  </a:t>
            </a:r>
            <a:r>
              <a:rPr lang="fa-IR" dirty="0" err="1" smtClean="0">
                <a:cs typeface="B Nazanin" panose="00000400000000000000" pitchFamily="2" charset="-78"/>
              </a:rPr>
              <a:t>دودکش</a:t>
            </a:r>
            <a:r>
              <a:rPr lang="fa-IR" dirty="0" smtClean="0">
                <a:cs typeface="B Nazanin" panose="00000400000000000000" pitchFamily="2" charset="-78"/>
              </a:rPr>
              <a:t> باید بدون درز و محکم روی دستگاه قرار بگیرد، اطمینان حاصل کنید که </a:t>
            </a:r>
            <a:r>
              <a:rPr lang="fa-IR" dirty="0" smtClean="0">
                <a:solidFill>
                  <a:srgbClr val="C00000"/>
                </a:solidFill>
                <a:cs typeface="B Nazanin" panose="00000400000000000000" pitchFamily="2" charset="-78"/>
              </a:rPr>
              <a:t>مسیر </a:t>
            </a:r>
            <a:r>
              <a:rPr lang="fa-IR" dirty="0" err="1" smtClean="0">
                <a:solidFill>
                  <a:srgbClr val="C00000"/>
                </a:solidFill>
                <a:cs typeface="B Nazanin" panose="00000400000000000000" pitchFamily="2" charset="-78"/>
              </a:rPr>
              <a:t>دودکش</a:t>
            </a:r>
            <a:r>
              <a:rPr lang="fa-IR" dirty="0" smtClean="0">
                <a:solidFill>
                  <a:srgbClr val="C00000"/>
                </a:solidFill>
                <a:cs typeface="B Nazanin" panose="00000400000000000000" pitchFamily="2" charset="-78"/>
              </a:rPr>
              <a:t> باز </a:t>
            </a:r>
            <a:r>
              <a:rPr lang="fa-IR" dirty="0" smtClean="0">
                <a:cs typeface="B Nazanin" panose="00000400000000000000" pitchFamily="2" charset="-78"/>
              </a:rPr>
              <a:t>باشد و لانه پرندگان، مصالح ساختمانی و ساختمان‌های مجاور، خروجی را مسدود نکرده باشند</a:t>
            </a:r>
            <a:r>
              <a:rPr lang="fa-IR" dirty="0" smtClean="0"/>
              <a:t>.</a:t>
            </a:r>
            <a:endParaRPr lang="fa-IR" dirty="0"/>
          </a:p>
        </p:txBody>
      </p:sp>
    </p:spTree>
    <p:extLst>
      <p:ext uri="{BB962C8B-B14F-4D97-AF65-F5344CB8AC3E}">
        <p14:creationId xmlns:p14="http://schemas.microsoft.com/office/powerpoint/2010/main" val="2823210885"/>
      </p:ext>
    </p:extLst>
  </p:cSld>
  <p:clrMapOvr>
    <a:masterClrMapping/>
  </p:clrMapOvr>
  <p:transition>
    <p:wedg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28600"/>
            <a:ext cx="8610600" cy="6324600"/>
          </a:xfrm>
        </p:spPr>
        <p:txBody>
          <a:bodyPr>
            <a:noAutofit/>
          </a:bodyPr>
          <a:lstStyle/>
          <a:p>
            <a:pPr algn="r">
              <a:buNone/>
            </a:pPr>
            <a:r>
              <a:rPr lang="fa-IR" sz="2200" dirty="0" smtClean="0">
                <a:cs typeface="B Nazanin" panose="00000400000000000000" pitchFamily="2" charset="-78"/>
              </a:rPr>
              <a:t>4)خروجی </a:t>
            </a:r>
            <a:r>
              <a:rPr lang="fa-IR" sz="2200" dirty="0" err="1" smtClean="0">
                <a:cs typeface="B Nazanin" panose="00000400000000000000" pitchFamily="2" charset="-78"/>
              </a:rPr>
              <a:t>دودکش</a:t>
            </a:r>
            <a:r>
              <a:rPr lang="fa-IR" sz="2200" dirty="0" smtClean="0">
                <a:cs typeface="B Nazanin" panose="00000400000000000000" pitchFamily="2" charset="-78"/>
              </a:rPr>
              <a:t> </a:t>
            </a:r>
            <a:br>
              <a:rPr lang="fa-IR" sz="2200" dirty="0" smtClean="0">
                <a:cs typeface="B Nazanin" panose="00000400000000000000" pitchFamily="2" charset="-78"/>
              </a:rPr>
            </a:br>
            <a:r>
              <a:rPr lang="en-US" sz="2200" dirty="0" smtClean="0">
                <a:cs typeface="B Nazanin" panose="00000400000000000000" pitchFamily="2" charset="-78"/>
              </a:rPr>
              <a:t> </a:t>
            </a:r>
            <a:r>
              <a:rPr lang="fa-IR" sz="2200" dirty="0" smtClean="0">
                <a:cs typeface="B Nazanin" panose="00000400000000000000" pitchFamily="2" charset="-78"/>
              </a:rPr>
              <a:t>انتهای </a:t>
            </a:r>
            <a:r>
              <a:rPr lang="fa-IR" sz="2200" dirty="0" err="1" smtClean="0">
                <a:cs typeface="B Nazanin" panose="00000400000000000000" pitchFamily="2" charset="-78"/>
              </a:rPr>
              <a:t>دودکش</a:t>
            </a:r>
            <a:r>
              <a:rPr lang="fa-IR" sz="2200" dirty="0" smtClean="0">
                <a:cs typeface="B Nazanin" panose="00000400000000000000" pitchFamily="2" charset="-78"/>
              </a:rPr>
              <a:t> باید به </a:t>
            </a:r>
            <a:r>
              <a:rPr lang="fa-IR" sz="2200" dirty="0" smtClean="0">
                <a:solidFill>
                  <a:srgbClr val="C00000"/>
                </a:solidFill>
                <a:cs typeface="B Nazanin" panose="00000400000000000000" pitchFamily="2" charset="-78"/>
              </a:rPr>
              <a:t>کلاهک اچ </a:t>
            </a:r>
            <a:r>
              <a:rPr lang="fa-IR" sz="2200" dirty="0" smtClean="0">
                <a:cs typeface="B Nazanin" panose="00000400000000000000" pitchFamily="2" charset="-78"/>
              </a:rPr>
              <a:t>مجهز باشد تا دود به محیط خانه برنگردد. قرار دادن انتهای </a:t>
            </a:r>
            <a:r>
              <a:rPr lang="fa-IR" sz="2200" dirty="0" err="1" smtClean="0">
                <a:cs typeface="B Nazanin" panose="00000400000000000000" pitchFamily="2" charset="-78"/>
              </a:rPr>
              <a:t>دودکش</a:t>
            </a:r>
            <a:r>
              <a:rPr lang="fa-IR" sz="2200" dirty="0" smtClean="0">
                <a:cs typeface="B Nazanin" panose="00000400000000000000" pitchFamily="2" charset="-78"/>
              </a:rPr>
              <a:t> در ظرف آب از خروج دود و گازهای سمی‌جلوگیری </a:t>
            </a:r>
            <a:r>
              <a:rPr lang="fa-IR" sz="2200" dirty="0" err="1" smtClean="0">
                <a:cs typeface="B Nazanin" panose="00000400000000000000" pitchFamily="2" charset="-78"/>
              </a:rPr>
              <a:t>کرده </a:t>
            </a:r>
            <a:r>
              <a:rPr lang="fa-IR" sz="2200" dirty="0" smtClean="0">
                <a:cs typeface="B Nazanin" panose="00000400000000000000" pitchFamily="2" charset="-78"/>
              </a:rPr>
              <a:t> و مرگ آفرین خواهد بود.  علاوه بر این، خروجی </a:t>
            </a:r>
            <a:r>
              <a:rPr lang="fa-IR" sz="2200" dirty="0" err="1" smtClean="0">
                <a:cs typeface="B Nazanin" panose="00000400000000000000" pitchFamily="2" charset="-78"/>
              </a:rPr>
              <a:t>دودکش</a:t>
            </a:r>
            <a:r>
              <a:rPr lang="fa-IR" sz="2200" dirty="0" smtClean="0">
                <a:cs typeface="B Nazanin" panose="00000400000000000000" pitchFamily="2" charset="-78"/>
              </a:rPr>
              <a:t> نباید در کنار کولر و یا زیر پنجره باشد، چرا که گازهای سمی‌وارد فضای خانه می‌شود.  </a:t>
            </a:r>
            <a:br>
              <a:rPr lang="fa-IR" sz="2200" dirty="0" smtClean="0">
                <a:cs typeface="B Nazanin" panose="00000400000000000000" pitchFamily="2" charset="-78"/>
              </a:rPr>
            </a:br>
            <a:r>
              <a:rPr lang="fa-IR" sz="2200" dirty="0" smtClean="0">
                <a:cs typeface="B Nazanin" panose="00000400000000000000" pitchFamily="2" charset="-78"/>
              </a:rPr>
              <a:t>انتهای </a:t>
            </a:r>
            <a:r>
              <a:rPr lang="fa-IR" sz="2200" dirty="0" err="1" smtClean="0">
                <a:cs typeface="B Nazanin" panose="00000400000000000000" pitchFamily="2" charset="-78"/>
              </a:rPr>
              <a:t>دودکش</a:t>
            </a:r>
            <a:r>
              <a:rPr lang="fa-IR" sz="2200" dirty="0" smtClean="0">
                <a:cs typeface="B Nazanin" panose="00000400000000000000" pitchFamily="2" charset="-78"/>
              </a:rPr>
              <a:t> باید </a:t>
            </a:r>
            <a:r>
              <a:rPr lang="fa-IR" sz="2200" dirty="0" smtClean="0">
                <a:solidFill>
                  <a:srgbClr val="C00000"/>
                </a:solidFill>
                <a:cs typeface="B Nazanin" panose="00000400000000000000" pitchFamily="2" charset="-78"/>
              </a:rPr>
              <a:t>حداقل یک متر </a:t>
            </a:r>
            <a:r>
              <a:rPr lang="fa-IR" sz="2200" dirty="0" smtClean="0">
                <a:cs typeface="B Nazanin" panose="00000400000000000000" pitchFamily="2" charset="-78"/>
              </a:rPr>
              <a:t>از سطح بام </a:t>
            </a:r>
            <a:r>
              <a:rPr lang="fa-IR" sz="2200" dirty="0" err="1" smtClean="0">
                <a:cs typeface="B Nazanin" panose="00000400000000000000" pitchFamily="2" charset="-78"/>
              </a:rPr>
              <a:t>بالاترو</a:t>
            </a:r>
            <a:r>
              <a:rPr lang="fa-IR" sz="2200" dirty="0" smtClean="0">
                <a:cs typeface="B Nazanin" panose="00000400000000000000" pitchFamily="2" charset="-78"/>
              </a:rPr>
              <a:t> یک متر نیز از دیوار جانبی فاصله داشته باشد. </a:t>
            </a:r>
            <a:br>
              <a:rPr lang="fa-IR" sz="2200" dirty="0" smtClean="0">
                <a:cs typeface="B Nazanin" panose="00000400000000000000" pitchFamily="2" charset="-78"/>
              </a:rPr>
            </a:br>
            <a:r>
              <a:rPr lang="fa-IR" sz="2200" dirty="0" smtClean="0">
                <a:cs typeface="B Nazanin" panose="00000400000000000000" pitchFamily="2" charset="-78"/>
              </a:rPr>
              <a:t>5)طول </a:t>
            </a:r>
            <a:r>
              <a:rPr lang="fa-IR" sz="2200" dirty="0" err="1" smtClean="0">
                <a:cs typeface="B Nazanin" panose="00000400000000000000" pitchFamily="2" charset="-78"/>
              </a:rPr>
              <a:t>دودکش</a:t>
            </a:r>
            <a:r>
              <a:rPr lang="fa-IR" sz="2200" dirty="0" smtClean="0">
                <a:cs typeface="B Nazanin" panose="00000400000000000000" pitchFamily="2" charset="-78"/>
              </a:rPr>
              <a:t> </a:t>
            </a:r>
            <a:br>
              <a:rPr lang="fa-IR" sz="2200" dirty="0" smtClean="0">
                <a:cs typeface="B Nazanin" panose="00000400000000000000" pitchFamily="2" charset="-78"/>
              </a:rPr>
            </a:br>
            <a:r>
              <a:rPr lang="fa-IR" sz="2200" dirty="0" smtClean="0">
                <a:cs typeface="B Nazanin" panose="00000400000000000000" pitchFamily="2" charset="-78"/>
              </a:rPr>
              <a:t>برای کارکرد درست، طول افقی </a:t>
            </a:r>
            <a:r>
              <a:rPr lang="fa-IR" sz="2200" dirty="0" err="1" smtClean="0">
                <a:cs typeface="B Nazanin" panose="00000400000000000000" pitchFamily="2" charset="-78"/>
              </a:rPr>
              <a:t>دودکش</a:t>
            </a:r>
            <a:r>
              <a:rPr lang="fa-IR" sz="2200" dirty="0" smtClean="0">
                <a:cs typeface="B Nazanin" panose="00000400000000000000" pitchFamily="2" charset="-78"/>
              </a:rPr>
              <a:t> باید محدود باشد و شیب آن رو به پایین نباشد </a:t>
            </a:r>
            <a:r>
              <a:rPr lang="fa-IR" sz="2200" dirty="0" err="1" smtClean="0">
                <a:cs typeface="B Nazanin" panose="00000400000000000000" pitchFamily="2" charset="-78"/>
              </a:rPr>
              <a:t>دودکش</a:t>
            </a:r>
            <a:r>
              <a:rPr lang="fa-IR" sz="2200" dirty="0" smtClean="0">
                <a:cs typeface="B Nazanin" panose="00000400000000000000" pitchFamily="2" charset="-78"/>
              </a:rPr>
              <a:t> نباید دارای پیچ و خم زیاد باشد زیرا مانع خروج آسان گازهای سمی‌می‌شود. </a:t>
            </a:r>
            <a:br>
              <a:rPr lang="fa-IR" sz="2200" dirty="0" smtClean="0">
                <a:cs typeface="B Nazanin" panose="00000400000000000000" pitchFamily="2" charset="-78"/>
              </a:rPr>
            </a:br>
            <a:r>
              <a:rPr lang="fa-IR" sz="2200" dirty="0" smtClean="0">
                <a:cs typeface="B Nazanin" panose="00000400000000000000" pitchFamily="2" charset="-78"/>
              </a:rPr>
              <a:t> </a:t>
            </a:r>
            <a:br>
              <a:rPr lang="fa-IR" sz="2200" dirty="0" smtClean="0">
                <a:cs typeface="B Nazanin" panose="00000400000000000000" pitchFamily="2" charset="-78"/>
              </a:rPr>
            </a:br>
            <a:r>
              <a:rPr lang="fa-IR" sz="2200" dirty="0" smtClean="0">
                <a:cs typeface="B Nazanin" panose="00000400000000000000" pitchFamily="2" charset="-78"/>
              </a:rPr>
              <a:t>6)</a:t>
            </a:r>
            <a:r>
              <a:rPr lang="fa-IR" sz="2200" dirty="0" err="1" smtClean="0">
                <a:cs typeface="B Nazanin" panose="00000400000000000000" pitchFamily="2" charset="-78"/>
              </a:rPr>
              <a:t>دودکش</a:t>
            </a:r>
            <a:r>
              <a:rPr lang="fa-IR" sz="2200" dirty="0" smtClean="0">
                <a:cs typeface="B Nazanin" panose="00000400000000000000" pitchFamily="2" charset="-78"/>
              </a:rPr>
              <a:t> مشترک </a:t>
            </a:r>
            <a:br>
              <a:rPr lang="fa-IR" sz="2200" dirty="0" smtClean="0">
                <a:cs typeface="B Nazanin" panose="00000400000000000000" pitchFamily="2" charset="-78"/>
              </a:rPr>
            </a:br>
            <a:r>
              <a:rPr lang="fa-IR" sz="2200" dirty="0" err="1" smtClean="0">
                <a:cs typeface="B Nazanin" panose="00000400000000000000" pitchFamily="2" charset="-78"/>
              </a:rPr>
              <a:t>دودکش</a:t>
            </a:r>
            <a:r>
              <a:rPr lang="fa-IR" sz="2200" dirty="0" smtClean="0">
                <a:cs typeface="B Nazanin" panose="00000400000000000000" pitchFamily="2" charset="-78"/>
              </a:rPr>
              <a:t> مشترک برای چند واحد باید اندازه مناسبی داشته باشد، در غیر این صورت گازهای سمی‌طبقات پایین تر وارد فضای طبقات بالاتر می‌شود و می‌تواند موجب مسمومیت شود. </a:t>
            </a:r>
            <a:br>
              <a:rPr lang="fa-IR" sz="2200" dirty="0" smtClean="0">
                <a:cs typeface="B Nazanin" panose="00000400000000000000" pitchFamily="2" charset="-78"/>
              </a:rPr>
            </a:br>
            <a:r>
              <a:rPr lang="fa-IR" sz="2200" dirty="0" smtClean="0">
                <a:cs typeface="B Nazanin" panose="00000400000000000000" pitchFamily="2" charset="-78"/>
              </a:rPr>
              <a:t> </a:t>
            </a:r>
            <a:br>
              <a:rPr lang="fa-IR" sz="2200" dirty="0" smtClean="0">
                <a:cs typeface="B Nazanin" panose="00000400000000000000" pitchFamily="2" charset="-78"/>
              </a:rPr>
            </a:br>
            <a:r>
              <a:rPr lang="fa-IR" sz="2200" dirty="0" smtClean="0">
                <a:cs typeface="B Nazanin" panose="00000400000000000000" pitchFamily="2" charset="-78"/>
              </a:rPr>
              <a:t> 7)جنس </a:t>
            </a:r>
            <a:r>
              <a:rPr lang="fa-IR" sz="2200" dirty="0" err="1" smtClean="0">
                <a:cs typeface="B Nazanin" panose="00000400000000000000" pitchFamily="2" charset="-78"/>
              </a:rPr>
              <a:t>دودکش</a:t>
            </a:r>
            <a:r>
              <a:rPr lang="fa-IR" sz="2200" dirty="0" smtClean="0">
                <a:cs typeface="B Nazanin" panose="00000400000000000000" pitchFamily="2" charset="-78"/>
              </a:rPr>
              <a:t> </a:t>
            </a:r>
            <a:br>
              <a:rPr lang="fa-IR" sz="2200" dirty="0" smtClean="0">
                <a:cs typeface="B Nazanin" panose="00000400000000000000" pitchFamily="2" charset="-78"/>
              </a:rPr>
            </a:br>
            <a:r>
              <a:rPr lang="fa-IR" sz="2200" dirty="0" err="1" smtClean="0">
                <a:cs typeface="B Nazanin" panose="00000400000000000000" pitchFamily="2" charset="-78"/>
              </a:rPr>
              <a:t>دودکش</a:t>
            </a:r>
            <a:r>
              <a:rPr lang="fa-IR" sz="2200" dirty="0" smtClean="0">
                <a:cs typeface="B Nazanin" panose="00000400000000000000" pitchFamily="2" charset="-78"/>
              </a:rPr>
              <a:t> و اتصالات آن باید از </a:t>
            </a:r>
            <a:r>
              <a:rPr lang="fa-IR" sz="2200" dirty="0" smtClean="0">
                <a:solidFill>
                  <a:srgbClr val="C00000"/>
                </a:solidFill>
                <a:cs typeface="B Nazanin" panose="00000400000000000000" pitchFamily="2" charset="-78"/>
              </a:rPr>
              <a:t>جنس مقاوم و فاقد هر گونه </a:t>
            </a:r>
            <a:r>
              <a:rPr lang="fa-IR" sz="2200" dirty="0" err="1" smtClean="0">
                <a:solidFill>
                  <a:srgbClr val="C00000"/>
                </a:solidFill>
                <a:cs typeface="B Nazanin" panose="00000400000000000000" pitchFamily="2" charset="-78"/>
              </a:rPr>
              <a:t>منفذ</a:t>
            </a:r>
            <a:r>
              <a:rPr lang="fa-IR" sz="2200" dirty="0" smtClean="0">
                <a:cs typeface="B Nazanin" panose="00000400000000000000" pitchFamily="2" charset="-78"/>
              </a:rPr>
              <a:t> یا نشتی باشد</a:t>
            </a:r>
            <a:r>
              <a:rPr lang="fa-IR" sz="2200" dirty="0" smtClean="0"/>
              <a:t>. </a:t>
            </a:r>
            <a:br>
              <a:rPr lang="fa-IR" sz="2200" dirty="0" smtClean="0"/>
            </a:br>
            <a:r>
              <a:rPr lang="fa-IR" sz="2200" dirty="0" smtClean="0"/>
              <a:t> </a:t>
            </a:r>
            <a:br>
              <a:rPr lang="fa-IR" sz="2200" dirty="0" smtClean="0"/>
            </a:br>
            <a:endParaRPr lang="fa-IR" sz="2200" dirty="0"/>
          </a:p>
        </p:txBody>
      </p:sp>
    </p:spTree>
    <p:extLst>
      <p:ext uri="{BB962C8B-B14F-4D97-AF65-F5344CB8AC3E}">
        <p14:creationId xmlns:p14="http://schemas.microsoft.com/office/powerpoint/2010/main" val="163361791"/>
      </p:ext>
    </p:extLst>
  </p:cSld>
  <p:clrMapOvr>
    <a:masterClrMapping/>
  </p:clrMapOvr>
  <p:transition>
    <p:wedg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28600"/>
            <a:ext cx="8305800" cy="6248400"/>
          </a:xfrm>
        </p:spPr>
        <p:txBody>
          <a:bodyPr>
            <a:normAutofit fontScale="25000" lnSpcReduction="20000"/>
          </a:bodyPr>
          <a:lstStyle/>
          <a:p>
            <a:pPr algn="r" rtl="1">
              <a:buNone/>
            </a:pPr>
            <a:r>
              <a:rPr lang="fa-IR" sz="9600" b="1" dirty="0" smtClean="0"/>
              <a:t>8)وسایل </a:t>
            </a:r>
            <a:r>
              <a:rPr lang="fa-IR" sz="9600" b="1" dirty="0" err="1" smtClean="0"/>
              <a:t>گازسوز</a:t>
            </a:r>
            <a:r>
              <a:rPr lang="fa-IR" sz="9600" b="1" dirty="0" smtClean="0"/>
              <a:t> بدون </a:t>
            </a:r>
            <a:r>
              <a:rPr lang="fa-IR" sz="9600" b="1" dirty="0" err="1" smtClean="0"/>
              <a:t>دودکش</a:t>
            </a:r>
            <a:r>
              <a:rPr lang="fa-IR" sz="9600" dirty="0" smtClean="0"/>
              <a:t> </a:t>
            </a:r>
            <a:br>
              <a:rPr lang="fa-IR" sz="9600" dirty="0" smtClean="0"/>
            </a:br>
            <a:r>
              <a:rPr lang="fa-IR" sz="9600" dirty="0" smtClean="0"/>
              <a:t>بخاری‌های </a:t>
            </a:r>
            <a:r>
              <a:rPr lang="fa-IR" sz="9600" dirty="0" smtClean="0">
                <a:solidFill>
                  <a:srgbClr val="C00000"/>
                </a:solidFill>
              </a:rPr>
              <a:t>بدون </a:t>
            </a:r>
            <a:r>
              <a:rPr lang="fa-IR" sz="9600" dirty="0" err="1" smtClean="0">
                <a:solidFill>
                  <a:srgbClr val="C00000"/>
                </a:solidFill>
              </a:rPr>
              <a:t>دودکش</a:t>
            </a:r>
            <a:r>
              <a:rPr lang="fa-IR" sz="9600" dirty="0" smtClean="0">
                <a:solidFill>
                  <a:srgbClr val="C00000"/>
                </a:solidFill>
              </a:rPr>
              <a:t> </a:t>
            </a:r>
            <a:r>
              <a:rPr lang="fa-IR" sz="9600" dirty="0" smtClean="0"/>
              <a:t>نباید در محیط‌های بسته و بدون تهویه استفاده شوند. اطمینان حاصل کنید که همواره مقداری هوای تازه وارد محیط می‌شود.</a:t>
            </a:r>
            <a:br>
              <a:rPr lang="fa-IR" sz="9600" dirty="0" smtClean="0"/>
            </a:br>
            <a:endParaRPr lang="fa-IR" sz="9600" dirty="0" smtClean="0"/>
          </a:p>
          <a:p>
            <a:pPr algn="r" rtl="1">
              <a:buNone/>
            </a:pPr>
            <a:r>
              <a:rPr lang="fa-IR" sz="9600" b="1" dirty="0" smtClean="0"/>
              <a:t>9)کنترل </a:t>
            </a:r>
            <a:r>
              <a:rPr lang="fa-IR" sz="9600" b="1" dirty="0" err="1" smtClean="0"/>
              <a:t>دودکش</a:t>
            </a:r>
            <a:r>
              <a:rPr lang="fa-IR" sz="9600" dirty="0" smtClean="0"/>
              <a:t> </a:t>
            </a:r>
            <a:br>
              <a:rPr lang="fa-IR" sz="9600" dirty="0" smtClean="0"/>
            </a:br>
            <a:r>
              <a:rPr lang="fa-IR" sz="9600" dirty="0" smtClean="0"/>
              <a:t>اگر هنگام روشن بودن وسیله </a:t>
            </a:r>
            <a:r>
              <a:rPr lang="fa-IR" sz="9600" dirty="0" err="1" smtClean="0"/>
              <a:t>گازسوز</a:t>
            </a:r>
            <a:r>
              <a:rPr lang="fa-IR" sz="9600" dirty="0" smtClean="0"/>
              <a:t>، </a:t>
            </a:r>
            <a:r>
              <a:rPr lang="fa-IR" sz="9600" dirty="0" smtClean="0">
                <a:solidFill>
                  <a:srgbClr val="C00000"/>
                </a:solidFill>
              </a:rPr>
              <a:t>بدنه </a:t>
            </a:r>
            <a:r>
              <a:rPr lang="fa-IR" sz="9600" dirty="0" err="1" smtClean="0">
                <a:solidFill>
                  <a:srgbClr val="C00000"/>
                </a:solidFill>
              </a:rPr>
              <a:t>دودکش</a:t>
            </a:r>
            <a:r>
              <a:rPr lang="fa-IR" sz="9600" dirty="0" smtClean="0">
                <a:solidFill>
                  <a:srgbClr val="C00000"/>
                </a:solidFill>
              </a:rPr>
              <a:t> سرد </a:t>
            </a:r>
            <a:r>
              <a:rPr lang="fa-IR" sz="9600" dirty="0" smtClean="0"/>
              <a:t>باشد علامت این است که </a:t>
            </a:r>
            <a:r>
              <a:rPr lang="fa-IR" sz="9600" dirty="0" err="1" smtClean="0"/>
              <a:t>دودکش</a:t>
            </a:r>
            <a:r>
              <a:rPr lang="fa-IR" sz="9600" dirty="0" smtClean="0"/>
              <a:t> درست کار نمی‌کند، دستگاه را فورا خاموش کنید و به </a:t>
            </a:r>
            <a:r>
              <a:rPr lang="fa-IR" sz="9600" dirty="0" err="1" smtClean="0"/>
              <a:t>سرویسکار</a:t>
            </a:r>
            <a:r>
              <a:rPr lang="fa-IR" sz="9600" dirty="0" smtClean="0"/>
              <a:t> مجاز اطلاع دهید. </a:t>
            </a:r>
          </a:p>
          <a:p>
            <a:pPr algn="r" rtl="1">
              <a:buNone/>
            </a:pPr>
            <a:r>
              <a:rPr lang="fa-IR" sz="9600" b="1" dirty="0" smtClean="0"/>
              <a:t>10)تهویه مناسب </a:t>
            </a:r>
            <a:br>
              <a:rPr lang="fa-IR" sz="9600" b="1" dirty="0" smtClean="0"/>
            </a:br>
            <a:r>
              <a:rPr lang="fa-IR" sz="9600" dirty="0" smtClean="0"/>
              <a:t>کارکرد صحیح وسیله </a:t>
            </a:r>
            <a:r>
              <a:rPr lang="fa-IR" sz="9600" dirty="0" err="1" smtClean="0"/>
              <a:t>گازسوز</a:t>
            </a:r>
            <a:r>
              <a:rPr lang="fa-IR" sz="9600" dirty="0" smtClean="0"/>
              <a:t> مستلزم گردش هوای مناسب بین داخل و خارج منزل است.  از این رو، درها و پنجره‌ها نباید به گونه ای </a:t>
            </a:r>
            <a:r>
              <a:rPr lang="fa-IR" sz="9600" dirty="0" err="1" smtClean="0"/>
              <a:t>درزبندی</a:t>
            </a:r>
            <a:r>
              <a:rPr lang="fa-IR" sz="9600" dirty="0" smtClean="0"/>
              <a:t> شوند که از ورود هوای تازه مورد نیاز جلوگیری کنند. </a:t>
            </a:r>
          </a:p>
          <a:p>
            <a:pPr algn="r" rtl="1">
              <a:buNone/>
            </a:pPr>
            <a:r>
              <a:rPr lang="fa-IR" sz="9600" dirty="0" smtClean="0"/>
              <a:t/>
            </a:r>
            <a:br>
              <a:rPr lang="fa-IR" sz="9600" dirty="0" smtClean="0"/>
            </a:br>
            <a:r>
              <a:rPr lang="fa-IR" sz="9600" b="1" dirty="0" smtClean="0"/>
              <a:t>11) </a:t>
            </a:r>
            <a:r>
              <a:rPr lang="fa-IR" sz="9600" dirty="0" smtClean="0"/>
              <a:t>نصب وسیله </a:t>
            </a:r>
            <a:r>
              <a:rPr lang="fa-IR" sz="9600" dirty="0" err="1" smtClean="0"/>
              <a:t>گازسوز</a:t>
            </a:r>
            <a:r>
              <a:rPr lang="fa-IR" sz="9600" dirty="0" smtClean="0"/>
              <a:t> در حمام و سرویس‌های بهداشتی ممنوع است. </a:t>
            </a:r>
          </a:p>
          <a:p>
            <a:pPr algn="r" rtl="1">
              <a:buNone/>
            </a:pPr>
            <a:r>
              <a:rPr lang="fa-IR" sz="9600" dirty="0" smtClean="0"/>
              <a:t/>
            </a:r>
            <a:br>
              <a:rPr lang="fa-IR" sz="9600" dirty="0" smtClean="0"/>
            </a:br>
            <a:r>
              <a:rPr lang="fa-IR" sz="9600" b="1" dirty="0" smtClean="0"/>
              <a:t>12) </a:t>
            </a:r>
            <a:r>
              <a:rPr lang="fa-IR" sz="9600" dirty="0" smtClean="0"/>
              <a:t>روشن کردن اجاق گاز یا گاز پیک نیکی در آشپزخانه برای گرم کردن محیط خانه خطر آفرین است. </a:t>
            </a:r>
          </a:p>
          <a:p>
            <a:pPr algn="r" rtl="1">
              <a:buNone/>
            </a:pPr>
            <a:r>
              <a:rPr lang="fa-IR" sz="9600" dirty="0" smtClean="0"/>
              <a:t/>
            </a:r>
            <a:br>
              <a:rPr lang="fa-IR" sz="9600" dirty="0" smtClean="0"/>
            </a:br>
            <a:r>
              <a:rPr lang="fa-IR" sz="9600" dirty="0" smtClean="0"/>
              <a:t> </a:t>
            </a:r>
            <a:r>
              <a:rPr lang="fa-IR" sz="9600" b="1" dirty="0" smtClean="0"/>
              <a:t>13)</a:t>
            </a:r>
            <a:r>
              <a:rPr lang="fa-IR" sz="9600" dirty="0" smtClean="0"/>
              <a:t>استفاده از کباب پز یا </a:t>
            </a:r>
            <a:r>
              <a:rPr lang="fa-IR" sz="9600" dirty="0" err="1" smtClean="0"/>
              <a:t>منقل</a:t>
            </a:r>
            <a:r>
              <a:rPr lang="fa-IR" sz="9600" dirty="0" smtClean="0"/>
              <a:t> در درون خانه، </a:t>
            </a:r>
            <a:r>
              <a:rPr lang="fa-IR" sz="9600" dirty="0" err="1" smtClean="0"/>
              <a:t>گاراژ</a:t>
            </a:r>
            <a:r>
              <a:rPr lang="fa-IR" sz="9600" dirty="0" smtClean="0"/>
              <a:t> و یا محوطه بسته ممنوع است. </a:t>
            </a:r>
            <a:br>
              <a:rPr lang="fa-IR" sz="9600" dirty="0" smtClean="0"/>
            </a:br>
            <a:r>
              <a:rPr lang="fa-IR" sz="9600" dirty="0" smtClean="0"/>
              <a:t> </a:t>
            </a:r>
            <a:br>
              <a:rPr lang="fa-IR" sz="9600" dirty="0" smtClean="0"/>
            </a:br>
            <a:endParaRPr lang="fa-IR" sz="9600" dirty="0" smtClean="0"/>
          </a:p>
          <a:p>
            <a:pPr>
              <a:buNone/>
            </a:pPr>
            <a:endParaRPr lang="fa-IR" dirty="0"/>
          </a:p>
        </p:txBody>
      </p:sp>
    </p:spTree>
    <p:extLst>
      <p:ext uri="{BB962C8B-B14F-4D97-AF65-F5344CB8AC3E}">
        <p14:creationId xmlns:p14="http://schemas.microsoft.com/office/powerpoint/2010/main" val="2284627249"/>
      </p:ext>
    </p:extLst>
  </p:cSld>
  <p:clrMapOvr>
    <a:masterClrMapping/>
  </p:clrMapOvr>
  <p:transition>
    <p:wedg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6248400"/>
          </a:xfrm>
        </p:spPr>
        <p:txBody>
          <a:bodyPr>
            <a:normAutofit lnSpcReduction="10000"/>
          </a:bodyPr>
          <a:lstStyle/>
          <a:p>
            <a:pPr algn="r">
              <a:buNone/>
            </a:pPr>
            <a:r>
              <a:rPr lang="fa-IR" b="1" dirty="0" smtClean="0">
                <a:cs typeface="B Nazanin" panose="00000400000000000000" pitchFamily="2" charset="-78"/>
              </a:rPr>
              <a:t>14)جنس </a:t>
            </a:r>
            <a:r>
              <a:rPr lang="fa-IR" b="1" dirty="0" err="1" smtClean="0">
                <a:cs typeface="B Nazanin" panose="00000400000000000000" pitchFamily="2" charset="-78"/>
              </a:rPr>
              <a:t>شیلنگ</a:t>
            </a:r>
            <a:r>
              <a:rPr lang="fa-IR" b="1" dirty="0" smtClean="0">
                <a:cs typeface="B Nazanin" panose="00000400000000000000" pitchFamily="2" charset="-78"/>
              </a:rPr>
              <a:t> گاز</a:t>
            </a:r>
            <a:r>
              <a:rPr lang="fa-IR" dirty="0" smtClean="0">
                <a:cs typeface="B Nazanin" panose="00000400000000000000" pitchFamily="2" charset="-78"/>
              </a:rPr>
              <a:t> </a:t>
            </a:r>
            <a:br>
              <a:rPr lang="fa-IR" dirty="0" smtClean="0">
                <a:cs typeface="B Nazanin" panose="00000400000000000000" pitchFamily="2" charset="-78"/>
              </a:rPr>
            </a:br>
            <a:r>
              <a:rPr lang="fa-IR" dirty="0" smtClean="0">
                <a:cs typeface="B Nazanin" panose="00000400000000000000" pitchFamily="2" charset="-78"/>
              </a:rPr>
              <a:t>حتما از شیلنگ‌های گاز استاندارد استفاده کنید. جنس </a:t>
            </a:r>
            <a:r>
              <a:rPr lang="fa-IR" dirty="0" err="1" smtClean="0">
                <a:cs typeface="B Nazanin" panose="00000400000000000000" pitchFamily="2" charset="-78"/>
              </a:rPr>
              <a:t>شیلنگ</a:t>
            </a:r>
            <a:r>
              <a:rPr lang="fa-IR" dirty="0" smtClean="0">
                <a:cs typeface="B Nazanin" panose="00000400000000000000" pitchFamily="2" charset="-78"/>
              </a:rPr>
              <a:t> اهمیت زیادی دارد و نباید از شیلنگ‌های آب و یا شیلنگ‌های متفرقه برای اتصال به وسایل </a:t>
            </a:r>
            <a:r>
              <a:rPr lang="fa-IR" dirty="0" err="1" smtClean="0">
                <a:cs typeface="B Nazanin" panose="00000400000000000000" pitchFamily="2" charset="-78"/>
              </a:rPr>
              <a:t>گازسوز</a:t>
            </a:r>
            <a:r>
              <a:rPr lang="fa-IR" dirty="0" smtClean="0">
                <a:cs typeface="B Nazanin" panose="00000400000000000000" pitchFamily="2" charset="-78"/>
              </a:rPr>
              <a:t> استفاده شود استفاده از </a:t>
            </a:r>
            <a:r>
              <a:rPr lang="fa-IR" dirty="0" err="1" smtClean="0">
                <a:cs typeface="B Nazanin" panose="00000400000000000000" pitchFamily="2" charset="-78"/>
              </a:rPr>
              <a:t>شیلنگ</a:t>
            </a:r>
            <a:r>
              <a:rPr lang="fa-IR" dirty="0" smtClean="0">
                <a:cs typeface="B Nazanin" panose="00000400000000000000" pitchFamily="2" charset="-78"/>
              </a:rPr>
              <a:t> نامناسب می‌تواند خطرات جانی داشته باشد. </a:t>
            </a:r>
            <a:br>
              <a:rPr lang="fa-IR" dirty="0" smtClean="0">
                <a:cs typeface="B Nazanin" panose="00000400000000000000" pitchFamily="2" charset="-78"/>
              </a:rPr>
            </a:br>
            <a:r>
              <a:rPr lang="fa-IR" dirty="0" smtClean="0">
                <a:cs typeface="B Nazanin" panose="00000400000000000000" pitchFamily="2" charset="-78"/>
              </a:rPr>
              <a:t> </a:t>
            </a:r>
            <a:br>
              <a:rPr lang="fa-IR" dirty="0" smtClean="0">
                <a:cs typeface="B Nazanin" panose="00000400000000000000" pitchFamily="2" charset="-78"/>
              </a:rPr>
            </a:br>
            <a:r>
              <a:rPr lang="fa-IR" dirty="0" smtClean="0">
                <a:cs typeface="B Nazanin" panose="00000400000000000000" pitchFamily="2" charset="-78"/>
              </a:rPr>
              <a:t>15)</a:t>
            </a:r>
            <a:r>
              <a:rPr lang="fa-IR" b="1" dirty="0" smtClean="0">
                <a:cs typeface="B Nazanin" panose="00000400000000000000" pitchFamily="2" charset="-78"/>
              </a:rPr>
              <a:t>طول </a:t>
            </a:r>
            <a:r>
              <a:rPr lang="fa-IR" b="1" dirty="0" err="1" smtClean="0">
                <a:cs typeface="B Nazanin" panose="00000400000000000000" pitchFamily="2" charset="-78"/>
              </a:rPr>
              <a:t>شیلنگ</a:t>
            </a:r>
            <a:r>
              <a:rPr lang="fa-IR" b="1" dirty="0" smtClean="0">
                <a:cs typeface="B Nazanin" panose="00000400000000000000" pitchFamily="2" charset="-78"/>
              </a:rPr>
              <a:t> گاز </a:t>
            </a:r>
            <a:br>
              <a:rPr lang="fa-IR" b="1" dirty="0" smtClean="0">
                <a:cs typeface="B Nazanin" panose="00000400000000000000" pitchFamily="2" charset="-78"/>
              </a:rPr>
            </a:br>
            <a:r>
              <a:rPr lang="fa-IR" dirty="0" smtClean="0">
                <a:cs typeface="B Nazanin" panose="00000400000000000000" pitchFamily="2" charset="-78"/>
              </a:rPr>
              <a:t>حداکثر طول </a:t>
            </a:r>
            <a:r>
              <a:rPr lang="fa-IR" dirty="0" err="1" smtClean="0">
                <a:cs typeface="B Nazanin" panose="00000400000000000000" pitchFamily="2" charset="-78"/>
              </a:rPr>
              <a:t>شیلنگ</a:t>
            </a:r>
            <a:r>
              <a:rPr lang="fa-IR" dirty="0" smtClean="0">
                <a:cs typeface="B Nazanin" panose="00000400000000000000" pitchFamily="2" charset="-78"/>
              </a:rPr>
              <a:t> گاز برای گاز </a:t>
            </a:r>
            <a:r>
              <a:rPr lang="fa-IR" dirty="0" smtClean="0">
                <a:solidFill>
                  <a:srgbClr val="C00000"/>
                </a:solidFill>
                <a:cs typeface="B Nazanin" panose="00000400000000000000" pitchFamily="2" charset="-78"/>
              </a:rPr>
              <a:t>شهری 120</a:t>
            </a:r>
            <a:r>
              <a:rPr lang="fa-IR" dirty="0" smtClean="0">
                <a:cs typeface="B Nazanin" panose="00000400000000000000" pitchFamily="2" charset="-78"/>
              </a:rPr>
              <a:t> سانتی متر و برای گاز </a:t>
            </a:r>
            <a:r>
              <a:rPr lang="fa-IR" dirty="0" smtClean="0">
                <a:solidFill>
                  <a:srgbClr val="C00000"/>
                </a:solidFill>
                <a:cs typeface="B Nazanin" panose="00000400000000000000" pitchFamily="2" charset="-78"/>
              </a:rPr>
              <a:t>مایع 150 </a:t>
            </a:r>
            <a:r>
              <a:rPr lang="fa-IR" dirty="0" smtClean="0">
                <a:cs typeface="B Nazanin" panose="00000400000000000000" pitchFamily="2" charset="-78"/>
              </a:rPr>
              <a:t>سانتی متر است.  برای اتصال </a:t>
            </a:r>
            <a:r>
              <a:rPr lang="fa-IR" dirty="0" err="1" smtClean="0">
                <a:cs typeface="B Nazanin" panose="00000400000000000000" pitchFamily="2" charset="-78"/>
              </a:rPr>
              <a:t>شیلنگ</a:t>
            </a:r>
            <a:r>
              <a:rPr lang="fa-IR" dirty="0" smtClean="0">
                <a:cs typeface="B Nazanin" panose="00000400000000000000" pitchFamily="2" charset="-78"/>
              </a:rPr>
              <a:t> از بست‌های مخصوص استفاده کنید. </a:t>
            </a:r>
            <a:br>
              <a:rPr lang="fa-IR" dirty="0" smtClean="0">
                <a:cs typeface="B Nazanin" panose="00000400000000000000" pitchFamily="2" charset="-78"/>
              </a:rPr>
            </a:br>
            <a:r>
              <a:rPr lang="fa-IR" dirty="0" smtClean="0">
                <a:cs typeface="B Nazanin" panose="00000400000000000000" pitchFamily="2" charset="-78"/>
              </a:rPr>
              <a:t> </a:t>
            </a:r>
            <a:br>
              <a:rPr lang="fa-IR" dirty="0" smtClean="0">
                <a:cs typeface="B Nazanin" panose="00000400000000000000" pitchFamily="2" charset="-78"/>
              </a:rPr>
            </a:br>
            <a:r>
              <a:rPr lang="fa-IR" dirty="0" smtClean="0">
                <a:cs typeface="B Nazanin" panose="00000400000000000000" pitchFamily="2" charset="-78"/>
              </a:rPr>
              <a:t>16)</a:t>
            </a:r>
            <a:r>
              <a:rPr lang="fa-IR" b="1" dirty="0" smtClean="0">
                <a:cs typeface="B Nazanin" panose="00000400000000000000" pitchFamily="2" charset="-78"/>
              </a:rPr>
              <a:t>کنترل </a:t>
            </a:r>
            <a:r>
              <a:rPr lang="fa-IR" b="1" dirty="0" err="1" smtClean="0">
                <a:cs typeface="B Nazanin" panose="00000400000000000000" pitchFamily="2" charset="-78"/>
              </a:rPr>
              <a:t>شیلنگ</a:t>
            </a:r>
            <a:r>
              <a:rPr lang="fa-IR" b="1" dirty="0" smtClean="0">
                <a:cs typeface="B Nazanin" panose="00000400000000000000" pitchFamily="2" charset="-78"/>
              </a:rPr>
              <a:t> گاز</a:t>
            </a:r>
            <a:r>
              <a:rPr lang="fa-IR" dirty="0" smtClean="0">
                <a:cs typeface="B Nazanin" panose="00000400000000000000" pitchFamily="2" charset="-78"/>
              </a:rPr>
              <a:t> </a:t>
            </a:r>
            <a:br>
              <a:rPr lang="fa-IR" dirty="0" smtClean="0">
                <a:cs typeface="B Nazanin" panose="00000400000000000000" pitchFamily="2" charset="-78"/>
              </a:rPr>
            </a:br>
            <a:r>
              <a:rPr lang="fa-IR" dirty="0" smtClean="0">
                <a:cs typeface="B Nazanin" panose="00000400000000000000" pitchFamily="2" charset="-78"/>
              </a:rPr>
              <a:t>برای اطمینان از اینکه </a:t>
            </a:r>
            <a:r>
              <a:rPr lang="fa-IR" dirty="0" err="1" smtClean="0">
                <a:cs typeface="B Nazanin" panose="00000400000000000000" pitchFamily="2" charset="-78"/>
              </a:rPr>
              <a:t>شیلنگ</a:t>
            </a:r>
            <a:r>
              <a:rPr lang="fa-IR" dirty="0" smtClean="0">
                <a:cs typeface="B Nazanin" panose="00000400000000000000" pitchFamily="2" charset="-78"/>
              </a:rPr>
              <a:t> نشتی نداشته باشد، </a:t>
            </a:r>
            <a:r>
              <a:rPr lang="fa-IR" dirty="0" err="1" smtClean="0">
                <a:cs typeface="B Nazanin" panose="00000400000000000000" pitchFamily="2" charset="-78"/>
              </a:rPr>
              <a:t>ازکف</a:t>
            </a:r>
            <a:r>
              <a:rPr lang="fa-IR" dirty="0" smtClean="0">
                <a:cs typeface="B Nazanin" panose="00000400000000000000" pitchFamily="2" charset="-78"/>
              </a:rPr>
              <a:t> صابون استفاده کنید </a:t>
            </a:r>
            <a:r>
              <a:rPr lang="fa-IR" dirty="0" err="1" smtClean="0">
                <a:cs typeface="B Nazanin" panose="00000400000000000000" pitchFamily="2" charset="-78"/>
              </a:rPr>
              <a:t>زيرا</a:t>
            </a:r>
            <a:r>
              <a:rPr lang="fa-IR" dirty="0" smtClean="0">
                <a:cs typeface="B Nazanin" panose="00000400000000000000" pitchFamily="2" charset="-78"/>
              </a:rPr>
              <a:t> در صورت </a:t>
            </a:r>
            <a:r>
              <a:rPr lang="fa-IR" dirty="0" err="1" smtClean="0">
                <a:cs typeface="B Nazanin" panose="00000400000000000000" pitchFamily="2" charset="-78"/>
              </a:rPr>
              <a:t>نشتي</a:t>
            </a:r>
            <a:r>
              <a:rPr lang="fa-IR" dirty="0" smtClean="0">
                <a:cs typeface="B Nazanin" panose="00000400000000000000" pitchFamily="2" charset="-78"/>
              </a:rPr>
              <a:t> گاز </a:t>
            </a:r>
            <a:r>
              <a:rPr lang="fa-IR" dirty="0" err="1" smtClean="0">
                <a:cs typeface="B Nazanin" panose="00000400000000000000" pitchFamily="2" charset="-78"/>
              </a:rPr>
              <a:t>كف</a:t>
            </a:r>
            <a:r>
              <a:rPr lang="fa-IR" dirty="0" smtClean="0">
                <a:cs typeface="B Nazanin" panose="00000400000000000000" pitchFamily="2" charset="-78"/>
              </a:rPr>
              <a:t> صابون در محل </a:t>
            </a:r>
            <a:r>
              <a:rPr lang="fa-IR" dirty="0" err="1" smtClean="0">
                <a:cs typeface="B Nazanin" panose="00000400000000000000" pitchFamily="2" charset="-78"/>
              </a:rPr>
              <a:t>نشتي</a:t>
            </a:r>
            <a:r>
              <a:rPr lang="fa-IR" dirty="0" smtClean="0">
                <a:cs typeface="B Nazanin" panose="00000400000000000000" pitchFamily="2" charset="-78"/>
              </a:rPr>
              <a:t> به صورت </a:t>
            </a:r>
            <a:r>
              <a:rPr lang="fa-IR" dirty="0" smtClean="0">
                <a:solidFill>
                  <a:srgbClr val="C00000"/>
                </a:solidFill>
                <a:cs typeface="B Nazanin" panose="00000400000000000000" pitchFamily="2" charset="-78"/>
              </a:rPr>
              <a:t>حباب </a:t>
            </a:r>
            <a:r>
              <a:rPr lang="fa-IR" dirty="0" smtClean="0">
                <a:cs typeface="B Nazanin" panose="00000400000000000000" pitchFamily="2" charset="-78"/>
              </a:rPr>
              <a:t>مشخص </a:t>
            </a:r>
            <a:r>
              <a:rPr lang="fa-IR" dirty="0" err="1" smtClean="0">
                <a:cs typeface="B Nazanin" panose="00000400000000000000" pitchFamily="2" charset="-78"/>
              </a:rPr>
              <a:t>مي</a:t>
            </a:r>
            <a:r>
              <a:rPr lang="fa-IR" dirty="0" smtClean="0">
                <a:cs typeface="B Nazanin" panose="00000400000000000000" pitchFamily="2" charset="-78"/>
              </a:rPr>
              <a:t> شود ، ضمنا مطمئن شوید که </a:t>
            </a:r>
            <a:r>
              <a:rPr lang="fa-IR" dirty="0" err="1" smtClean="0">
                <a:cs typeface="B Nazanin" panose="00000400000000000000" pitchFamily="2" charset="-78"/>
              </a:rPr>
              <a:t>شیلنگ</a:t>
            </a:r>
            <a:r>
              <a:rPr lang="fa-IR" dirty="0" smtClean="0">
                <a:cs typeface="B Nazanin" panose="00000400000000000000" pitchFamily="2" charset="-78"/>
              </a:rPr>
              <a:t> ترک خوردگی و سوراخ ندارد. توصیه می‌شود </a:t>
            </a:r>
            <a:r>
              <a:rPr lang="fa-IR" dirty="0" smtClean="0">
                <a:solidFill>
                  <a:srgbClr val="C00000"/>
                </a:solidFill>
                <a:cs typeface="B Nazanin" panose="00000400000000000000" pitchFamily="2" charset="-78"/>
              </a:rPr>
              <a:t>هر دو سال </a:t>
            </a:r>
            <a:r>
              <a:rPr lang="fa-IR" dirty="0" smtClean="0">
                <a:cs typeface="B Nazanin" panose="00000400000000000000" pitchFamily="2" charset="-78"/>
              </a:rPr>
              <a:t>یکبار </a:t>
            </a:r>
            <a:r>
              <a:rPr lang="fa-IR" dirty="0" err="1" smtClean="0">
                <a:cs typeface="B Nazanin" panose="00000400000000000000" pitchFamily="2" charset="-78"/>
              </a:rPr>
              <a:t>شیلنگ</a:t>
            </a:r>
            <a:r>
              <a:rPr lang="fa-IR" dirty="0" smtClean="0">
                <a:cs typeface="B Nazanin" panose="00000400000000000000" pitchFamily="2" charset="-78"/>
              </a:rPr>
              <a:t> گاز تعویض شود. </a:t>
            </a:r>
            <a:br>
              <a:rPr lang="fa-IR" dirty="0" smtClean="0">
                <a:cs typeface="B Nazanin" panose="00000400000000000000" pitchFamily="2" charset="-78"/>
              </a:rPr>
            </a:br>
            <a:r>
              <a:rPr lang="fa-IR" dirty="0" smtClean="0"/>
              <a:t> </a:t>
            </a:r>
            <a:endParaRPr lang="fa-IR" dirty="0"/>
          </a:p>
        </p:txBody>
      </p:sp>
    </p:spTree>
    <p:extLst>
      <p:ext uri="{BB962C8B-B14F-4D97-AF65-F5344CB8AC3E}">
        <p14:creationId xmlns:p14="http://schemas.microsoft.com/office/powerpoint/2010/main" val="2690383403"/>
      </p:ext>
    </p:extLst>
  </p:cSld>
  <p:clrMapOvr>
    <a:masterClrMapping/>
  </p:clrMapOvr>
  <p:transition>
    <p:wedg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endParaRPr lang="fa-IR" altLang="en-US" smtClean="0"/>
          </a:p>
        </p:txBody>
      </p:sp>
      <p:sp>
        <p:nvSpPr>
          <p:cNvPr id="15363" name="Content Placeholder 2"/>
          <p:cNvSpPr>
            <a:spLocks noGrp="1"/>
          </p:cNvSpPr>
          <p:nvPr>
            <p:ph idx="1"/>
          </p:nvPr>
        </p:nvSpPr>
        <p:spPr/>
        <p:txBody>
          <a:bodyPr/>
          <a:lstStyle/>
          <a:p>
            <a:endParaRPr lang="fa-IR" altLang="en-US" smtClean="0"/>
          </a:p>
        </p:txBody>
      </p:sp>
      <p:pic>
        <p:nvPicPr>
          <p:cNvPr id="1536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228600"/>
            <a:ext cx="8629650" cy="640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6684146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8229600" cy="1143000"/>
          </a:xfrm>
        </p:spPr>
        <p:txBody>
          <a:bodyPr rtlCol="0">
            <a:normAutofit/>
          </a:bodyPr>
          <a:lstStyle/>
          <a:p>
            <a:pPr algn="ctr" rtl="1" fontAlgn="auto">
              <a:spcAft>
                <a:spcPts val="0"/>
              </a:spcAft>
              <a:defRPr/>
            </a:pPr>
            <a:r>
              <a:rPr lang="fa-IR" sz="4000" b="1" dirty="0">
                <a:solidFill>
                  <a:srgbClr val="FF0000"/>
                </a:solidFill>
                <a:cs typeface="B Nazanin" panose="00000400000000000000" pitchFamily="2" charset="-78"/>
              </a:rPr>
              <a:t>مفاهیم و </a:t>
            </a:r>
            <a:r>
              <a:rPr lang="fa-IR" sz="4000" b="1" dirty="0" smtClean="0">
                <a:solidFill>
                  <a:srgbClr val="FF0000"/>
                </a:solidFill>
                <a:cs typeface="B Nazanin" panose="00000400000000000000" pitchFamily="2" charset="-78"/>
              </a:rPr>
              <a:t>اهمیت </a:t>
            </a:r>
            <a:r>
              <a:rPr lang="fa-IR" sz="4000" b="1" dirty="0">
                <a:solidFill>
                  <a:srgbClr val="FF0000"/>
                </a:solidFill>
                <a:cs typeface="B Nazanin" panose="00000400000000000000" pitchFamily="2" charset="-78"/>
              </a:rPr>
              <a:t>آمادگی و کاهش خطر </a:t>
            </a:r>
            <a:r>
              <a:rPr lang="fa-IR" sz="4000" b="1" dirty="0" smtClean="0">
                <a:solidFill>
                  <a:srgbClr val="FF0000"/>
                </a:solidFill>
                <a:cs typeface="B Nazanin" panose="00000400000000000000" pitchFamily="2" charset="-78"/>
              </a:rPr>
              <a:t>بلایا</a:t>
            </a:r>
            <a:endParaRPr lang="fa-IR" sz="4000" b="1" dirty="0">
              <a:solidFill>
                <a:srgbClr val="FF0000"/>
              </a:solidFill>
              <a:cs typeface="B Nazanin" panose="00000400000000000000" pitchFamily="2" charset="-78"/>
            </a:endParaRPr>
          </a:p>
        </p:txBody>
      </p:sp>
      <p:sp>
        <p:nvSpPr>
          <p:cNvPr id="3" name="Content Placeholder 2"/>
          <p:cNvSpPr>
            <a:spLocks noGrp="1"/>
          </p:cNvSpPr>
          <p:nvPr>
            <p:ph idx="1"/>
          </p:nvPr>
        </p:nvSpPr>
        <p:spPr>
          <a:xfrm>
            <a:off x="457200" y="1295400"/>
            <a:ext cx="8229600" cy="5257800"/>
          </a:xfrm>
        </p:spPr>
        <p:txBody>
          <a:bodyPr rtlCol="0">
            <a:normAutofit/>
          </a:bodyPr>
          <a:lstStyle/>
          <a:p>
            <a:pPr marL="0" indent="0" algn="r" rtl="1" fontAlgn="auto">
              <a:spcAft>
                <a:spcPts val="0"/>
              </a:spcAft>
              <a:buFont typeface="Arial" pitchFamily="34" charset="0"/>
              <a:buNone/>
              <a:defRPr/>
            </a:pPr>
            <a:r>
              <a:rPr lang="fa-IR" sz="2000" b="1" dirty="0" smtClean="0">
                <a:solidFill>
                  <a:srgbClr val="FF0000"/>
                </a:solidFill>
                <a:cs typeface="B Nazanin" panose="00000400000000000000" pitchFamily="2" charset="-78"/>
              </a:rPr>
              <a:t>مخاطره </a:t>
            </a:r>
            <a:r>
              <a:rPr lang="fa-IR" sz="2000" b="1" dirty="0">
                <a:solidFill>
                  <a:srgbClr val="FF0000"/>
                </a:solidFill>
                <a:cs typeface="B Nazanin" panose="00000400000000000000" pitchFamily="2" charset="-78"/>
              </a:rPr>
              <a:t>چیست؟</a:t>
            </a:r>
          </a:p>
          <a:p>
            <a:pPr algn="r" rtl="1" fontAlgn="auto">
              <a:spcAft>
                <a:spcPts val="0"/>
              </a:spcAft>
              <a:defRPr/>
            </a:pPr>
            <a:r>
              <a:rPr lang="fa-IR" sz="2000" dirty="0">
                <a:cs typeface="B Nazanin" panose="00000400000000000000" pitchFamily="2" charset="-78"/>
              </a:rPr>
              <a:t>مخاطره اتفاق فیزیکی یا پدیده ای است که میتواند بالقوه خسارت زا باشد </a:t>
            </a:r>
            <a:r>
              <a:rPr lang="fa-IR" sz="2000" dirty="0" smtClean="0">
                <a:cs typeface="B Nazanin" panose="00000400000000000000" pitchFamily="2" charset="-78"/>
              </a:rPr>
              <a:t>(البته </a:t>
            </a:r>
            <a:r>
              <a:rPr lang="fa-IR" sz="2000" dirty="0">
                <a:cs typeface="B Nazanin" panose="00000400000000000000" pitchFamily="2" charset="-78"/>
              </a:rPr>
              <a:t>نه الزاما</a:t>
            </a:r>
            <a:r>
              <a:rPr lang="fa-IR" sz="2000" dirty="0" smtClean="0">
                <a:cs typeface="B Nazanin" panose="00000400000000000000" pitchFamily="2" charset="-78"/>
              </a:rPr>
              <a:t>!). </a:t>
            </a:r>
            <a:r>
              <a:rPr lang="fa-IR" sz="2000" dirty="0">
                <a:cs typeface="B Nazanin" panose="00000400000000000000" pitchFamily="2" charset="-78"/>
              </a:rPr>
              <a:t>این خسارت می تواند جانی، مالی یا عملکردی باشد</a:t>
            </a:r>
            <a:r>
              <a:rPr lang="fa-IR" sz="2000" dirty="0" smtClean="0">
                <a:cs typeface="B Nazanin" panose="00000400000000000000" pitchFamily="2" charset="-78"/>
              </a:rPr>
              <a:t>.</a:t>
            </a:r>
          </a:p>
          <a:p>
            <a:pPr algn="r" rtl="1" fontAlgn="auto">
              <a:spcAft>
                <a:spcPts val="0"/>
              </a:spcAft>
              <a:defRPr/>
            </a:pPr>
            <a:endParaRPr lang="fa-IR" sz="2000" dirty="0">
              <a:cs typeface="B Nazanin" panose="00000400000000000000" pitchFamily="2" charset="-78"/>
            </a:endParaRPr>
          </a:p>
          <a:p>
            <a:pPr marL="0" indent="0" algn="r" rtl="1" fontAlgn="auto">
              <a:spcAft>
                <a:spcPts val="0"/>
              </a:spcAft>
              <a:buFont typeface="Arial" pitchFamily="34" charset="0"/>
              <a:buNone/>
              <a:defRPr/>
            </a:pPr>
            <a:r>
              <a:rPr lang="fa-IR" sz="2000" dirty="0">
                <a:solidFill>
                  <a:srgbClr val="FF0000"/>
                </a:solidFill>
                <a:cs typeface="B Nazanin" panose="00000400000000000000" pitchFamily="2" charset="-78"/>
              </a:rPr>
              <a:t>مخاطرات به انواع زیر تقسیم میشوند:</a:t>
            </a:r>
          </a:p>
          <a:p>
            <a:pPr marL="0" indent="0" algn="r" rtl="1" fontAlgn="auto">
              <a:spcAft>
                <a:spcPts val="0"/>
              </a:spcAft>
              <a:buFont typeface="Arial" pitchFamily="34" charset="0"/>
              <a:buNone/>
              <a:defRPr/>
            </a:pPr>
            <a:r>
              <a:rPr lang="fa-IR" sz="2000" b="1" dirty="0" smtClean="0">
                <a:cs typeface="B Nazanin" panose="00000400000000000000" pitchFamily="2" charset="-78"/>
              </a:rPr>
              <a:t>الف : </a:t>
            </a:r>
            <a:r>
              <a:rPr lang="fa-IR" sz="2000" b="1" dirty="0" smtClean="0">
                <a:solidFill>
                  <a:srgbClr val="FF0000"/>
                </a:solidFill>
                <a:cs typeface="B Nazanin" panose="00000400000000000000" pitchFamily="2" charset="-78"/>
              </a:rPr>
              <a:t>مخاطرات طبیعی : </a:t>
            </a:r>
            <a:r>
              <a:rPr lang="fa-IR" sz="2000" dirty="0">
                <a:cs typeface="B Nazanin" panose="00000400000000000000" pitchFamily="2" charset="-78"/>
              </a:rPr>
              <a:t>که به سه دسته زیر تقسیم میشوند: </a:t>
            </a:r>
          </a:p>
          <a:p>
            <a:pPr marL="0" indent="0" algn="r" rtl="1" fontAlgn="auto">
              <a:spcAft>
                <a:spcPts val="0"/>
              </a:spcAft>
              <a:buFont typeface="Arial" pitchFamily="34" charset="0"/>
              <a:buNone/>
              <a:defRPr/>
            </a:pPr>
            <a:r>
              <a:rPr lang="fa-IR" sz="2000" b="1" dirty="0" smtClean="0">
                <a:cs typeface="B Nazanin" panose="00000400000000000000" pitchFamily="2" charset="-78"/>
              </a:rPr>
              <a:t>       1 . با </a:t>
            </a:r>
            <a:r>
              <a:rPr lang="fa-IR" sz="2000" b="1" dirty="0">
                <a:cs typeface="B Nazanin" panose="00000400000000000000" pitchFamily="2" charset="-78"/>
              </a:rPr>
              <a:t>منشاء زمینی </a:t>
            </a:r>
            <a:r>
              <a:rPr lang="fa-IR" sz="2000" dirty="0">
                <a:cs typeface="B Nazanin" panose="00000400000000000000" pitchFamily="2" charset="-78"/>
              </a:rPr>
              <a:t>مانند زلزله، آتش فشان، </a:t>
            </a:r>
            <a:r>
              <a:rPr lang="fa-IR" sz="2000" dirty="0" smtClean="0">
                <a:cs typeface="B Nazanin" panose="00000400000000000000" pitchFamily="2" charset="-78"/>
              </a:rPr>
              <a:t>سونامی</a:t>
            </a:r>
          </a:p>
          <a:p>
            <a:pPr marL="0" indent="0" algn="r" rtl="1" fontAlgn="auto">
              <a:spcAft>
                <a:spcPts val="0"/>
              </a:spcAft>
              <a:buFont typeface="Arial" pitchFamily="34" charset="0"/>
              <a:buNone/>
              <a:defRPr/>
            </a:pPr>
            <a:r>
              <a:rPr lang="fa-IR" sz="2000" b="1" dirty="0" smtClean="0">
                <a:cs typeface="B Nazanin" panose="00000400000000000000" pitchFamily="2" charset="-78"/>
              </a:rPr>
              <a:t>       2 . با </a:t>
            </a:r>
            <a:r>
              <a:rPr lang="fa-IR" sz="2000" b="1" dirty="0">
                <a:cs typeface="B Nazanin" panose="00000400000000000000" pitchFamily="2" charset="-78"/>
              </a:rPr>
              <a:t>منشاء آب و هوایی </a:t>
            </a:r>
            <a:r>
              <a:rPr lang="fa-IR" sz="2000" dirty="0">
                <a:cs typeface="B Nazanin" panose="00000400000000000000" pitchFamily="2" charset="-78"/>
              </a:rPr>
              <a:t>مانند سیل، طوفان، خشکسالی، رانش </a:t>
            </a:r>
            <a:r>
              <a:rPr lang="fa-IR" sz="2000" dirty="0" smtClean="0">
                <a:cs typeface="B Nazanin" panose="00000400000000000000" pitchFamily="2" charset="-78"/>
              </a:rPr>
              <a:t>زمین</a:t>
            </a:r>
          </a:p>
          <a:p>
            <a:pPr marL="0" indent="0" algn="r" rtl="1" fontAlgn="auto">
              <a:spcAft>
                <a:spcPts val="0"/>
              </a:spcAft>
              <a:buFont typeface="Arial" pitchFamily="34" charset="0"/>
              <a:buNone/>
              <a:defRPr/>
            </a:pPr>
            <a:r>
              <a:rPr lang="fa-IR" sz="2000" b="1" dirty="0" smtClean="0">
                <a:cs typeface="B Nazanin" panose="00000400000000000000" pitchFamily="2" charset="-78"/>
              </a:rPr>
              <a:t>       3 . با </a:t>
            </a:r>
            <a:r>
              <a:rPr lang="fa-IR" sz="2000" b="1" dirty="0">
                <a:cs typeface="B Nazanin" panose="00000400000000000000" pitchFamily="2" charset="-78"/>
              </a:rPr>
              <a:t>منشاء زیستی </a:t>
            </a:r>
            <a:r>
              <a:rPr lang="fa-IR" sz="2000" dirty="0">
                <a:cs typeface="B Nazanin" panose="00000400000000000000" pitchFamily="2" charset="-78"/>
              </a:rPr>
              <a:t>مانند اپیدمی گسترده بیماری ها </a:t>
            </a:r>
            <a:r>
              <a:rPr lang="fa-IR" sz="2000" dirty="0" smtClean="0">
                <a:cs typeface="B Nazanin" panose="00000400000000000000" pitchFamily="2" charset="-78"/>
              </a:rPr>
              <a:t>(وبا</a:t>
            </a:r>
            <a:r>
              <a:rPr lang="fa-IR" sz="2000" dirty="0">
                <a:cs typeface="B Nazanin" panose="00000400000000000000" pitchFamily="2" charset="-78"/>
              </a:rPr>
              <a:t>، آنفلوانزا و </a:t>
            </a:r>
            <a:r>
              <a:rPr lang="fa-IR" sz="2000" dirty="0" smtClean="0">
                <a:cs typeface="B Nazanin" panose="00000400000000000000" pitchFamily="2" charset="-78"/>
              </a:rPr>
              <a:t>...)</a:t>
            </a:r>
            <a:endParaRPr lang="fa-IR" sz="2000" dirty="0">
              <a:cs typeface="B Nazanin" panose="00000400000000000000" pitchFamily="2" charset="-78"/>
            </a:endParaRPr>
          </a:p>
          <a:p>
            <a:pPr marL="0" indent="0" algn="r" rtl="1" fontAlgn="auto">
              <a:spcAft>
                <a:spcPts val="0"/>
              </a:spcAft>
              <a:buFont typeface="Arial" pitchFamily="34" charset="0"/>
              <a:buNone/>
              <a:defRPr/>
            </a:pPr>
            <a:r>
              <a:rPr lang="fa-IR" sz="2000" b="1" dirty="0" smtClean="0">
                <a:cs typeface="B Nazanin" panose="00000400000000000000" pitchFamily="2" charset="-78"/>
              </a:rPr>
              <a:t>ب : </a:t>
            </a:r>
            <a:r>
              <a:rPr lang="fa-IR" sz="2000" b="1" dirty="0" smtClean="0">
                <a:solidFill>
                  <a:srgbClr val="FF0000"/>
                </a:solidFill>
                <a:cs typeface="B Nazanin" panose="00000400000000000000" pitchFamily="2" charset="-78"/>
              </a:rPr>
              <a:t>مخاطرات </a:t>
            </a:r>
            <a:r>
              <a:rPr lang="fa-IR" sz="2000" b="1" dirty="0">
                <a:solidFill>
                  <a:srgbClr val="FF0000"/>
                </a:solidFill>
                <a:cs typeface="B Nazanin" panose="00000400000000000000" pitchFamily="2" charset="-78"/>
              </a:rPr>
              <a:t>انسان ساخت: </a:t>
            </a:r>
            <a:r>
              <a:rPr lang="fa-IR" sz="2000" dirty="0">
                <a:cs typeface="B Nazanin" panose="00000400000000000000" pitchFamily="2" charset="-78"/>
              </a:rPr>
              <a:t>که منشاء آن ها فعالیت های بشر است</a:t>
            </a:r>
            <a:r>
              <a:rPr lang="fa-IR" sz="2000" dirty="0" smtClean="0">
                <a:cs typeface="B Nazanin" panose="00000400000000000000" pitchFamily="2" charset="-78"/>
              </a:rPr>
              <a:t>.</a:t>
            </a:r>
          </a:p>
          <a:p>
            <a:pPr marL="0" indent="0" algn="r" rtl="1" fontAlgn="auto">
              <a:spcAft>
                <a:spcPts val="0"/>
              </a:spcAft>
              <a:buFont typeface="Arial" pitchFamily="34" charset="0"/>
              <a:buNone/>
              <a:defRPr/>
            </a:pPr>
            <a:r>
              <a:rPr lang="fa-IR" sz="2000" dirty="0">
                <a:cs typeface="B Nazanin" panose="00000400000000000000" pitchFamily="2" charset="-78"/>
              </a:rPr>
              <a:t> </a:t>
            </a:r>
            <a:r>
              <a:rPr lang="fa-IR" sz="2000" dirty="0" smtClean="0">
                <a:cs typeface="B Nazanin" panose="00000400000000000000" pitchFamily="2" charset="-78"/>
              </a:rPr>
              <a:t>     </a:t>
            </a:r>
            <a:r>
              <a:rPr lang="fa-IR" sz="2000" dirty="0">
                <a:cs typeface="B Nazanin" panose="00000400000000000000" pitchFamily="2" charset="-78"/>
              </a:rPr>
              <a:t>مانند آلودگی های صنعتی، انتشار مواد هسته ای و رادیو اکتیو، </a:t>
            </a:r>
            <a:r>
              <a:rPr lang="fa-IR" sz="2000" dirty="0" smtClean="0">
                <a:cs typeface="B Nazanin" panose="00000400000000000000" pitchFamily="2" charset="-78"/>
              </a:rPr>
              <a:t>زباله های</a:t>
            </a:r>
          </a:p>
          <a:p>
            <a:pPr marL="0" indent="0" algn="r" rtl="1" fontAlgn="auto">
              <a:spcAft>
                <a:spcPts val="0"/>
              </a:spcAft>
              <a:buFont typeface="Arial" pitchFamily="34" charset="0"/>
              <a:buNone/>
              <a:defRPr/>
            </a:pPr>
            <a:r>
              <a:rPr lang="fa-IR" sz="2000" dirty="0">
                <a:cs typeface="B Nazanin" panose="00000400000000000000" pitchFamily="2" charset="-78"/>
              </a:rPr>
              <a:t> </a:t>
            </a:r>
            <a:r>
              <a:rPr lang="fa-IR" sz="2000" dirty="0" smtClean="0">
                <a:cs typeface="B Nazanin" panose="00000400000000000000" pitchFamily="2" charset="-78"/>
              </a:rPr>
              <a:t>     </a:t>
            </a:r>
            <a:r>
              <a:rPr lang="fa-IR" sz="2000" dirty="0">
                <a:cs typeface="B Nazanin" panose="00000400000000000000" pitchFamily="2" charset="-78"/>
              </a:rPr>
              <a:t>سمی، شکستن سدها، حوادث حمل و نقل، صنعتی، انفجار و آتش سوزی.</a:t>
            </a:r>
          </a:p>
        </p:txBody>
      </p:sp>
    </p:spTree>
    <p:extLst>
      <p:ext uri="{BB962C8B-B14F-4D97-AF65-F5344CB8AC3E}">
        <p14:creationId xmlns:p14="http://schemas.microsoft.com/office/powerpoint/2010/main" val="329147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Box 1"/>
          <p:cNvSpPr txBox="1">
            <a:spLocks noChangeArrowheads="1"/>
          </p:cNvSpPr>
          <p:nvPr/>
        </p:nvSpPr>
        <p:spPr bwMode="auto">
          <a:xfrm>
            <a:off x="4343400" y="609600"/>
            <a:ext cx="4419600" cy="455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rtl="0">
              <a:defRPr>
                <a:solidFill>
                  <a:schemeClr val="tx1"/>
                </a:solidFill>
                <a:latin typeface="Calibri" pitchFamily="34" charset="0"/>
              </a:defRPr>
            </a:lvl1pPr>
            <a:lvl2pPr marL="742950" indent="-285750" algn="l" rtl="0">
              <a:defRPr>
                <a:solidFill>
                  <a:schemeClr val="tx1"/>
                </a:solidFill>
                <a:latin typeface="Calibri" pitchFamily="34" charset="0"/>
              </a:defRPr>
            </a:lvl2pPr>
            <a:lvl3pPr marL="1143000" indent="-228600" algn="l" rtl="0">
              <a:defRPr>
                <a:solidFill>
                  <a:schemeClr val="tx1"/>
                </a:solidFill>
                <a:latin typeface="Calibri" pitchFamily="34" charset="0"/>
              </a:defRPr>
            </a:lvl3pPr>
            <a:lvl4pPr marL="1600200" indent="-228600" algn="l" rtl="0">
              <a:defRPr>
                <a:solidFill>
                  <a:schemeClr val="tx1"/>
                </a:solidFill>
                <a:latin typeface="Calibri" pitchFamily="34" charset="0"/>
              </a:defRPr>
            </a:lvl4pPr>
            <a:lvl5pPr marL="2057400" indent="-228600" algn="l" rtl="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rtl="1"/>
            <a:r>
              <a:rPr lang="fa-IR" altLang="en-US" sz="2000">
                <a:solidFill>
                  <a:srgbClr val="C00000"/>
                </a:solidFill>
                <a:cs typeface="B Titr" pitchFamily="2" charset="-78"/>
              </a:rPr>
              <a:t>اولویت حوادث در گروههای سنی</a:t>
            </a:r>
          </a:p>
          <a:p>
            <a:pPr algn="r" rtl="1"/>
            <a:endParaRPr lang="fa-IR" altLang="en-US"/>
          </a:p>
          <a:p>
            <a:pPr algn="r" rtl="1"/>
            <a:r>
              <a:rPr lang="fa-IR" altLang="en-US" sz="1600">
                <a:solidFill>
                  <a:srgbClr val="C00000"/>
                </a:solidFill>
                <a:cs typeface="B Titr" pitchFamily="2" charset="-78"/>
              </a:rPr>
              <a:t>کودکان: </a:t>
            </a:r>
            <a:r>
              <a:rPr lang="fa-IR" altLang="en-US" b="1">
                <a:cs typeface="B Yagut" pitchFamily="2" charset="-78"/>
              </a:rPr>
              <a:t>سقوط، خفگی با جسم خارجی، مسمومیت، برق گرفتگی، سوختگی، سوء رفتار با کودک</a:t>
            </a:r>
          </a:p>
          <a:p>
            <a:pPr algn="r" rtl="1"/>
            <a:endParaRPr lang="fa-IR" altLang="en-US"/>
          </a:p>
          <a:p>
            <a:pPr algn="r" rtl="1"/>
            <a:r>
              <a:rPr lang="fa-IR" altLang="en-US" sz="1600">
                <a:solidFill>
                  <a:srgbClr val="C00000"/>
                </a:solidFill>
                <a:cs typeface="B Titr" pitchFamily="2" charset="-78"/>
              </a:rPr>
              <a:t>نوجوانان و جوانان: </a:t>
            </a:r>
            <a:r>
              <a:rPr lang="fa-IR" altLang="en-US" b="1">
                <a:cs typeface="B Yagut" pitchFamily="2" charset="-78"/>
              </a:rPr>
              <a:t>حوادث ترافیکی، خشونت، خودکشی، حوادث ورزشی، حوادث شغلی</a:t>
            </a:r>
          </a:p>
          <a:p>
            <a:pPr algn="r" rtl="1"/>
            <a:endParaRPr lang="fa-IR" altLang="en-US"/>
          </a:p>
          <a:p>
            <a:pPr algn="r" rtl="1"/>
            <a:r>
              <a:rPr lang="fa-IR" altLang="en-US" sz="1600">
                <a:solidFill>
                  <a:srgbClr val="C00000"/>
                </a:solidFill>
                <a:cs typeface="B Titr" pitchFamily="2" charset="-78"/>
              </a:rPr>
              <a:t>میانسالان:</a:t>
            </a:r>
            <a:r>
              <a:rPr lang="fa-IR" altLang="en-US"/>
              <a:t> </a:t>
            </a:r>
            <a:r>
              <a:rPr lang="fa-IR" altLang="en-US" b="1">
                <a:cs typeface="B Yagut" pitchFamily="2" charset="-78"/>
              </a:rPr>
              <a:t>حوادث ترافیکی، خشونت، خودکشی، حوادث ورزشی، حوادث شغلی</a:t>
            </a:r>
          </a:p>
          <a:p>
            <a:pPr algn="r" rtl="1"/>
            <a:endParaRPr lang="fa-IR" altLang="en-US"/>
          </a:p>
          <a:p>
            <a:pPr algn="r" rtl="1"/>
            <a:r>
              <a:rPr lang="fa-IR" altLang="en-US" sz="1600">
                <a:solidFill>
                  <a:srgbClr val="C00000"/>
                </a:solidFill>
                <a:cs typeface="B Titr" pitchFamily="2" charset="-78"/>
              </a:rPr>
              <a:t>سالمندان: </a:t>
            </a:r>
            <a:r>
              <a:rPr lang="fa-IR" altLang="en-US" b="1">
                <a:cs typeface="B Yagut" pitchFamily="2" charset="-78"/>
              </a:rPr>
              <a:t>حوادث ترافیکی، سقوط، سوختگی، مسمومیت</a:t>
            </a:r>
          </a:p>
          <a:p>
            <a:pPr algn="r" rtl="1"/>
            <a:endParaRPr lang="fa-IR" altLang="en-US"/>
          </a:p>
          <a:p>
            <a:pPr algn="r" rtl="1"/>
            <a:endParaRPr lang="fa-IR" altLang="en-US"/>
          </a:p>
          <a:p>
            <a:pPr algn="r" rtl="1"/>
            <a:endParaRPr lang="en-US" altLang="en-US"/>
          </a:p>
        </p:txBody>
      </p:sp>
      <p:pic>
        <p:nvPicPr>
          <p:cNvPr id="2150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628650"/>
            <a:ext cx="401002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924903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endParaRPr lang="fa-IR" altLang="en-US" smtClean="0"/>
          </a:p>
        </p:txBody>
      </p:sp>
      <p:sp>
        <p:nvSpPr>
          <p:cNvPr id="15363" name="Content Placeholder 2"/>
          <p:cNvSpPr>
            <a:spLocks noGrp="1"/>
          </p:cNvSpPr>
          <p:nvPr>
            <p:ph idx="1"/>
          </p:nvPr>
        </p:nvSpPr>
        <p:spPr/>
        <p:txBody>
          <a:bodyPr/>
          <a:lstStyle/>
          <a:p>
            <a:endParaRPr lang="fa-IR" altLang="en-US" smtClean="0"/>
          </a:p>
        </p:txBody>
      </p:sp>
      <p:pic>
        <p:nvPicPr>
          <p:cNvPr id="1536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228600"/>
            <a:ext cx="8629650" cy="640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312619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914400" y="0"/>
            <a:ext cx="8229600" cy="1143000"/>
          </a:xfrm>
        </p:spPr>
        <p:txBody>
          <a:bodyPr/>
          <a:lstStyle/>
          <a:p>
            <a:pPr algn="ctr"/>
            <a:r>
              <a:rPr lang="fa-IR" altLang="en-US" sz="3600" b="1" dirty="0" smtClean="0">
                <a:solidFill>
                  <a:srgbClr val="00B050"/>
                </a:solidFill>
              </a:rPr>
              <a:t>ا</a:t>
            </a:r>
            <a:r>
              <a:rPr lang="fa-IR" altLang="en-US" sz="2400" b="1" dirty="0" smtClean="0">
                <a:solidFill>
                  <a:srgbClr val="00B050"/>
                </a:solidFill>
                <a:cs typeface="B Nazanin" panose="00000400000000000000" pitchFamily="2" charset="-78"/>
              </a:rPr>
              <a:t>قدامات خانوار جهت آمادگی و کاهش خطر بلایا</a:t>
            </a:r>
            <a:endParaRPr lang="fa-IR" altLang="en-US" sz="2400" dirty="0" smtClean="0">
              <a:solidFill>
                <a:srgbClr val="00B050"/>
              </a:solidFill>
              <a:cs typeface="B Nazanin" panose="00000400000000000000" pitchFamily="2" charset="-78"/>
            </a:endParaRPr>
          </a:p>
        </p:txBody>
      </p:sp>
      <p:sp>
        <p:nvSpPr>
          <p:cNvPr id="3" name="Content Placeholder 2"/>
          <p:cNvSpPr>
            <a:spLocks noGrp="1"/>
          </p:cNvSpPr>
          <p:nvPr>
            <p:ph idx="1"/>
          </p:nvPr>
        </p:nvSpPr>
        <p:spPr>
          <a:xfrm>
            <a:off x="457200" y="1219200"/>
            <a:ext cx="8229600" cy="5105400"/>
          </a:xfrm>
        </p:spPr>
        <p:txBody>
          <a:bodyPr rtlCol="0">
            <a:normAutofit lnSpcReduction="10000"/>
          </a:bodyPr>
          <a:lstStyle/>
          <a:p>
            <a:pPr marL="514350" indent="-514350" algn="r" rtl="1" fontAlgn="auto">
              <a:spcAft>
                <a:spcPts val="0"/>
              </a:spcAft>
              <a:buFont typeface="+mj-lt"/>
              <a:buAutoNum type="arabicPeriod"/>
              <a:defRPr/>
            </a:pPr>
            <a:r>
              <a:rPr lang="fa-IR" dirty="0" smtClean="0">
                <a:cs typeface="2  Kamran" pitchFamily="2" charset="-78"/>
              </a:rPr>
              <a:t>تهیه نقشه خطر</a:t>
            </a:r>
          </a:p>
          <a:p>
            <a:pPr marL="514350" indent="-514350" algn="r" rtl="1" fontAlgn="auto">
              <a:spcAft>
                <a:spcPts val="0"/>
              </a:spcAft>
              <a:buFont typeface="+mj-lt"/>
              <a:buAutoNum type="arabicPeriod"/>
              <a:defRPr/>
            </a:pPr>
            <a:r>
              <a:rPr lang="fa-IR" dirty="0" smtClean="0">
                <a:cs typeface="2  Kamran" pitchFamily="2" charset="-78"/>
              </a:rPr>
              <a:t>ارزیابی غیره سازه ای منزل</a:t>
            </a:r>
          </a:p>
          <a:p>
            <a:pPr marL="514350" indent="-514350" algn="r" rtl="1" fontAlgn="auto">
              <a:spcAft>
                <a:spcPts val="0"/>
              </a:spcAft>
              <a:buFont typeface="+mj-lt"/>
              <a:buAutoNum type="arabicPeriod"/>
              <a:defRPr/>
            </a:pPr>
            <a:r>
              <a:rPr lang="fa-IR" dirty="0" smtClean="0">
                <a:cs typeface="2  Kamran" pitchFamily="2" charset="-78"/>
              </a:rPr>
              <a:t>ارزیابی سازه ای منزل</a:t>
            </a:r>
          </a:p>
          <a:p>
            <a:pPr marL="514350" indent="-514350" algn="r" rtl="1" fontAlgn="auto">
              <a:spcAft>
                <a:spcPts val="0"/>
              </a:spcAft>
              <a:buFont typeface="+mj-lt"/>
              <a:buAutoNum type="arabicPeriod"/>
              <a:defRPr/>
            </a:pPr>
            <a:r>
              <a:rPr lang="fa-IR" dirty="0" smtClean="0">
                <a:cs typeface="2  Kamran" pitchFamily="2" charset="-78"/>
              </a:rPr>
              <a:t>تهیه کیف اضطراری</a:t>
            </a:r>
          </a:p>
          <a:p>
            <a:pPr marL="514350" indent="-514350" algn="r" rtl="1" fontAlgn="auto">
              <a:spcAft>
                <a:spcPts val="0"/>
              </a:spcAft>
              <a:buFont typeface="+mj-lt"/>
              <a:buAutoNum type="arabicPeriod"/>
              <a:defRPr/>
            </a:pPr>
            <a:r>
              <a:rPr lang="fa-IR" dirty="0" smtClean="0">
                <a:cs typeface="2  Kamran" pitchFamily="2" charset="-78"/>
              </a:rPr>
              <a:t>تهیه برنامه ارتباطی</a:t>
            </a:r>
          </a:p>
          <a:p>
            <a:pPr marL="514350" indent="-514350" algn="r" rtl="1" fontAlgn="auto">
              <a:spcAft>
                <a:spcPts val="0"/>
              </a:spcAft>
              <a:buFont typeface="+mj-lt"/>
              <a:buAutoNum type="arabicPeriod"/>
              <a:defRPr/>
            </a:pPr>
            <a:r>
              <a:rPr lang="fa-IR" dirty="0" smtClean="0">
                <a:cs typeface="2  Kamran" pitchFamily="2" charset="-78"/>
              </a:rPr>
              <a:t>تهیه برنامه تخلیه خانوار</a:t>
            </a:r>
          </a:p>
          <a:p>
            <a:pPr marL="514350" indent="-514350" algn="r" rtl="1" fontAlgn="auto">
              <a:spcAft>
                <a:spcPts val="0"/>
              </a:spcAft>
              <a:buFont typeface="+mj-lt"/>
              <a:buAutoNum type="arabicPeriod"/>
              <a:defRPr/>
            </a:pPr>
            <a:r>
              <a:rPr lang="fa-IR" dirty="0" smtClean="0">
                <a:cs typeface="2  Kamran" pitchFamily="2" charset="-78"/>
              </a:rPr>
              <a:t>برنامه ریزی برای گروه های آسیب پذیر</a:t>
            </a:r>
          </a:p>
          <a:p>
            <a:pPr marL="514350" indent="-514350" algn="r" rtl="1" fontAlgn="auto">
              <a:spcAft>
                <a:spcPts val="0"/>
              </a:spcAft>
              <a:buFont typeface="+mj-lt"/>
              <a:buAutoNum type="arabicPeriod"/>
              <a:defRPr/>
            </a:pPr>
            <a:r>
              <a:rPr lang="fa-IR" dirty="0" smtClean="0">
                <a:cs typeface="2  Kamran" pitchFamily="2" charset="-78"/>
              </a:rPr>
              <a:t>هشدار اولیه</a:t>
            </a:r>
          </a:p>
          <a:p>
            <a:pPr marL="514350" indent="-514350" algn="r" rtl="1" fontAlgn="auto">
              <a:spcAft>
                <a:spcPts val="0"/>
              </a:spcAft>
              <a:buFont typeface="+mj-lt"/>
              <a:buAutoNum type="arabicPeriod"/>
              <a:defRPr/>
            </a:pPr>
            <a:r>
              <a:rPr lang="fa-IR" dirty="0" smtClean="0">
                <a:cs typeface="2  Kamran" pitchFamily="2" charset="-78"/>
              </a:rPr>
              <a:t>آموزش اطفای حریق</a:t>
            </a:r>
          </a:p>
          <a:p>
            <a:pPr marL="514350" indent="-514350" algn="r" rtl="1" fontAlgn="auto">
              <a:spcAft>
                <a:spcPts val="0"/>
              </a:spcAft>
              <a:buFont typeface="+mj-lt"/>
              <a:buAutoNum type="arabicPeriod"/>
              <a:defRPr/>
            </a:pPr>
            <a:r>
              <a:rPr lang="fa-IR" dirty="0" smtClean="0">
                <a:cs typeface="2  Kamran" pitchFamily="2" charset="-78"/>
              </a:rPr>
              <a:t>مشارکت در برنامه های محله</a:t>
            </a:r>
          </a:p>
          <a:p>
            <a:pPr marL="514350" indent="-514350" algn="r" rtl="1" fontAlgn="auto">
              <a:spcAft>
                <a:spcPts val="0"/>
              </a:spcAft>
              <a:buFont typeface="+mj-lt"/>
              <a:buAutoNum type="arabicPeriod"/>
              <a:defRPr/>
            </a:pPr>
            <a:r>
              <a:rPr lang="fa-IR" dirty="0" smtClean="0">
                <a:cs typeface="2  Kamran" pitchFamily="2" charset="-78"/>
              </a:rPr>
              <a:t>تمرین و مانور</a:t>
            </a:r>
            <a:endParaRPr lang="fa-IR" dirty="0">
              <a:cs typeface="2  Kamran" pitchFamily="2" charset="-78"/>
            </a:endParaRPr>
          </a:p>
        </p:txBody>
      </p:sp>
    </p:spTree>
    <p:extLst>
      <p:ext uri="{BB962C8B-B14F-4D97-AF65-F5344CB8AC3E}">
        <p14:creationId xmlns:p14="http://schemas.microsoft.com/office/powerpoint/2010/main" val="60249098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1295400" y="0"/>
            <a:ext cx="8229600" cy="1143000"/>
          </a:xfrm>
        </p:spPr>
        <p:txBody>
          <a:bodyPr/>
          <a:lstStyle/>
          <a:p>
            <a:pPr algn="ctr"/>
            <a:r>
              <a:rPr lang="fa-IR" altLang="en-US" b="1" dirty="0" smtClean="0">
                <a:solidFill>
                  <a:srgbClr val="FF0000"/>
                </a:solidFill>
              </a:rPr>
              <a:t>رسم نقشه خطر</a:t>
            </a:r>
            <a:endParaRPr lang="fa-IR" altLang="en-US" dirty="0" smtClean="0">
              <a:solidFill>
                <a:srgbClr val="FF0000"/>
              </a:solidFill>
            </a:endParaRPr>
          </a:p>
        </p:txBody>
      </p:sp>
      <p:sp>
        <p:nvSpPr>
          <p:cNvPr id="17411" name="Content Placeholder 2"/>
          <p:cNvSpPr>
            <a:spLocks noGrp="1"/>
          </p:cNvSpPr>
          <p:nvPr>
            <p:ph idx="1"/>
          </p:nvPr>
        </p:nvSpPr>
        <p:spPr>
          <a:xfrm>
            <a:off x="304800" y="1447800"/>
            <a:ext cx="8229600" cy="5257800"/>
          </a:xfrm>
        </p:spPr>
        <p:txBody>
          <a:bodyPr/>
          <a:lstStyle/>
          <a:p>
            <a:pPr marL="0" indent="0" algn="r" rtl="1">
              <a:buFont typeface="Arial" pitchFamily="34" charset="0"/>
              <a:buNone/>
            </a:pPr>
            <a:r>
              <a:rPr lang="fa-IR" altLang="en-US" dirty="0" smtClean="0">
                <a:cs typeface="B Nazanin" panose="00000400000000000000" pitchFamily="2" charset="-78"/>
              </a:rPr>
              <a:t>رسم نقشه خطر، روش آموزشی است که در کشورهای مختلف از جمله ژاپن و همچنین کشور خودمان در استان های گلستان، کرمان و تهران بسیار موثر بوده است. در این روش شما مشارکت تمام خانواده را جلب می کنید و خانواده شرایط خطر خود را با تصویر می بیند. </a:t>
            </a:r>
          </a:p>
          <a:p>
            <a:pPr marL="0" indent="0" algn="r" rtl="1">
              <a:buFont typeface="Arial" pitchFamily="34" charset="0"/>
              <a:buNone/>
            </a:pPr>
            <a:r>
              <a:rPr lang="fa-IR" altLang="en-US" dirty="0" smtClean="0">
                <a:cs typeface="B Nazanin" panose="00000400000000000000" pitchFamily="2" charset="-78"/>
              </a:rPr>
              <a:t>ضمنا در اطراف نقشه به خانواده موارد مهم را یادآوری می کنید. </a:t>
            </a:r>
          </a:p>
          <a:p>
            <a:pPr marL="0" indent="0" algn="ctr" rtl="1">
              <a:buFont typeface="Arial" pitchFamily="34" charset="0"/>
              <a:buNone/>
            </a:pPr>
            <a:r>
              <a:rPr lang="fa-IR" altLang="en-US" dirty="0" smtClean="0">
                <a:solidFill>
                  <a:srgbClr val="C00000"/>
                </a:solidFill>
                <a:cs typeface="B Nazanin" panose="00000400000000000000" pitchFamily="2" charset="-78"/>
              </a:rPr>
              <a:t>برای رسم نقشه می توانی مراحل زیر را طی کنید:</a:t>
            </a:r>
          </a:p>
        </p:txBody>
      </p:sp>
    </p:spTree>
    <p:extLst>
      <p:ext uri="{BB962C8B-B14F-4D97-AF65-F5344CB8AC3E}">
        <p14:creationId xmlns:p14="http://schemas.microsoft.com/office/powerpoint/2010/main" val="309664769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274638"/>
            <a:ext cx="8229600" cy="944562"/>
          </a:xfrm>
        </p:spPr>
        <p:txBody>
          <a:bodyPr/>
          <a:lstStyle/>
          <a:p>
            <a:pPr algn="ctr"/>
            <a:r>
              <a:rPr lang="fa-IR" altLang="en-US" b="1" dirty="0" smtClean="0">
                <a:solidFill>
                  <a:srgbClr val="FF0000"/>
                </a:solidFill>
              </a:rPr>
              <a:t>نقشه خطر زلزله خانه من</a:t>
            </a:r>
            <a:endParaRPr lang="fa-IR" altLang="en-US" dirty="0" smtClean="0">
              <a:solidFill>
                <a:srgbClr val="FF0000"/>
              </a:solidFill>
            </a:endParaRPr>
          </a:p>
        </p:txBody>
      </p:sp>
      <p:sp>
        <p:nvSpPr>
          <p:cNvPr id="3" name="Content Placeholder 2"/>
          <p:cNvSpPr>
            <a:spLocks noGrp="1"/>
          </p:cNvSpPr>
          <p:nvPr>
            <p:ph idx="1"/>
          </p:nvPr>
        </p:nvSpPr>
        <p:spPr>
          <a:xfrm>
            <a:off x="457200" y="1143000"/>
            <a:ext cx="8229600" cy="5257800"/>
          </a:xfrm>
        </p:spPr>
        <p:txBody>
          <a:bodyPr rtlCol="0">
            <a:normAutofit/>
          </a:bodyPr>
          <a:lstStyle/>
          <a:p>
            <a:pPr marL="0" indent="0" algn="r" rtl="1" fontAlgn="auto">
              <a:spcAft>
                <a:spcPts val="0"/>
              </a:spcAft>
              <a:buFont typeface="Arial" pitchFamily="34" charset="0"/>
              <a:buNone/>
              <a:defRPr/>
            </a:pPr>
            <a:r>
              <a:rPr lang="fa-IR" sz="2400" dirty="0">
                <a:cs typeface="B Nazanin" panose="00000400000000000000" pitchFamily="2" charset="-78"/>
              </a:rPr>
              <a:t>به ترتیب رسم کنید (تصور کنید خانه را از بالا بدون سقف می بینید</a:t>
            </a:r>
            <a:r>
              <a:rPr lang="fa-IR" sz="2400" dirty="0" smtClean="0">
                <a:cs typeface="B Nazanin" panose="00000400000000000000" pitchFamily="2" charset="-78"/>
              </a:rPr>
              <a:t>) :</a:t>
            </a:r>
            <a:endParaRPr lang="fa-IR" sz="2400" dirty="0">
              <a:cs typeface="B Nazanin" panose="00000400000000000000" pitchFamily="2" charset="-78"/>
            </a:endParaRPr>
          </a:p>
          <a:p>
            <a:pPr marL="514350" indent="-514350" algn="r" rtl="1" fontAlgn="auto">
              <a:spcAft>
                <a:spcPts val="0"/>
              </a:spcAft>
              <a:buFont typeface="+mj-lt"/>
              <a:buAutoNum type="arabicPeriod"/>
              <a:defRPr/>
            </a:pPr>
            <a:r>
              <a:rPr lang="fa-IR" sz="2400" dirty="0" smtClean="0">
                <a:cs typeface="B Nazanin" panose="00000400000000000000" pitchFamily="2" charset="-78"/>
              </a:rPr>
              <a:t>دیوار </a:t>
            </a:r>
            <a:r>
              <a:rPr lang="fa-IR" sz="2400" dirty="0">
                <a:cs typeface="B Nazanin" panose="00000400000000000000" pitchFamily="2" charset="-78"/>
              </a:rPr>
              <a:t>دور خانه </a:t>
            </a:r>
            <a:r>
              <a:rPr lang="fa-IR" sz="2400" dirty="0" smtClean="0">
                <a:cs typeface="B Nazanin" panose="00000400000000000000" pitchFamily="2" charset="-78"/>
              </a:rPr>
              <a:t>( قسمت </a:t>
            </a:r>
            <a:r>
              <a:rPr lang="fa-IR" sz="2400" dirty="0">
                <a:cs typeface="B Nazanin" panose="00000400000000000000" pitchFamily="2" charset="-78"/>
              </a:rPr>
              <a:t>مسکونی، نه حیاط)</a:t>
            </a:r>
          </a:p>
          <a:p>
            <a:pPr marL="514350" indent="-514350" algn="r" rtl="1" fontAlgn="auto">
              <a:spcAft>
                <a:spcPts val="0"/>
              </a:spcAft>
              <a:buFont typeface="+mj-lt"/>
              <a:buAutoNum type="arabicPeriod"/>
              <a:defRPr/>
            </a:pPr>
            <a:r>
              <a:rPr lang="fa-IR" sz="2400" dirty="0" smtClean="0">
                <a:cs typeface="B Nazanin" panose="00000400000000000000" pitchFamily="2" charset="-78"/>
              </a:rPr>
              <a:t>درب </a:t>
            </a:r>
            <a:r>
              <a:rPr lang="fa-IR" sz="2400" dirty="0">
                <a:cs typeface="B Nazanin" panose="00000400000000000000" pitchFamily="2" charset="-78"/>
              </a:rPr>
              <a:t>ورودی</a:t>
            </a:r>
          </a:p>
          <a:p>
            <a:pPr marL="514350" indent="-514350" algn="r" rtl="1" fontAlgn="auto">
              <a:spcAft>
                <a:spcPts val="0"/>
              </a:spcAft>
              <a:buFont typeface="+mj-lt"/>
              <a:buAutoNum type="arabicPeriod"/>
              <a:defRPr/>
            </a:pPr>
            <a:r>
              <a:rPr lang="fa-IR" sz="2400" dirty="0" smtClean="0">
                <a:cs typeface="B Nazanin" panose="00000400000000000000" pitchFamily="2" charset="-78"/>
              </a:rPr>
              <a:t>دیوارهای </a:t>
            </a:r>
            <a:r>
              <a:rPr lang="fa-IR" sz="2400" dirty="0">
                <a:cs typeface="B Nazanin" panose="00000400000000000000" pitchFamily="2" charset="-78"/>
              </a:rPr>
              <a:t>آشپزخانه، اطاق ها، هال، توالت و حمام</a:t>
            </a:r>
          </a:p>
          <a:p>
            <a:pPr marL="514350" indent="-514350" algn="r" rtl="1" fontAlgn="auto">
              <a:spcAft>
                <a:spcPts val="0"/>
              </a:spcAft>
              <a:buFont typeface="+mj-lt"/>
              <a:buAutoNum type="arabicPeriod"/>
              <a:defRPr/>
            </a:pPr>
            <a:r>
              <a:rPr lang="fa-IR" sz="2400" dirty="0" smtClean="0">
                <a:cs typeface="B Nazanin" panose="00000400000000000000" pitchFamily="2" charset="-78"/>
              </a:rPr>
              <a:t>نقاط </a:t>
            </a:r>
            <a:r>
              <a:rPr lang="fa-IR" sz="2400" dirty="0">
                <a:cs typeface="B Nazanin" panose="00000400000000000000" pitchFamily="2" charset="-78"/>
              </a:rPr>
              <a:t>خطر با علامت ضربدر </a:t>
            </a:r>
            <a:r>
              <a:rPr lang="fa-IR" sz="2400" dirty="0" smtClean="0">
                <a:cs typeface="B Nazanin" panose="00000400000000000000" pitchFamily="2" charset="-78"/>
              </a:rPr>
              <a:t>(</a:t>
            </a:r>
            <a:r>
              <a:rPr lang="fa-IR" sz="2400" dirty="0" smtClean="0">
                <a:solidFill>
                  <a:srgbClr val="FF0000"/>
                </a:solidFill>
                <a:cs typeface="B Nazanin" panose="00000400000000000000" pitchFamily="2" charset="-78"/>
              </a:rPr>
              <a:t>×</a:t>
            </a:r>
            <a:r>
              <a:rPr lang="fa-IR" sz="2400" dirty="0" smtClean="0">
                <a:cs typeface="B Nazanin" panose="00000400000000000000" pitchFamily="2" charset="-78"/>
              </a:rPr>
              <a:t>) قرمز </a:t>
            </a:r>
            <a:r>
              <a:rPr lang="fa-IR" sz="2400" dirty="0">
                <a:cs typeface="B Nazanin" panose="00000400000000000000" pitchFamily="2" charset="-78"/>
              </a:rPr>
              <a:t>. این نقاط عبارتند از هر شی سنگین یا برنده ای که </a:t>
            </a:r>
            <a:r>
              <a:rPr lang="fa-IR" sz="2400" dirty="0" smtClean="0">
                <a:cs typeface="B Nazanin" panose="00000400000000000000" pitchFamily="2" charset="-78"/>
              </a:rPr>
              <a:t>امکان جابجایی</a:t>
            </a:r>
            <a:r>
              <a:rPr lang="fa-IR" sz="2400" dirty="0">
                <a:cs typeface="B Nazanin" panose="00000400000000000000" pitchFamily="2" charset="-78"/>
              </a:rPr>
              <a:t>، افتادن یا پرت شدن دارد. مانند شیشه، بوفه، لوازم دکوری، ...</a:t>
            </a:r>
          </a:p>
          <a:p>
            <a:pPr marL="514350" indent="-514350" algn="r" rtl="1" fontAlgn="auto">
              <a:spcAft>
                <a:spcPts val="0"/>
              </a:spcAft>
              <a:buFont typeface="+mj-lt"/>
              <a:buAutoNum type="arabicPeriod"/>
              <a:defRPr/>
            </a:pPr>
            <a:r>
              <a:rPr lang="fa-IR" sz="2400" dirty="0" smtClean="0">
                <a:cs typeface="B Nazanin" panose="00000400000000000000" pitchFamily="2" charset="-78"/>
              </a:rPr>
              <a:t>نقاط </a:t>
            </a:r>
            <a:r>
              <a:rPr lang="fa-IR" sz="2400" dirty="0">
                <a:cs typeface="B Nazanin" panose="00000400000000000000" pitchFamily="2" charset="-78"/>
              </a:rPr>
              <a:t>امن برای پناه گرفتن با علامت بعلاوه </a:t>
            </a:r>
            <a:r>
              <a:rPr lang="fa-IR" sz="2400" dirty="0" smtClean="0">
                <a:cs typeface="B Nazanin" panose="00000400000000000000" pitchFamily="2" charset="-78"/>
              </a:rPr>
              <a:t>(</a:t>
            </a:r>
            <a:r>
              <a:rPr lang="fa-IR" sz="2400" dirty="0" smtClean="0">
                <a:solidFill>
                  <a:srgbClr val="00B050"/>
                </a:solidFill>
                <a:cs typeface="B Nazanin" panose="00000400000000000000" pitchFamily="2" charset="-78"/>
              </a:rPr>
              <a:t>+</a:t>
            </a:r>
            <a:r>
              <a:rPr lang="fa-IR" sz="2400" dirty="0" smtClean="0">
                <a:cs typeface="B Nazanin" panose="00000400000000000000" pitchFamily="2" charset="-78"/>
              </a:rPr>
              <a:t>) سبز . </a:t>
            </a:r>
            <a:r>
              <a:rPr lang="fa-IR" sz="2400" dirty="0">
                <a:cs typeface="B Nazanin" panose="00000400000000000000" pitchFamily="2" charset="-78"/>
              </a:rPr>
              <a:t>مانند زیر میز محکم، سه </a:t>
            </a:r>
            <a:r>
              <a:rPr lang="fa-IR" sz="2400" dirty="0" smtClean="0">
                <a:cs typeface="B Nazanin" panose="00000400000000000000" pitchFamily="2" charset="-78"/>
              </a:rPr>
              <a:t>گوش </a:t>
            </a:r>
            <a:r>
              <a:rPr lang="fa-IR" sz="2400" dirty="0">
                <a:cs typeface="B Nazanin" panose="00000400000000000000" pitchFamily="2" charset="-78"/>
              </a:rPr>
              <a:t>دیوار</a:t>
            </a:r>
            <a:r>
              <a:rPr lang="fa-IR" sz="2400" dirty="0" smtClean="0">
                <a:cs typeface="B Nazanin" panose="00000400000000000000" pitchFamily="2" charset="-78"/>
              </a:rPr>
              <a:t>، کنار </a:t>
            </a:r>
            <a:r>
              <a:rPr lang="fa-IR" sz="2400" dirty="0">
                <a:cs typeface="B Nazanin" panose="00000400000000000000" pitchFamily="2" charset="-78"/>
              </a:rPr>
              <a:t>ستون، ...</a:t>
            </a:r>
          </a:p>
          <a:p>
            <a:pPr marL="514350" indent="-514350" algn="r" rtl="1" fontAlgn="auto">
              <a:spcAft>
                <a:spcPts val="0"/>
              </a:spcAft>
              <a:buFont typeface="+mj-lt"/>
              <a:buAutoNum type="arabicPeriod"/>
              <a:defRPr/>
            </a:pPr>
            <a:r>
              <a:rPr lang="fa-IR" sz="2400" dirty="0" smtClean="0">
                <a:cs typeface="B Nazanin" panose="00000400000000000000" pitchFamily="2" charset="-78"/>
              </a:rPr>
              <a:t>سعی </a:t>
            </a:r>
            <a:r>
              <a:rPr lang="fa-IR" sz="2400" dirty="0">
                <a:cs typeface="B Nazanin" panose="00000400000000000000" pitchFamily="2" charset="-78"/>
              </a:rPr>
              <a:t>کنید نقاط خطر را بر طرف کنید. هر نقطه خطری که تبدیل به نقطه امن شد، </a:t>
            </a:r>
            <a:r>
              <a:rPr lang="fa-IR" sz="2400" dirty="0" smtClean="0">
                <a:cs typeface="B Nazanin" panose="00000400000000000000" pitchFamily="2" charset="-78"/>
              </a:rPr>
              <a:t>روی ضربدر </a:t>
            </a:r>
            <a:r>
              <a:rPr lang="fa-IR" sz="2400" dirty="0">
                <a:cs typeface="B Nazanin" panose="00000400000000000000" pitchFamily="2" charset="-78"/>
              </a:rPr>
              <a:t>آن علامت </a:t>
            </a:r>
            <a:r>
              <a:rPr lang="fa-IR" sz="2400" dirty="0" smtClean="0">
                <a:cs typeface="B Nazanin" panose="00000400000000000000" pitchFamily="2" charset="-78"/>
              </a:rPr>
              <a:t>بعلاوه (</a:t>
            </a:r>
            <a:r>
              <a:rPr lang="fa-IR" sz="2400" dirty="0" smtClean="0">
                <a:solidFill>
                  <a:srgbClr val="00B050"/>
                </a:solidFill>
                <a:cs typeface="B Nazanin" panose="00000400000000000000" pitchFamily="2" charset="-78"/>
              </a:rPr>
              <a:t>+</a:t>
            </a:r>
            <a:r>
              <a:rPr lang="fa-IR" sz="2400" dirty="0" smtClean="0">
                <a:cs typeface="B Nazanin" panose="00000400000000000000" pitchFamily="2" charset="-78"/>
              </a:rPr>
              <a:t>) بکشید</a:t>
            </a:r>
            <a:r>
              <a:rPr lang="fa-IR" sz="2400" dirty="0">
                <a:cs typeface="B Nazanin" panose="00000400000000000000" pitchFamily="2" charset="-78"/>
              </a:rPr>
              <a:t>. در این </a:t>
            </a:r>
            <a:r>
              <a:rPr lang="fa-IR" sz="2400" dirty="0" smtClean="0">
                <a:cs typeface="B Nazanin" panose="00000400000000000000" pitchFamily="2" charset="-78"/>
              </a:rPr>
              <a:t>حالت ، </a:t>
            </a:r>
            <a:r>
              <a:rPr lang="fa-IR" sz="2400" dirty="0">
                <a:cs typeface="B Nazanin" panose="00000400000000000000" pitchFamily="2" charset="-78"/>
              </a:rPr>
              <a:t>یک علامت ستاره خواهید داشت.</a:t>
            </a:r>
            <a:endParaRPr lang="en-US" sz="2400" dirty="0">
              <a:cs typeface="B Nazanin" panose="00000400000000000000" pitchFamily="2" charset="-78"/>
            </a:endParaRPr>
          </a:p>
          <a:p>
            <a:pPr algn="r" rtl="1" fontAlgn="auto">
              <a:spcAft>
                <a:spcPts val="0"/>
              </a:spcAft>
              <a:defRPr/>
            </a:pPr>
            <a:endParaRPr lang="fa-IR" dirty="0"/>
          </a:p>
        </p:txBody>
      </p:sp>
    </p:spTree>
    <p:extLst>
      <p:ext uri="{BB962C8B-B14F-4D97-AF65-F5344CB8AC3E}">
        <p14:creationId xmlns:p14="http://schemas.microsoft.com/office/powerpoint/2010/main" val="41058327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41288"/>
            <a:ext cx="8763000" cy="656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855873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1143000" y="0"/>
            <a:ext cx="8229600" cy="1143000"/>
          </a:xfrm>
        </p:spPr>
        <p:txBody>
          <a:bodyPr>
            <a:normAutofit/>
          </a:bodyPr>
          <a:lstStyle/>
          <a:p>
            <a:pPr algn="ctr"/>
            <a:r>
              <a:rPr lang="fa-IR" altLang="en-US" sz="4000" dirty="0" smtClean="0">
                <a:solidFill>
                  <a:srgbClr val="FF0000"/>
                </a:solidFill>
                <a:cs typeface="B Nazanin" panose="00000400000000000000" pitchFamily="2" charset="-78"/>
              </a:rPr>
              <a:t>نقشه خطر سیل منطقه/محله من</a:t>
            </a:r>
          </a:p>
        </p:txBody>
      </p:sp>
      <p:sp>
        <p:nvSpPr>
          <p:cNvPr id="3" name="Content Placeholder 2"/>
          <p:cNvSpPr>
            <a:spLocks noGrp="1"/>
          </p:cNvSpPr>
          <p:nvPr>
            <p:ph idx="1"/>
          </p:nvPr>
        </p:nvSpPr>
        <p:spPr>
          <a:xfrm>
            <a:off x="457200" y="1219200"/>
            <a:ext cx="8229600" cy="5410200"/>
          </a:xfrm>
        </p:spPr>
        <p:txBody>
          <a:bodyPr rtlCol="0">
            <a:normAutofit/>
          </a:bodyPr>
          <a:lstStyle/>
          <a:p>
            <a:pPr marL="0" indent="0" algn="r" rtl="1" fontAlgn="auto">
              <a:spcAft>
                <a:spcPts val="0"/>
              </a:spcAft>
              <a:buFont typeface="Arial" pitchFamily="34" charset="0"/>
              <a:buNone/>
              <a:defRPr/>
            </a:pPr>
            <a:r>
              <a:rPr lang="fa-IR" b="1" dirty="0">
                <a:cs typeface="B Mitra" pitchFamily="2" charset="-78"/>
              </a:rPr>
              <a:t>به ترتیب رسم کنید:</a:t>
            </a:r>
          </a:p>
          <a:p>
            <a:pPr marL="514350" indent="-514350" algn="r" rtl="1" fontAlgn="auto">
              <a:spcAft>
                <a:spcPts val="0"/>
              </a:spcAft>
              <a:buFont typeface="+mj-lt"/>
              <a:buAutoNum type="arabicPeriod"/>
              <a:defRPr/>
            </a:pPr>
            <a:r>
              <a:rPr lang="fa-IR" b="1" dirty="0" smtClean="0">
                <a:cs typeface="B Mitra" pitchFamily="2" charset="-78"/>
              </a:rPr>
              <a:t>محدوه </a:t>
            </a:r>
            <a:r>
              <a:rPr lang="fa-IR" b="1" dirty="0">
                <a:cs typeface="B Mitra" pitchFamily="2" charset="-78"/>
              </a:rPr>
              <a:t>منطقه/محله</a:t>
            </a:r>
          </a:p>
          <a:p>
            <a:pPr marL="514350" indent="-514350" algn="r" rtl="1" fontAlgn="auto">
              <a:spcAft>
                <a:spcPts val="0"/>
              </a:spcAft>
              <a:buFont typeface="+mj-lt"/>
              <a:buAutoNum type="arabicPeriod"/>
              <a:defRPr/>
            </a:pPr>
            <a:r>
              <a:rPr lang="fa-IR" b="1" dirty="0" smtClean="0">
                <a:cs typeface="B Mitra" pitchFamily="2" charset="-78"/>
              </a:rPr>
              <a:t>مناطق </a:t>
            </a:r>
            <a:r>
              <a:rPr lang="fa-IR" b="1" dirty="0">
                <a:cs typeface="B Mitra" pitchFamily="2" charset="-78"/>
              </a:rPr>
              <a:t>مهم منطقه/محله (مدرسه، مسجد، پل وغیره) با بعلاوه (+) مشکی</a:t>
            </a:r>
          </a:p>
          <a:p>
            <a:pPr marL="514350" indent="-514350" algn="r" rtl="1" fontAlgn="auto">
              <a:spcAft>
                <a:spcPts val="0"/>
              </a:spcAft>
              <a:buFont typeface="+mj-lt"/>
              <a:buAutoNum type="arabicPeriod"/>
              <a:defRPr/>
            </a:pPr>
            <a:r>
              <a:rPr lang="fa-IR" b="1" dirty="0" smtClean="0">
                <a:cs typeface="B Mitra" pitchFamily="2" charset="-78"/>
              </a:rPr>
              <a:t>خانه </a:t>
            </a:r>
            <a:r>
              <a:rPr lang="fa-IR" b="1" dirty="0">
                <a:cs typeface="B Mitra" pitchFamily="2" charset="-78"/>
              </a:rPr>
              <a:t>خودتان با ضربدر (</a:t>
            </a:r>
            <a:r>
              <a:rPr lang="fa-IR" b="1" dirty="0">
                <a:solidFill>
                  <a:srgbClr val="0070C0"/>
                </a:solidFill>
                <a:cs typeface="B Mitra" pitchFamily="2" charset="-78"/>
              </a:rPr>
              <a:t>×</a:t>
            </a:r>
            <a:r>
              <a:rPr lang="fa-IR" b="1" dirty="0">
                <a:cs typeface="B Mitra" pitchFamily="2" charset="-78"/>
              </a:rPr>
              <a:t>) آبی</a:t>
            </a:r>
          </a:p>
          <a:p>
            <a:pPr marL="514350" indent="-514350" algn="r" rtl="1" fontAlgn="auto">
              <a:spcAft>
                <a:spcPts val="0"/>
              </a:spcAft>
              <a:buFont typeface="+mj-lt"/>
              <a:buAutoNum type="arabicPeriod"/>
              <a:defRPr/>
            </a:pPr>
            <a:r>
              <a:rPr lang="fa-IR" b="1" dirty="0" smtClean="0">
                <a:cs typeface="B Mitra" pitchFamily="2" charset="-78"/>
              </a:rPr>
              <a:t>مسیر </a:t>
            </a:r>
            <a:r>
              <a:rPr lang="fa-IR" b="1" dirty="0">
                <a:cs typeface="B Mitra" pitchFamily="2" charset="-78"/>
              </a:rPr>
              <a:t>سیل با فلش (</a:t>
            </a:r>
            <a:r>
              <a:rPr lang="fa-IR" b="1" dirty="0">
                <a:solidFill>
                  <a:srgbClr val="FF0000"/>
                </a:solidFill>
                <a:cs typeface="B Mitra" pitchFamily="2" charset="-78"/>
              </a:rPr>
              <a:t>←</a:t>
            </a:r>
            <a:r>
              <a:rPr lang="fa-IR" b="1" dirty="0">
                <a:cs typeface="B Mitra" pitchFamily="2" charset="-78"/>
              </a:rPr>
              <a:t>) قرمز</a:t>
            </a:r>
          </a:p>
          <a:p>
            <a:pPr marL="514350" indent="-514350" algn="r" rtl="1" fontAlgn="auto">
              <a:spcAft>
                <a:spcPts val="0"/>
              </a:spcAft>
              <a:buFont typeface="+mj-lt"/>
              <a:buAutoNum type="arabicPeriod"/>
              <a:defRPr/>
            </a:pPr>
            <a:r>
              <a:rPr lang="fa-IR" b="1" dirty="0" smtClean="0">
                <a:cs typeface="B Mitra" pitchFamily="2" charset="-78"/>
              </a:rPr>
              <a:t>مناطق </a:t>
            </a:r>
            <a:r>
              <a:rPr lang="fa-IR" b="1" dirty="0">
                <a:cs typeface="B Mitra" pitchFamily="2" charset="-78"/>
              </a:rPr>
              <a:t>امن با دایره </a:t>
            </a:r>
            <a:r>
              <a:rPr lang="en-US" b="1" dirty="0">
                <a:cs typeface="B Mitra" pitchFamily="2" charset="-78"/>
              </a:rPr>
              <a:t>(</a:t>
            </a:r>
            <a:r>
              <a:rPr lang="en-US" b="1" dirty="0">
                <a:solidFill>
                  <a:srgbClr val="00B050"/>
                </a:solidFill>
                <a:cs typeface="B Mitra" pitchFamily="2" charset="-78"/>
              </a:rPr>
              <a:t>O</a:t>
            </a:r>
            <a:r>
              <a:rPr lang="en-US" b="1" dirty="0">
                <a:cs typeface="B Mitra" pitchFamily="2" charset="-78"/>
              </a:rPr>
              <a:t>) </a:t>
            </a:r>
            <a:r>
              <a:rPr lang="fa-IR" b="1" dirty="0">
                <a:cs typeface="B Mitra" pitchFamily="2" charset="-78"/>
              </a:rPr>
              <a:t>سبز</a:t>
            </a:r>
          </a:p>
          <a:p>
            <a:pPr marL="514350" indent="-514350" algn="r" rtl="1" fontAlgn="auto">
              <a:spcAft>
                <a:spcPts val="0"/>
              </a:spcAft>
              <a:buFont typeface="+mj-lt"/>
              <a:buAutoNum type="arabicPeriod"/>
              <a:defRPr/>
            </a:pPr>
            <a:r>
              <a:rPr lang="fa-IR" b="1" dirty="0" smtClean="0">
                <a:cs typeface="B Mitra" pitchFamily="2" charset="-78"/>
              </a:rPr>
              <a:t>مسیر </a:t>
            </a:r>
            <a:r>
              <a:rPr lang="fa-IR" b="1" dirty="0">
                <a:cs typeface="B Mitra" pitchFamily="2" charset="-78"/>
              </a:rPr>
              <a:t>فرار با فلش(</a:t>
            </a:r>
            <a:r>
              <a:rPr lang="fa-IR" b="1" dirty="0">
                <a:solidFill>
                  <a:srgbClr val="0070C0"/>
                </a:solidFill>
                <a:cs typeface="B Mitra" pitchFamily="2" charset="-78"/>
              </a:rPr>
              <a:t>←</a:t>
            </a:r>
            <a:r>
              <a:rPr lang="fa-IR" b="1" dirty="0">
                <a:cs typeface="B Mitra" pitchFamily="2" charset="-78"/>
              </a:rPr>
              <a:t>) </a:t>
            </a:r>
            <a:r>
              <a:rPr lang="fa-IR" b="1" dirty="0" smtClean="0">
                <a:cs typeface="B Mitra" pitchFamily="2" charset="-78"/>
              </a:rPr>
              <a:t>آبی</a:t>
            </a:r>
            <a:endParaRPr lang="en-US" b="1" dirty="0">
              <a:cs typeface="B Mitra" pitchFamily="2" charset="-78"/>
            </a:endParaRPr>
          </a:p>
        </p:txBody>
      </p:sp>
    </p:spTree>
    <p:extLst>
      <p:ext uri="{BB962C8B-B14F-4D97-AF65-F5344CB8AC3E}">
        <p14:creationId xmlns:p14="http://schemas.microsoft.com/office/powerpoint/2010/main" val="61780120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33338"/>
            <a:ext cx="8839200" cy="685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1778991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304800"/>
            <a:ext cx="8566150" cy="6276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4490696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endParaRPr lang="fa-IR" altLang="en-US" smtClean="0"/>
          </a:p>
        </p:txBody>
      </p:sp>
      <p:pic>
        <p:nvPicPr>
          <p:cNvPr id="30723" name="Content Placeholder 3"/>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a:xfrm>
            <a:off x="533400" y="304800"/>
            <a:ext cx="8153400" cy="5821363"/>
          </a:xfrm>
        </p:spPr>
      </p:pic>
    </p:spTree>
    <p:extLst>
      <p:ext uri="{BB962C8B-B14F-4D97-AF65-F5344CB8AC3E}">
        <p14:creationId xmlns:p14="http://schemas.microsoft.com/office/powerpoint/2010/main" val="60973156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5897563"/>
          </a:xfrm>
        </p:spPr>
        <p:txBody>
          <a:bodyPr rtlCol="0">
            <a:normAutofit fontScale="25000" lnSpcReduction="20000"/>
          </a:bodyPr>
          <a:lstStyle/>
          <a:p>
            <a:pPr marL="0" indent="0" algn="r" rtl="1" fontAlgn="auto">
              <a:spcAft>
                <a:spcPts val="0"/>
              </a:spcAft>
              <a:buFont typeface="Arial" pitchFamily="34" charset="0"/>
              <a:buNone/>
              <a:defRPr/>
            </a:pPr>
            <a:endParaRPr lang="fa-IR" sz="5600" dirty="0" smtClean="0">
              <a:solidFill>
                <a:srgbClr val="00B050"/>
              </a:solidFill>
            </a:endParaRPr>
          </a:p>
          <a:p>
            <a:pPr marL="0" indent="0" algn="ctr" rtl="1" fontAlgn="auto">
              <a:spcAft>
                <a:spcPts val="0"/>
              </a:spcAft>
              <a:buFont typeface="Arial" pitchFamily="34" charset="0"/>
              <a:buNone/>
              <a:defRPr/>
            </a:pPr>
            <a:r>
              <a:rPr lang="fa-IR" sz="12800" dirty="0" smtClean="0">
                <a:cs typeface="2  Titr" pitchFamily="2" charset="-78"/>
              </a:rPr>
              <a:t>راهکارهای </a:t>
            </a:r>
            <a:r>
              <a:rPr lang="fa-IR" sz="12800" dirty="0">
                <a:cs typeface="2  Titr" pitchFamily="2" charset="-78"/>
              </a:rPr>
              <a:t>کاهش آسیب پذیری غیرسازه </a:t>
            </a:r>
            <a:r>
              <a:rPr lang="fa-IR" sz="12800" dirty="0" smtClean="0">
                <a:cs typeface="2  Titr" pitchFamily="2" charset="-78"/>
              </a:rPr>
              <a:t>ای</a:t>
            </a:r>
          </a:p>
          <a:p>
            <a:pPr marL="0" indent="0" algn="ctr" rtl="1" fontAlgn="auto">
              <a:spcAft>
                <a:spcPts val="0"/>
              </a:spcAft>
              <a:buFont typeface="Arial" pitchFamily="34" charset="0"/>
              <a:buNone/>
              <a:defRPr/>
            </a:pPr>
            <a:endParaRPr lang="fa-IR" sz="4500" dirty="0" smtClean="0">
              <a:solidFill>
                <a:srgbClr val="00B050"/>
              </a:solidFill>
            </a:endParaRPr>
          </a:p>
          <a:p>
            <a:pPr algn="r" rtl="1" fontAlgn="auto">
              <a:spcAft>
                <a:spcPts val="0"/>
              </a:spcAft>
              <a:defRPr/>
            </a:pPr>
            <a:r>
              <a:rPr lang="fa-IR" sz="8400" b="1" dirty="0" smtClean="0">
                <a:solidFill>
                  <a:srgbClr val="FF0000"/>
                </a:solidFill>
                <a:cs typeface="B Nazanin" panose="00000400000000000000" pitchFamily="2" charset="-78"/>
              </a:rPr>
              <a:t>حذف عامل : </a:t>
            </a:r>
            <a:r>
              <a:rPr lang="fa-IR" sz="8400" dirty="0">
                <a:cs typeface="B Nazanin" panose="00000400000000000000" pitchFamily="2" charset="-78"/>
              </a:rPr>
              <a:t>مثلا </a:t>
            </a:r>
            <a:r>
              <a:rPr lang="fa-IR" sz="8400" dirty="0" smtClean="0">
                <a:cs typeface="B Nazanin" panose="00000400000000000000" pitchFamily="2" charset="-78"/>
              </a:rPr>
              <a:t>حذف </a:t>
            </a:r>
            <a:r>
              <a:rPr lang="fa-IR" sz="8400" dirty="0">
                <a:cs typeface="B Nazanin" panose="00000400000000000000" pitchFamily="2" charset="-78"/>
              </a:rPr>
              <a:t>یک شی دکوری غیر </a:t>
            </a:r>
            <a:r>
              <a:rPr lang="fa-IR" sz="8400" dirty="0" smtClean="0">
                <a:cs typeface="B Nazanin" panose="00000400000000000000" pitchFamily="2" charset="-78"/>
              </a:rPr>
              <a:t>ضروری</a:t>
            </a:r>
            <a:endParaRPr lang="fa-IR" sz="8400" dirty="0">
              <a:cs typeface="B Nazanin" panose="00000400000000000000" pitchFamily="2" charset="-78"/>
            </a:endParaRPr>
          </a:p>
          <a:p>
            <a:pPr algn="r" rtl="1" fontAlgn="auto">
              <a:spcAft>
                <a:spcPts val="0"/>
              </a:spcAft>
              <a:defRPr/>
            </a:pPr>
            <a:r>
              <a:rPr lang="fa-IR" sz="8400" b="1" dirty="0">
                <a:solidFill>
                  <a:srgbClr val="FF0000"/>
                </a:solidFill>
                <a:cs typeface="B Nazanin" panose="00000400000000000000" pitchFamily="2" charset="-78"/>
              </a:rPr>
              <a:t>جابجا کردن عامل : </a:t>
            </a:r>
            <a:r>
              <a:rPr lang="fa-IR" sz="8400" dirty="0">
                <a:cs typeface="B Nazanin" panose="00000400000000000000" pitchFamily="2" charset="-78"/>
              </a:rPr>
              <a:t>مثلا جابجا کردن یک گلدان یا شی سنگین از بالای کمد، </a:t>
            </a:r>
            <a:r>
              <a:rPr lang="fa-IR" sz="8400" dirty="0" smtClean="0">
                <a:cs typeface="B Nazanin" panose="00000400000000000000" pitchFamily="2" charset="-78"/>
              </a:rPr>
              <a:t>قرار </a:t>
            </a:r>
            <a:r>
              <a:rPr lang="fa-IR" sz="8400" dirty="0">
                <a:cs typeface="B Nazanin" panose="00000400000000000000" pitchFamily="2" charset="-78"/>
              </a:rPr>
              <a:t>دادن </a:t>
            </a:r>
            <a:r>
              <a:rPr lang="fa-IR" sz="8400" dirty="0" smtClean="0">
                <a:cs typeface="B Nazanin" panose="00000400000000000000" pitchFamily="2" charset="-78"/>
              </a:rPr>
              <a:t>اشیاء سنگین </a:t>
            </a:r>
            <a:r>
              <a:rPr lang="fa-IR" sz="8400" dirty="0">
                <a:cs typeface="B Nazanin" panose="00000400000000000000" pitchFamily="2" charset="-78"/>
              </a:rPr>
              <a:t>و </a:t>
            </a:r>
            <a:r>
              <a:rPr lang="fa-IR" sz="8400" dirty="0" smtClean="0">
                <a:cs typeface="B Nazanin" panose="00000400000000000000" pitchFamily="2" charset="-78"/>
              </a:rPr>
              <a:t>خطرناک </a:t>
            </a:r>
            <a:r>
              <a:rPr lang="fa-IR" sz="8400" dirty="0">
                <a:cs typeface="B Nazanin" panose="00000400000000000000" pitchFamily="2" charset="-78"/>
              </a:rPr>
              <a:t>در </a:t>
            </a:r>
            <a:r>
              <a:rPr lang="fa-IR" sz="8400" dirty="0" smtClean="0">
                <a:cs typeface="B Nazanin" panose="00000400000000000000" pitchFamily="2" charset="-78"/>
              </a:rPr>
              <a:t>طبقات </a:t>
            </a:r>
            <a:r>
              <a:rPr lang="fa-IR" sz="8400" dirty="0">
                <a:cs typeface="B Nazanin" panose="00000400000000000000" pitchFamily="2" charset="-78"/>
              </a:rPr>
              <a:t>پایینی کابینت ها، برداشتن تخت بچه از کنار یک شیشه بزرگ</a:t>
            </a:r>
          </a:p>
          <a:p>
            <a:pPr algn="r" rtl="1" fontAlgn="auto">
              <a:spcAft>
                <a:spcPts val="0"/>
              </a:spcAft>
              <a:defRPr/>
            </a:pPr>
            <a:r>
              <a:rPr lang="fa-IR" sz="8400" b="1" dirty="0">
                <a:solidFill>
                  <a:srgbClr val="FF0000"/>
                </a:solidFill>
                <a:cs typeface="B Nazanin" panose="00000400000000000000" pitchFamily="2" charset="-78"/>
              </a:rPr>
              <a:t>محکم کردن عامل در جای خود : </a:t>
            </a:r>
            <a:r>
              <a:rPr lang="fa-IR" sz="8400" dirty="0">
                <a:cs typeface="B Nazanin" panose="00000400000000000000" pitchFamily="2" charset="-78"/>
              </a:rPr>
              <a:t>مثلا محکم کردن کمدها یا بوفه دکوری به دیوار، نصب </a:t>
            </a:r>
            <a:r>
              <a:rPr lang="fa-IR" sz="8400" dirty="0" smtClean="0">
                <a:cs typeface="B Nazanin" panose="00000400000000000000" pitchFamily="2" charset="-78"/>
              </a:rPr>
              <a:t>قفل به </a:t>
            </a:r>
            <a:r>
              <a:rPr lang="fa-IR" sz="8400" dirty="0">
                <a:cs typeface="B Nazanin" panose="00000400000000000000" pitchFamily="2" charset="-78"/>
              </a:rPr>
              <a:t>درب </a:t>
            </a:r>
            <a:r>
              <a:rPr lang="fa-IR" sz="8400" dirty="0" smtClean="0">
                <a:cs typeface="B Nazanin" panose="00000400000000000000" pitchFamily="2" charset="-78"/>
              </a:rPr>
              <a:t>کابینت ها</a:t>
            </a:r>
            <a:r>
              <a:rPr lang="fa-IR" sz="8400" dirty="0">
                <a:cs typeface="B Nazanin" panose="00000400000000000000" pitchFamily="2" charset="-78"/>
              </a:rPr>
              <a:t>، لمینتت </a:t>
            </a:r>
            <a:r>
              <a:rPr lang="fa-IR" sz="8400" dirty="0" smtClean="0">
                <a:cs typeface="B Nazanin" panose="00000400000000000000" pitchFamily="2" charset="-78"/>
              </a:rPr>
              <a:t>کردن </a:t>
            </a:r>
            <a:r>
              <a:rPr lang="fa-IR" sz="8400" dirty="0">
                <a:cs typeface="B Nazanin" panose="00000400000000000000" pitchFamily="2" charset="-78"/>
              </a:rPr>
              <a:t>شیشه ها</a:t>
            </a:r>
          </a:p>
          <a:p>
            <a:pPr algn="r" rtl="1" fontAlgn="auto">
              <a:spcAft>
                <a:spcPts val="0"/>
              </a:spcAft>
              <a:defRPr/>
            </a:pPr>
            <a:r>
              <a:rPr lang="fa-IR" sz="8400" b="1" dirty="0">
                <a:solidFill>
                  <a:srgbClr val="FF0000"/>
                </a:solidFill>
                <a:cs typeface="B Nazanin" panose="00000400000000000000" pitchFamily="2" charset="-78"/>
              </a:rPr>
              <a:t>تغییر شکل عامل : </a:t>
            </a:r>
            <a:r>
              <a:rPr lang="fa-IR" sz="8400" dirty="0">
                <a:cs typeface="B Nazanin" panose="00000400000000000000" pitchFamily="2" charset="-78"/>
              </a:rPr>
              <a:t>مثلا تغییر درب ها بگونه ای که همواره به بیرون باز شوند. گیر کردن در پشت در بسته، باعث مرگ و زیر آوار ماندن </a:t>
            </a:r>
            <a:r>
              <a:rPr lang="fa-IR" sz="8400" dirty="0" smtClean="0">
                <a:cs typeface="B Nazanin" panose="00000400000000000000" pitchFamily="2" charset="-78"/>
              </a:rPr>
              <a:t>بسیاری </a:t>
            </a:r>
            <a:r>
              <a:rPr lang="fa-IR" sz="8400" dirty="0">
                <a:cs typeface="B Nazanin" panose="00000400000000000000" pitchFamily="2" charset="-78"/>
              </a:rPr>
              <a:t>از هموطنان عزیزمان شده است.</a:t>
            </a:r>
          </a:p>
          <a:p>
            <a:pPr algn="r" rtl="1" fontAlgn="auto">
              <a:spcAft>
                <a:spcPts val="0"/>
              </a:spcAft>
              <a:defRPr/>
            </a:pPr>
            <a:r>
              <a:rPr lang="fa-IR" sz="8400" b="1" dirty="0">
                <a:solidFill>
                  <a:srgbClr val="FF0000"/>
                </a:solidFill>
                <a:cs typeface="B Nazanin" panose="00000400000000000000" pitchFamily="2" charset="-78"/>
              </a:rPr>
              <a:t>نصب سامانه های هشدار اولیه : </a:t>
            </a:r>
            <a:r>
              <a:rPr lang="fa-IR" sz="8400" dirty="0">
                <a:cs typeface="B Nazanin" panose="00000400000000000000" pitchFamily="2" charset="-78"/>
              </a:rPr>
              <a:t>مانند نصب هشدار دهنده های دود آتش در منزل و قرار داشتن خانوار در برنامه </a:t>
            </a:r>
            <a:r>
              <a:rPr lang="fa-IR" sz="8400" dirty="0" smtClean="0">
                <a:cs typeface="B Nazanin" panose="00000400000000000000" pitchFamily="2" charset="-78"/>
              </a:rPr>
              <a:t>هشدار اولیه </a:t>
            </a:r>
            <a:r>
              <a:rPr lang="fa-IR" sz="8400" dirty="0">
                <a:cs typeface="B Nazanin" panose="00000400000000000000" pitchFamily="2" charset="-78"/>
              </a:rPr>
              <a:t>مخاطرات مهم آب و هوایی مانند سیل و طوفان</a:t>
            </a:r>
          </a:p>
          <a:p>
            <a:pPr algn="r" rtl="1" fontAlgn="auto">
              <a:spcAft>
                <a:spcPts val="0"/>
              </a:spcAft>
              <a:defRPr/>
            </a:pPr>
            <a:r>
              <a:rPr lang="fa-IR" sz="8400" b="1" dirty="0">
                <a:solidFill>
                  <a:srgbClr val="FF0000"/>
                </a:solidFill>
                <a:cs typeface="B Nazanin" panose="00000400000000000000" pitchFamily="2" charset="-78"/>
              </a:rPr>
              <a:t>تعمیر تاسیسات : </a:t>
            </a:r>
            <a:r>
              <a:rPr lang="fa-IR" sz="8400" dirty="0">
                <a:cs typeface="B Nazanin" panose="00000400000000000000" pitchFamily="2" charset="-78"/>
              </a:rPr>
              <a:t>مثلا با بررسی فرسودگی سیم های برق، لوله ها و شیرهای گاز و </a:t>
            </a:r>
            <a:r>
              <a:rPr lang="fa-IR" sz="8400" dirty="0" smtClean="0">
                <a:cs typeface="B Nazanin" panose="00000400000000000000" pitchFamily="2" charset="-78"/>
              </a:rPr>
              <a:t>تعمیرآن ها</a:t>
            </a:r>
          </a:p>
          <a:p>
            <a:pPr marL="0" indent="0" algn="r" rtl="1" fontAlgn="auto">
              <a:spcAft>
                <a:spcPts val="0"/>
              </a:spcAft>
              <a:buFont typeface="Arial" pitchFamily="34" charset="0"/>
              <a:buNone/>
              <a:defRPr/>
            </a:pPr>
            <a:endParaRPr lang="fa-IR" sz="8400" dirty="0">
              <a:cs typeface="B Nazanin" panose="00000400000000000000" pitchFamily="2" charset="-78"/>
            </a:endParaRPr>
          </a:p>
          <a:p>
            <a:pPr marL="0" indent="0" algn="r" rtl="1" fontAlgn="auto">
              <a:spcAft>
                <a:spcPts val="0"/>
              </a:spcAft>
              <a:buFont typeface="Arial" pitchFamily="34" charset="0"/>
              <a:buNone/>
              <a:defRPr/>
            </a:pPr>
            <a:r>
              <a:rPr lang="fa-IR" sz="8400" b="1" dirty="0">
                <a:solidFill>
                  <a:srgbClr val="7030A0"/>
                </a:solidFill>
                <a:cs typeface="B Nazanin" panose="00000400000000000000" pitchFamily="2" charset="-78"/>
              </a:rPr>
              <a:t>توجه: </a:t>
            </a:r>
            <a:r>
              <a:rPr lang="fa-IR" sz="8400" dirty="0">
                <a:solidFill>
                  <a:srgbClr val="7030A0"/>
                </a:solidFill>
                <a:cs typeface="B Nazanin" panose="00000400000000000000" pitchFamily="2" charset="-78"/>
              </a:rPr>
              <a:t>معمولا کاهش آسیب پذیری عوامل غیرسازه ای کم یا بدون هزینه می باشد و به مقدار زیادی از مرگ و صدمات می کاهد.</a:t>
            </a:r>
          </a:p>
          <a:p>
            <a:pPr fontAlgn="auto">
              <a:spcAft>
                <a:spcPts val="0"/>
              </a:spcAft>
              <a:defRPr/>
            </a:pPr>
            <a:endParaRPr lang="fa-IR" dirty="0">
              <a:cs typeface="B Nazanin" panose="00000400000000000000" pitchFamily="2" charset="-78"/>
            </a:endParaRPr>
          </a:p>
        </p:txBody>
      </p:sp>
    </p:spTree>
    <p:extLst>
      <p:ext uri="{BB962C8B-B14F-4D97-AF65-F5344CB8AC3E}">
        <p14:creationId xmlns:p14="http://schemas.microsoft.com/office/powerpoint/2010/main" val="27659672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r" rtl="1"/>
            <a:r>
              <a:rPr lang="fa-IR" b="1" dirty="0" smtClean="0">
                <a:cs typeface="B Nazanin" panose="00000400000000000000" pitchFamily="2" charset="-78"/>
              </a:rPr>
              <a:t>آسیبهای </a:t>
            </a:r>
            <a:r>
              <a:rPr lang="fa-IR" b="1" dirty="0">
                <a:cs typeface="B Nazanin" panose="00000400000000000000" pitchFamily="2" charset="-78"/>
              </a:rPr>
              <a:t>خانگی</a:t>
            </a:r>
          </a:p>
          <a:p>
            <a:pPr algn="r" rtl="1"/>
            <a:r>
              <a:rPr lang="fa-IR" b="1" dirty="0" smtClean="0">
                <a:cs typeface="B Nazanin" panose="00000400000000000000" pitchFamily="2" charset="-78"/>
              </a:rPr>
              <a:t> </a:t>
            </a:r>
            <a:r>
              <a:rPr lang="fa-IR" b="1" dirty="0">
                <a:cs typeface="B Nazanin" panose="00000400000000000000" pitchFamily="2" charset="-78"/>
              </a:rPr>
              <a:t>غرق شدگی</a:t>
            </a:r>
          </a:p>
          <a:p>
            <a:pPr algn="r" rtl="1"/>
            <a:r>
              <a:rPr lang="fa-IR" b="1" dirty="0" smtClean="0">
                <a:cs typeface="B Nazanin" panose="00000400000000000000" pitchFamily="2" charset="-78"/>
              </a:rPr>
              <a:t>-دوچرخه </a:t>
            </a:r>
            <a:r>
              <a:rPr lang="fa-IR" b="1" dirty="0">
                <a:cs typeface="B Nazanin" panose="00000400000000000000" pitchFamily="2" charset="-78"/>
              </a:rPr>
              <a:t>سواری و </a:t>
            </a:r>
            <a:r>
              <a:rPr lang="fa-IR" b="1" dirty="0" smtClean="0">
                <a:cs typeface="B Nazanin" panose="00000400000000000000" pitchFamily="2" charset="-78"/>
              </a:rPr>
              <a:t>آسیبهای </a:t>
            </a:r>
            <a:r>
              <a:rPr lang="fa-IR" b="1" dirty="0">
                <a:cs typeface="B Nazanin" panose="00000400000000000000" pitchFamily="2" charset="-78"/>
              </a:rPr>
              <a:t>احتمالی</a:t>
            </a:r>
          </a:p>
          <a:p>
            <a:pPr algn="r" rtl="1"/>
            <a:r>
              <a:rPr lang="fa-IR" b="1" dirty="0" smtClean="0">
                <a:cs typeface="B Nazanin" panose="00000400000000000000" pitchFamily="2" charset="-78"/>
              </a:rPr>
              <a:t> </a:t>
            </a:r>
            <a:r>
              <a:rPr lang="fa-IR" b="1" dirty="0">
                <a:cs typeface="B Nazanin" panose="00000400000000000000" pitchFamily="2" charset="-78"/>
              </a:rPr>
              <a:t>پیشگیری از گزیدگی</a:t>
            </a:r>
          </a:p>
          <a:p>
            <a:pPr algn="r" rtl="1"/>
            <a:r>
              <a:rPr lang="fa-IR" b="1" dirty="0" smtClean="0">
                <a:cs typeface="B Nazanin" panose="00000400000000000000" pitchFamily="2" charset="-78"/>
              </a:rPr>
              <a:t> </a:t>
            </a:r>
            <a:r>
              <a:rPr lang="fa-IR" b="1" dirty="0">
                <a:cs typeface="B Nazanin" panose="00000400000000000000" pitchFamily="2" charset="-78"/>
              </a:rPr>
              <a:t>پیشگیری از سقوط سالمندان</a:t>
            </a:r>
          </a:p>
          <a:p>
            <a:pPr algn="r" rtl="1"/>
            <a:r>
              <a:rPr lang="fa-IR" b="1" dirty="0" smtClean="0">
                <a:cs typeface="B Nazanin" panose="00000400000000000000" pitchFamily="2" charset="-78"/>
              </a:rPr>
              <a:t> </a:t>
            </a:r>
            <a:r>
              <a:rPr lang="fa-IR" b="1" dirty="0">
                <a:cs typeface="B Nazanin" panose="00000400000000000000" pitchFamily="2" charset="-78"/>
              </a:rPr>
              <a:t>ایمنی وسایل نقلیه</a:t>
            </a:r>
            <a:endParaRPr lang="en-US" dirty="0">
              <a:cs typeface="B Nazanin" panose="00000400000000000000" pitchFamily="2" charset="-78"/>
            </a:endParaRPr>
          </a:p>
        </p:txBody>
      </p:sp>
    </p:spTree>
    <p:extLst>
      <p:ext uri="{BB962C8B-B14F-4D97-AF65-F5344CB8AC3E}">
        <p14:creationId xmlns:p14="http://schemas.microsoft.com/office/powerpoint/2010/main" val="19974048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endParaRPr lang="fa-IR" altLang="en-US" smtClean="0"/>
          </a:p>
        </p:txBody>
      </p:sp>
      <p:sp>
        <p:nvSpPr>
          <p:cNvPr id="33795" name="Content Placeholder 2"/>
          <p:cNvSpPr>
            <a:spLocks noGrp="1"/>
          </p:cNvSpPr>
          <p:nvPr>
            <p:ph idx="1"/>
          </p:nvPr>
        </p:nvSpPr>
        <p:spPr/>
        <p:txBody>
          <a:bodyPr/>
          <a:lstStyle/>
          <a:p>
            <a:endParaRPr lang="fa-IR" altLang="en-US" smtClean="0"/>
          </a:p>
        </p:txBody>
      </p:sp>
      <p:pic>
        <p:nvPicPr>
          <p:cNvPr id="3379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228600"/>
            <a:ext cx="8767763" cy="647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0106936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endParaRPr lang="fa-IR" altLang="en-US" smtClean="0"/>
          </a:p>
        </p:txBody>
      </p:sp>
      <p:sp>
        <p:nvSpPr>
          <p:cNvPr id="34819" name="Content Placeholder 2"/>
          <p:cNvSpPr>
            <a:spLocks noGrp="1"/>
          </p:cNvSpPr>
          <p:nvPr>
            <p:ph idx="1"/>
          </p:nvPr>
        </p:nvSpPr>
        <p:spPr/>
        <p:txBody>
          <a:bodyPr/>
          <a:lstStyle/>
          <a:p>
            <a:endParaRPr lang="fa-IR" altLang="en-US" smtClean="0"/>
          </a:p>
        </p:txBody>
      </p:sp>
      <p:pic>
        <p:nvPicPr>
          <p:cNvPr id="3482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381000"/>
            <a:ext cx="4105275" cy="571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2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81000"/>
            <a:ext cx="4343400" cy="556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984269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endParaRPr lang="fa-IR" altLang="en-US" smtClean="0"/>
          </a:p>
        </p:txBody>
      </p:sp>
      <p:sp>
        <p:nvSpPr>
          <p:cNvPr id="35843" name="Content Placeholder 2"/>
          <p:cNvSpPr>
            <a:spLocks noGrp="1"/>
          </p:cNvSpPr>
          <p:nvPr>
            <p:ph idx="1"/>
          </p:nvPr>
        </p:nvSpPr>
        <p:spPr/>
        <p:txBody>
          <a:bodyPr/>
          <a:lstStyle/>
          <a:p>
            <a:endParaRPr lang="fa-IR" altLang="en-US" smtClean="0"/>
          </a:p>
        </p:txBody>
      </p:sp>
      <p:pic>
        <p:nvPicPr>
          <p:cNvPr id="3584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247650"/>
            <a:ext cx="8305800" cy="5891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4168759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rtlCol="0">
            <a:normAutofit fontScale="90000"/>
          </a:bodyPr>
          <a:lstStyle/>
          <a:p>
            <a:pPr algn="ctr" fontAlgn="auto">
              <a:spcAft>
                <a:spcPts val="0"/>
              </a:spcAft>
              <a:defRPr/>
            </a:pPr>
            <a:r>
              <a:rPr lang="fa-IR" b="1" dirty="0">
                <a:solidFill>
                  <a:srgbClr val="00B050"/>
                </a:solidFill>
              </a:rPr>
              <a:t>کیف اضطراری </a:t>
            </a:r>
            <a:r>
              <a:rPr lang="fa-IR" b="1" dirty="0" smtClean="0">
                <a:solidFill>
                  <a:srgbClr val="00B050"/>
                </a:solidFill>
              </a:rPr>
              <a:t>خانواده</a:t>
            </a:r>
            <a:endParaRPr lang="fa-IR" dirty="0">
              <a:solidFill>
                <a:srgbClr val="00B050"/>
              </a:solidFill>
            </a:endParaRPr>
          </a:p>
        </p:txBody>
      </p:sp>
      <p:sp>
        <p:nvSpPr>
          <p:cNvPr id="3" name="Content Placeholder 2"/>
          <p:cNvSpPr>
            <a:spLocks noGrp="1"/>
          </p:cNvSpPr>
          <p:nvPr>
            <p:ph idx="1"/>
          </p:nvPr>
        </p:nvSpPr>
        <p:spPr>
          <a:xfrm>
            <a:off x="457200" y="990600"/>
            <a:ext cx="8229600" cy="5638800"/>
          </a:xfrm>
        </p:spPr>
        <p:txBody>
          <a:bodyPr rtlCol="0">
            <a:normAutofit fontScale="47500" lnSpcReduction="20000"/>
          </a:bodyPr>
          <a:lstStyle/>
          <a:p>
            <a:pPr marL="0" indent="0" algn="just" rtl="1" fontAlgn="auto">
              <a:spcAft>
                <a:spcPts val="0"/>
              </a:spcAft>
              <a:buFont typeface="Arial" pitchFamily="34" charset="0"/>
              <a:buNone/>
              <a:defRPr/>
            </a:pPr>
            <a:r>
              <a:rPr lang="fa-IR" sz="3600" dirty="0" smtClean="0"/>
              <a:t>هر </a:t>
            </a:r>
            <a:r>
              <a:rPr lang="fa-IR" sz="3600" dirty="0"/>
              <a:t>خانوار باید دارای یک کیف اضطراری در منزل و یک کیف اضطراری در صندوق عقب ماشین شامل اقلام زیر باشد. دقت کنید در </a:t>
            </a:r>
            <a:r>
              <a:rPr lang="fa-IR" sz="3600" dirty="0" smtClean="0"/>
              <a:t>صورت باران </a:t>
            </a:r>
            <a:r>
              <a:rPr lang="fa-IR" sz="3600" dirty="0"/>
              <a:t>و سیل، کیفی را انتخاب کرده باشید که ضد آب باشد </a:t>
            </a:r>
            <a:r>
              <a:rPr lang="fa-IR" sz="3600" dirty="0" smtClean="0"/>
              <a:t>(حتی </a:t>
            </a:r>
            <a:r>
              <a:rPr lang="fa-IR" sz="3600" dirty="0"/>
              <a:t>یک کیسه نایلونی </a:t>
            </a:r>
            <a:r>
              <a:rPr lang="fa-IR" sz="3600" dirty="0" smtClean="0"/>
              <a:t>محکم) </a:t>
            </a:r>
            <a:r>
              <a:rPr lang="fa-IR" sz="3600" dirty="0"/>
              <a:t>تا محتویات آن خیس نشود.</a:t>
            </a:r>
          </a:p>
          <a:p>
            <a:pPr marL="0" indent="0" algn="r" rtl="1" fontAlgn="auto">
              <a:spcAft>
                <a:spcPts val="0"/>
              </a:spcAft>
              <a:buFont typeface="Arial" pitchFamily="34" charset="0"/>
              <a:buNone/>
              <a:defRPr/>
            </a:pPr>
            <a:r>
              <a:rPr lang="fa-IR" sz="4200" b="1" dirty="0">
                <a:solidFill>
                  <a:srgbClr val="00B0F0"/>
                </a:solidFill>
              </a:rPr>
              <a:t>فهرست کیف اضطراری خانواده</a:t>
            </a:r>
          </a:p>
          <a:p>
            <a:pPr algn="r" rtl="1" fontAlgn="auto">
              <a:spcAft>
                <a:spcPts val="0"/>
              </a:spcAft>
              <a:defRPr/>
            </a:pPr>
            <a:r>
              <a:rPr lang="fa-IR" sz="3800" b="1" dirty="0"/>
              <a:t>1 </a:t>
            </a:r>
            <a:r>
              <a:rPr lang="fa-IR" sz="3800" dirty="0"/>
              <a:t>جعبه کمک های اولیه</a:t>
            </a:r>
          </a:p>
          <a:p>
            <a:pPr algn="r" rtl="1" fontAlgn="auto">
              <a:spcAft>
                <a:spcPts val="0"/>
              </a:spcAft>
              <a:defRPr/>
            </a:pPr>
            <a:r>
              <a:rPr lang="fa-IR" sz="3800" b="1" dirty="0"/>
              <a:t>2 </a:t>
            </a:r>
            <a:r>
              <a:rPr lang="fa-IR" sz="3800" dirty="0"/>
              <a:t>پول</a:t>
            </a:r>
          </a:p>
          <a:p>
            <a:pPr algn="r" rtl="1" fontAlgn="auto">
              <a:spcAft>
                <a:spcPts val="0"/>
              </a:spcAft>
              <a:defRPr/>
            </a:pPr>
            <a:r>
              <a:rPr lang="fa-IR" sz="3800" b="1" dirty="0"/>
              <a:t>3 </a:t>
            </a:r>
            <a:r>
              <a:rPr lang="fa-IR" sz="3800" dirty="0"/>
              <a:t>مدارک مهم </a:t>
            </a:r>
            <a:r>
              <a:rPr lang="fa-IR" sz="3800" dirty="0" smtClean="0"/>
              <a:t>(شناسنامه</a:t>
            </a:r>
            <a:r>
              <a:rPr lang="fa-IR" sz="3800" dirty="0"/>
              <a:t>، اسناد زمین، </a:t>
            </a:r>
            <a:r>
              <a:rPr lang="fa-IR" sz="3800" dirty="0" smtClean="0"/>
              <a:t>...)</a:t>
            </a:r>
            <a:endParaRPr lang="fa-IR" sz="3800" dirty="0"/>
          </a:p>
          <a:p>
            <a:pPr algn="r" rtl="1" fontAlgn="auto">
              <a:spcAft>
                <a:spcPts val="0"/>
              </a:spcAft>
              <a:defRPr/>
            </a:pPr>
            <a:r>
              <a:rPr lang="fa-IR" sz="3800" b="1" dirty="0"/>
              <a:t>4 </a:t>
            </a:r>
            <a:r>
              <a:rPr lang="fa-IR" sz="3800" dirty="0"/>
              <a:t>مواد غذایی خشک / کنسرو</a:t>
            </a:r>
          </a:p>
          <a:p>
            <a:pPr algn="r" rtl="1" fontAlgn="auto">
              <a:spcAft>
                <a:spcPts val="0"/>
              </a:spcAft>
              <a:defRPr/>
            </a:pPr>
            <a:r>
              <a:rPr lang="fa-IR" sz="3800" b="1" dirty="0"/>
              <a:t>5 </a:t>
            </a:r>
            <a:r>
              <a:rPr lang="fa-IR" sz="3800" dirty="0"/>
              <a:t>کنسرو بازکن</a:t>
            </a:r>
          </a:p>
          <a:p>
            <a:pPr algn="r" rtl="1" fontAlgn="auto">
              <a:spcAft>
                <a:spcPts val="0"/>
              </a:spcAft>
              <a:defRPr/>
            </a:pPr>
            <a:r>
              <a:rPr lang="fa-IR" sz="3800" b="1" dirty="0"/>
              <a:t>6 </a:t>
            </a:r>
            <a:r>
              <a:rPr lang="fa-IR" sz="3800" dirty="0"/>
              <a:t>وسایلی مانند چاقو، طناب و ...</a:t>
            </a:r>
          </a:p>
          <a:p>
            <a:pPr algn="r" rtl="1" fontAlgn="auto">
              <a:spcAft>
                <a:spcPts val="0"/>
              </a:spcAft>
              <a:defRPr/>
            </a:pPr>
            <a:r>
              <a:rPr lang="fa-IR" sz="3800" b="1" dirty="0"/>
              <a:t>7 </a:t>
            </a:r>
            <a:r>
              <a:rPr lang="fa-IR" sz="3800" dirty="0"/>
              <a:t>آب</a:t>
            </a:r>
          </a:p>
          <a:p>
            <a:pPr algn="r" rtl="1" fontAlgn="auto">
              <a:spcAft>
                <a:spcPts val="0"/>
              </a:spcAft>
              <a:defRPr/>
            </a:pPr>
            <a:r>
              <a:rPr lang="fa-IR" sz="3800" b="1" dirty="0"/>
              <a:t>8 </a:t>
            </a:r>
            <a:r>
              <a:rPr lang="fa-IR" sz="3800" dirty="0"/>
              <a:t>رادیو با باطری اضافه</a:t>
            </a:r>
          </a:p>
          <a:p>
            <a:pPr algn="r" rtl="1" fontAlgn="auto">
              <a:spcAft>
                <a:spcPts val="0"/>
              </a:spcAft>
              <a:defRPr/>
            </a:pPr>
            <a:r>
              <a:rPr lang="fa-IR" sz="3800" b="1" dirty="0"/>
              <a:t>9 </a:t>
            </a:r>
            <a:r>
              <a:rPr lang="fa-IR" sz="3800" dirty="0"/>
              <a:t>چراغ قوه با باطری اضافه</a:t>
            </a:r>
          </a:p>
          <a:p>
            <a:pPr algn="r" rtl="1" fontAlgn="auto">
              <a:spcAft>
                <a:spcPts val="0"/>
              </a:spcAft>
              <a:defRPr/>
            </a:pPr>
            <a:r>
              <a:rPr lang="fa-IR" sz="3800" b="1" dirty="0" smtClean="0"/>
              <a:t>10 </a:t>
            </a:r>
            <a:r>
              <a:rPr lang="fa-IR" sz="3800" dirty="0"/>
              <a:t>وسایل ویژه نوزادان/سالمندان/بیماران</a:t>
            </a:r>
          </a:p>
          <a:p>
            <a:pPr algn="r" rtl="1" fontAlgn="auto">
              <a:spcAft>
                <a:spcPts val="0"/>
              </a:spcAft>
              <a:defRPr/>
            </a:pPr>
            <a:r>
              <a:rPr lang="fa-IR" sz="3800" b="1" dirty="0"/>
              <a:t>11 </a:t>
            </a:r>
            <a:r>
              <a:rPr lang="fa-IR" sz="3800" dirty="0"/>
              <a:t>وسایل زنان </a:t>
            </a:r>
            <a:r>
              <a:rPr lang="fa-IR" sz="3800" dirty="0" smtClean="0"/>
              <a:t>(نوار </a:t>
            </a:r>
            <a:r>
              <a:rPr lang="fa-IR" sz="3800" dirty="0"/>
              <a:t>بهداشتی، </a:t>
            </a:r>
            <a:r>
              <a:rPr lang="fa-IR" sz="3800" dirty="0" smtClean="0"/>
              <a:t>قرص </a:t>
            </a:r>
            <a:r>
              <a:rPr lang="fa-IR" sz="3800" dirty="0"/>
              <a:t>ضد </a:t>
            </a:r>
            <a:r>
              <a:rPr lang="fa-IR" sz="3800" dirty="0" smtClean="0"/>
              <a:t>بارداری)</a:t>
            </a:r>
            <a:endParaRPr lang="fa-IR" sz="3800" dirty="0"/>
          </a:p>
          <a:p>
            <a:pPr algn="r" rtl="1" fontAlgn="auto">
              <a:spcAft>
                <a:spcPts val="0"/>
              </a:spcAft>
              <a:defRPr/>
            </a:pPr>
            <a:r>
              <a:rPr lang="fa-IR" sz="3800" b="1" dirty="0"/>
              <a:t>12 </a:t>
            </a:r>
            <a:r>
              <a:rPr lang="fa-IR" sz="3800" dirty="0"/>
              <a:t>کفش محکم</a:t>
            </a:r>
          </a:p>
          <a:p>
            <a:pPr algn="r" rtl="1" fontAlgn="auto">
              <a:spcAft>
                <a:spcPts val="0"/>
              </a:spcAft>
              <a:defRPr/>
            </a:pPr>
            <a:r>
              <a:rPr lang="fa-IR" sz="3800" b="1" dirty="0"/>
              <a:t>13 </a:t>
            </a:r>
            <a:r>
              <a:rPr lang="fa-IR" sz="3800" dirty="0"/>
              <a:t>لباس </a:t>
            </a:r>
            <a:r>
              <a:rPr lang="fa-IR" sz="3800" dirty="0" smtClean="0"/>
              <a:t>(گرم</a:t>
            </a:r>
            <a:r>
              <a:rPr lang="fa-IR" sz="3800" dirty="0"/>
              <a:t>، زیر، </a:t>
            </a:r>
            <a:r>
              <a:rPr lang="fa-IR" sz="3800" dirty="0" smtClean="0"/>
              <a:t>...)</a:t>
            </a:r>
          </a:p>
          <a:p>
            <a:pPr algn="r" rtl="1" fontAlgn="auto">
              <a:spcAft>
                <a:spcPts val="0"/>
              </a:spcAft>
              <a:defRPr/>
            </a:pPr>
            <a:r>
              <a:rPr lang="fa-IR" sz="3800" b="1" dirty="0"/>
              <a:t>14</a:t>
            </a:r>
            <a:r>
              <a:rPr lang="fa-IR" sz="3800" dirty="0" smtClean="0"/>
              <a:t> آنچه که برای فرد عزیز است</a:t>
            </a:r>
          </a:p>
          <a:p>
            <a:pPr algn="r" rtl="1" fontAlgn="auto">
              <a:spcAft>
                <a:spcPts val="0"/>
              </a:spcAft>
              <a:defRPr/>
            </a:pPr>
            <a:r>
              <a:rPr lang="fa-IR" sz="3800" b="1" dirty="0"/>
              <a:t>15</a:t>
            </a:r>
            <a:r>
              <a:rPr lang="fa-IR" sz="3800" dirty="0" smtClean="0"/>
              <a:t> کارت شناسایی افراد در بلایا</a:t>
            </a:r>
          </a:p>
          <a:p>
            <a:pPr algn="r" rtl="1" fontAlgn="auto">
              <a:spcAft>
                <a:spcPts val="0"/>
              </a:spcAft>
              <a:defRPr/>
            </a:pPr>
            <a:r>
              <a:rPr lang="fa-IR" sz="3800" b="1" dirty="0"/>
              <a:t>16</a:t>
            </a:r>
            <a:r>
              <a:rPr lang="fa-IR" sz="3800" dirty="0" smtClean="0"/>
              <a:t> نقشه خطر منزل و محله</a:t>
            </a:r>
            <a:endParaRPr lang="fa-IR" sz="3800" dirty="0"/>
          </a:p>
        </p:txBody>
      </p:sp>
    </p:spTree>
    <p:extLst>
      <p:ext uri="{BB962C8B-B14F-4D97-AF65-F5344CB8AC3E}">
        <p14:creationId xmlns:p14="http://schemas.microsoft.com/office/powerpoint/2010/main" val="272206443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990600" y="152400"/>
            <a:ext cx="8229600" cy="1143000"/>
          </a:xfrm>
        </p:spPr>
        <p:txBody>
          <a:bodyPr/>
          <a:lstStyle/>
          <a:p>
            <a:pPr algn="ctr"/>
            <a:r>
              <a:rPr lang="fa-IR" altLang="en-US" sz="3600" b="1" dirty="0" smtClean="0">
                <a:solidFill>
                  <a:srgbClr val="00B050"/>
                </a:solidFill>
                <a:cs typeface="B Nazanin" panose="00000400000000000000" pitchFamily="2" charset="-78"/>
              </a:rPr>
              <a:t>برنامه ارتباطی خانواده در شرایط اضطراری و بلایا</a:t>
            </a:r>
            <a:endParaRPr lang="fa-IR" altLang="en-US" sz="3600" dirty="0" smtClean="0">
              <a:solidFill>
                <a:srgbClr val="00B050"/>
              </a:solidFill>
              <a:cs typeface="B Nazanin" panose="00000400000000000000" pitchFamily="2" charset="-78"/>
            </a:endParaRPr>
          </a:p>
        </p:txBody>
      </p:sp>
      <p:sp>
        <p:nvSpPr>
          <p:cNvPr id="3" name="Content Placeholder 2"/>
          <p:cNvSpPr>
            <a:spLocks noGrp="1"/>
          </p:cNvSpPr>
          <p:nvPr>
            <p:ph idx="1"/>
          </p:nvPr>
        </p:nvSpPr>
        <p:spPr>
          <a:xfrm>
            <a:off x="457200" y="1295400"/>
            <a:ext cx="8229600" cy="4830763"/>
          </a:xfrm>
        </p:spPr>
        <p:txBody>
          <a:bodyPr rtlCol="0">
            <a:normAutofit/>
          </a:bodyPr>
          <a:lstStyle/>
          <a:p>
            <a:pPr marL="0" indent="0" algn="just" rtl="1" fontAlgn="auto">
              <a:spcAft>
                <a:spcPts val="0"/>
              </a:spcAft>
              <a:buFont typeface="Arial" pitchFamily="34" charset="0"/>
              <a:buNone/>
              <a:defRPr/>
            </a:pPr>
            <a:r>
              <a:rPr lang="fa-IR" dirty="0">
                <a:cs typeface="B Nazanin" panose="00000400000000000000" pitchFamily="2" charset="-78"/>
              </a:rPr>
              <a:t>ل</a:t>
            </a:r>
            <a:r>
              <a:rPr lang="fa-IR" dirty="0" smtClean="0">
                <a:cs typeface="B Nazanin" panose="00000400000000000000" pitchFamily="2" charset="-78"/>
              </a:rPr>
              <a:t>ازم </a:t>
            </a:r>
            <a:r>
              <a:rPr lang="fa-IR" dirty="0">
                <a:cs typeface="B Nazanin" panose="00000400000000000000" pitchFamily="2" charset="-78"/>
              </a:rPr>
              <a:t>است هر خانواده برنامه ارتباطی خود را برای شرایط اضطراری و بلایا تعریف و تمرین نماید. معمولا راهکارهای زیر توصیه می شوند:</a:t>
            </a:r>
          </a:p>
          <a:p>
            <a:pPr algn="just" rtl="1" fontAlgn="auto">
              <a:spcAft>
                <a:spcPts val="0"/>
              </a:spcAft>
              <a:defRPr/>
            </a:pPr>
            <a:r>
              <a:rPr lang="fa-IR" dirty="0">
                <a:cs typeface="B Nazanin" panose="00000400000000000000" pitchFamily="2" charset="-78"/>
              </a:rPr>
              <a:t>همه افراد خانواده باید شماره تلفن یکی از بستگان قابل اطمینان در سایر نقاط شهر یا شهرهای دیگر را از حفظ بدانند. </a:t>
            </a:r>
          </a:p>
          <a:p>
            <a:pPr algn="just" rtl="1" fontAlgn="auto">
              <a:spcAft>
                <a:spcPts val="0"/>
              </a:spcAft>
              <a:defRPr/>
            </a:pPr>
            <a:r>
              <a:rPr lang="fa-IR" dirty="0">
                <a:cs typeface="B Nazanin" panose="00000400000000000000" pitchFamily="2" charset="-78"/>
              </a:rPr>
              <a:t>محل تجمع خانواده بعد از وقوع یک حادثه از قبل تعیین شود تا در صورت تخریب منزل و گم شدن افراد نهایتا در یکجا </a:t>
            </a:r>
            <a:r>
              <a:rPr lang="fa-IR" dirty="0" smtClean="0">
                <a:cs typeface="B Nazanin" panose="00000400000000000000" pitchFamily="2" charset="-78"/>
              </a:rPr>
              <a:t>بتوانند همدیگر </a:t>
            </a:r>
            <a:r>
              <a:rPr lang="fa-IR" dirty="0">
                <a:cs typeface="B Nazanin" panose="00000400000000000000" pitchFamily="2" charset="-78"/>
              </a:rPr>
              <a:t>را پیدا کنند. مثلا یک میدان، مسجد محل و غیره.</a:t>
            </a:r>
          </a:p>
          <a:p>
            <a:pPr algn="just" rtl="1" fontAlgn="auto">
              <a:spcAft>
                <a:spcPts val="0"/>
              </a:spcAft>
              <a:defRPr/>
            </a:pPr>
            <a:r>
              <a:rPr lang="fa-IR" dirty="0">
                <a:cs typeface="B Nazanin" panose="00000400000000000000" pitchFamily="2" charset="-78"/>
              </a:rPr>
              <a:t>تعیین محلی که اعضای خانواده بتوانند برای یکدیگر پیغام بگذارند و آنرا روی دیوار یا درختی نصب کنند تا بتوانند از اوضاع هم </a:t>
            </a:r>
            <a:r>
              <a:rPr lang="fa-IR" dirty="0" smtClean="0">
                <a:cs typeface="B Nazanin" panose="00000400000000000000" pitchFamily="2" charset="-78"/>
              </a:rPr>
              <a:t>با خبر </a:t>
            </a:r>
            <a:r>
              <a:rPr lang="fa-IR" dirty="0">
                <a:cs typeface="B Nazanin" panose="00000400000000000000" pitchFamily="2" charset="-78"/>
              </a:rPr>
              <a:t>شوند</a:t>
            </a:r>
            <a:r>
              <a:rPr lang="fa-IR" dirty="0"/>
              <a:t>.</a:t>
            </a:r>
          </a:p>
        </p:txBody>
      </p:sp>
    </p:spTree>
    <p:extLst>
      <p:ext uri="{BB962C8B-B14F-4D97-AF65-F5344CB8AC3E}">
        <p14:creationId xmlns:p14="http://schemas.microsoft.com/office/powerpoint/2010/main" val="375527602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457200" y="274638"/>
            <a:ext cx="8229600" cy="944562"/>
          </a:xfrm>
        </p:spPr>
        <p:txBody>
          <a:bodyPr/>
          <a:lstStyle/>
          <a:p>
            <a:pPr algn="ctr"/>
            <a:r>
              <a:rPr lang="fa-IR" altLang="en-US" sz="2800" b="1" dirty="0" smtClean="0">
                <a:solidFill>
                  <a:srgbClr val="FF0000"/>
                </a:solidFill>
              </a:rPr>
              <a:t>برنامه تخلیه منزل در شرایط اضطراری</a:t>
            </a:r>
            <a:endParaRPr lang="fa-IR" altLang="en-US" sz="2800" b="1" dirty="0" smtClean="0">
              <a:solidFill>
                <a:srgbClr val="FF0000"/>
              </a:solidFill>
              <a:cs typeface="2  Titr" pitchFamily="2" charset="-78"/>
            </a:endParaRPr>
          </a:p>
        </p:txBody>
      </p:sp>
      <p:sp>
        <p:nvSpPr>
          <p:cNvPr id="3" name="Content Placeholder 2"/>
          <p:cNvSpPr>
            <a:spLocks noGrp="1"/>
          </p:cNvSpPr>
          <p:nvPr>
            <p:ph idx="1"/>
          </p:nvPr>
        </p:nvSpPr>
        <p:spPr>
          <a:xfrm>
            <a:off x="457200" y="1219200"/>
            <a:ext cx="8229600" cy="5181600"/>
          </a:xfrm>
        </p:spPr>
        <p:txBody>
          <a:bodyPr rtlCol="0">
            <a:normAutofit fontScale="85000" lnSpcReduction="20000"/>
          </a:bodyPr>
          <a:lstStyle/>
          <a:p>
            <a:pPr marL="0" indent="0" algn="r" rtl="1" fontAlgn="auto">
              <a:spcAft>
                <a:spcPts val="0"/>
              </a:spcAft>
              <a:buFont typeface="Arial" pitchFamily="34" charset="0"/>
              <a:buNone/>
              <a:defRPr/>
            </a:pPr>
            <a:r>
              <a:rPr lang="fa-IR" dirty="0" smtClean="0">
                <a:cs typeface="B Nazanin" panose="00000400000000000000" pitchFamily="2" charset="-78"/>
              </a:rPr>
              <a:t>در </a:t>
            </a:r>
            <a:r>
              <a:rPr lang="fa-IR" dirty="0">
                <a:cs typeface="B Nazanin" panose="00000400000000000000" pitchFamily="2" charset="-78"/>
              </a:rPr>
              <a:t>هر خانواده باید برنامه تخلیه در شرایط اضطراری تعریف شود و توسط افراد خانوار تمرین گردد. تخلیه منزل در موارد زیر صورت می گیرد:</a:t>
            </a:r>
          </a:p>
          <a:p>
            <a:pPr algn="r" rtl="1" fontAlgn="auto">
              <a:spcAft>
                <a:spcPts val="0"/>
              </a:spcAft>
              <a:defRPr/>
            </a:pPr>
            <a:r>
              <a:rPr lang="fa-IR" dirty="0">
                <a:cs typeface="B Nazanin" panose="00000400000000000000" pitchFamily="2" charset="-78"/>
              </a:rPr>
              <a:t>پس از وقوع یک زلزله. البته بعد از اطمینان از تمام شدن لرزش های آن. در هنگام وقوع زلزله فقط در نقاط امن ساختمان پناه بگیرید. مگر </a:t>
            </a:r>
            <a:r>
              <a:rPr lang="fa-IR" dirty="0" smtClean="0">
                <a:cs typeface="B Nazanin" panose="00000400000000000000" pitchFamily="2" charset="-78"/>
              </a:rPr>
              <a:t>درمنازل </a:t>
            </a:r>
            <a:r>
              <a:rPr lang="fa-IR" dirty="0">
                <a:cs typeface="B Nazanin" panose="00000400000000000000" pitchFamily="2" charset="-78"/>
              </a:rPr>
              <a:t>یک طبقه ای که مطمئن هستند بلافاصله وارد حیاط می شوید.</a:t>
            </a:r>
          </a:p>
          <a:p>
            <a:pPr algn="r" rtl="1" fontAlgn="auto">
              <a:spcAft>
                <a:spcPts val="0"/>
              </a:spcAft>
              <a:defRPr/>
            </a:pPr>
            <a:r>
              <a:rPr lang="fa-IR" dirty="0">
                <a:cs typeface="B Nazanin" panose="00000400000000000000" pitchFamily="2" charset="-78"/>
              </a:rPr>
              <a:t>قبل از وقوع یک زلزله بر اساس هشدار رسانه ها و مسئولین </a:t>
            </a:r>
          </a:p>
          <a:p>
            <a:pPr algn="r" rtl="1" fontAlgn="auto">
              <a:spcAft>
                <a:spcPts val="0"/>
              </a:spcAft>
              <a:defRPr/>
            </a:pPr>
            <a:r>
              <a:rPr lang="fa-IR" dirty="0">
                <a:cs typeface="B Nazanin" panose="00000400000000000000" pitchFamily="2" charset="-78"/>
              </a:rPr>
              <a:t>قبل از وقوع سیل یا طوفان بر اساس هشدار رسانه ها و مسئولین </a:t>
            </a:r>
          </a:p>
          <a:p>
            <a:pPr algn="r" rtl="1" fontAlgn="auto">
              <a:spcAft>
                <a:spcPts val="0"/>
              </a:spcAft>
              <a:defRPr/>
            </a:pPr>
            <a:r>
              <a:rPr lang="fa-IR" dirty="0">
                <a:cs typeface="B Nazanin" panose="00000400000000000000" pitchFamily="2" charset="-78"/>
              </a:rPr>
              <a:t>در برنامه تخلیه موارد زیر باید مد نظر باشند:</a:t>
            </a:r>
          </a:p>
          <a:p>
            <a:pPr algn="r" rtl="1" fontAlgn="auto">
              <a:spcAft>
                <a:spcPts val="0"/>
              </a:spcAft>
              <a:defRPr/>
            </a:pPr>
            <a:r>
              <a:rPr lang="fa-IR" dirty="0">
                <a:cs typeface="B Nazanin" panose="00000400000000000000" pitchFamily="2" charset="-78"/>
              </a:rPr>
              <a:t>از قبل محلی را برای جمع شدن خانواده مشخص کنید. در </a:t>
            </a:r>
            <a:r>
              <a:rPr lang="fa-IR" dirty="0" smtClean="0">
                <a:cs typeface="B Nazanin" panose="00000400000000000000" pitchFamily="2" charset="-78"/>
              </a:rPr>
              <a:t>خصوص </a:t>
            </a:r>
            <a:r>
              <a:rPr lang="fa-IR" dirty="0">
                <a:cs typeface="B Nazanin" panose="00000400000000000000" pitchFamily="2" charset="-78"/>
              </a:rPr>
              <a:t>سیل یک منطقه مرتفع را مشخص نمایید </a:t>
            </a:r>
          </a:p>
          <a:p>
            <a:pPr algn="r" rtl="1" fontAlgn="auto">
              <a:spcAft>
                <a:spcPts val="0"/>
              </a:spcAft>
              <a:defRPr/>
            </a:pPr>
            <a:r>
              <a:rPr lang="fa-IR" dirty="0">
                <a:cs typeface="B Nazanin" panose="00000400000000000000" pitchFamily="2" charset="-78"/>
              </a:rPr>
              <a:t>با آرامش </a:t>
            </a:r>
            <a:r>
              <a:rPr lang="fa-IR" dirty="0" smtClean="0">
                <a:cs typeface="B Nazanin" panose="00000400000000000000" pitchFamily="2" charset="-78"/>
              </a:rPr>
              <a:t>خارج </a:t>
            </a:r>
            <a:r>
              <a:rPr lang="fa-IR" dirty="0">
                <a:cs typeface="B Nazanin" panose="00000400000000000000" pitchFamily="2" charset="-78"/>
              </a:rPr>
              <a:t>شوید </a:t>
            </a:r>
          </a:p>
          <a:p>
            <a:pPr algn="r" rtl="1" fontAlgn="auto">
              <a:spcAft>
                <a:spcPts val="0"/>
              </a:spcAft>
              <a:defRPr/>
            </a:pPr>
            <a:r>
              <a:rPr lang="fa-IR" dirty="0">
                <a:cs typeface="B Nazanin" panose="00000400000000000000" pitchFamily="2" charset="-78"/>
              </a:rPr>
              <a:t>قبل از </a:t>
            </a:r>
            <a:r>
              <a:rPr lang="fa-IR" dirty="0" smtClean="0">
                <a:cs typeface="B Nazanin" panose="00000400000000000000" pitchFamily="2" charset="-78"/>
              </a:rPr>
              <a:t>خروج </a:t>
            </a:r>
            <a:r>
              <a:rPr lang="fa-IR" dirty="0">
                <a:cs typeface="B Nazanin" panose="00000400000000000000" pitchFamily="2" charset="-78"/>
              </a:rPr>
              <a:t>کیف اضطراری خود را بردارید </a:t>
            </a:r>
          </a:p>
          <a:p>
            <a:pPr algn="r" rtl="1" fontAlgn="auto">
              <a:spcAft>
                <a:spcPts val="0"/>
              </a:spcAft>
              <a:defRPr/>
            </a:pPr>
            <a:r>
              <a:rPr lang="fa-IR" dirty="0">
                <a:cs typeface="B Nazanin" panose="00000400000000000000" pitchFamily="2" charset="-78"/>
              </a:rPr>
              <a:t>به افراد آسیب پذیر کمک کنید </a:t>
            </a:r>
          </a:p>
          <a:p>
            <a:pPr algn="r" rtl="1" fontAlgn="auto">
              <a:spcAft>
                <a:spcPts val="0"/>
              </a:spcAft>
              <a:defRPr/>
            </a:pPr>
            <a:r>
              <a:rPr lang="fa-IR" dirty="0">
                <a:cs typeface="B Nazanin" panose="00000400000000000000" pitchFamily="2" charset="-78"/>
              </a:rPr>
              <a:t>شیرگاز را ببندید </a:t>
            </a:r>
          </a:p>
          <a:p>
            <a:pPr algn="r" rtl="1" fontAlgn="auto">
              <a:spcAft>
                <a:spcPts val="0"/>
              </a:spcAft>
              <a:defRPr/>
            </a:pPr>
            <a:r>
              <a:rPr lang="fa-IR" dirty="0">
                <a:cs typeface="B Nazanin" panose="00000400000000000000" pitchFamily="2" charset="-78"/>
              </a:rPr>
              <a:t>کنتور برق را قطع کنید </a:t>
            </a:r>
          </a:p>
          <a:p>
            <a:pPr algn="r" rtl="1" fontAlgn="auto">
              <a:spcAft>
                <a:spcPts val="0"/>
              </a:spcAft>
              <a:defRPr/>
            </a:pPr>
            <a:r>
              <a:rPr lang="fa-IR" dirty="0">
                <a:cs typeface="B Nazanin" panose="00000400000000000000" pitchFamily="2" charset="-78"/>
              </a:rPr>
              <a:t>در را پشت سر خود قفل کنید</a:t>
            </a:r>
          </a:p>
        </p:txBody>
      </p:sp>
    </p:spTree>
    <p:extLst>
      <p:ext uri="{BB962C8B-B14F-4D97-AF65-F5344CB8AC3E}">
        <p14:creationId xmlns:p14="http://schemas.microsoft.com/office/powerpoint/2010/main" val="286793361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762000" y="152400"/>
            <a:ext cx="8229600" cy="1143000"/>
          </a:xfrm>
        </p:spPr>
        <p:txBody>
          <a:bodyPr>
            <a:normAutofit/>
          </a:bodyPr>
          <a:lstStyle/>
          <a:p>
            <a:pPr algn="ctr"/>
            <a:r>
              <a:rPr lang="fa-IR" altLang="en-US" sz="3600" b="1" dirty="0" smtClean="0">
                <a:solidFill>
                  <a:srgbClr val="00B050"/>
                </a:solidFill>
              </a:rPr>
              <a:t>برنامه کمک به اعضای آسیب پذیر خانواده</a:t>
            </a:r>
            <a:endParaRPr lang="fa-IR" altLang="en-US" sz="3600" dirty="0" smtClean="0">
              <a:solidFill>
                <a:srgbClr val="00B050"/>
              </a:solidFill>
            </a:endParaRPr>
          </a:p>
        </p:txBody>
      </p:sp>
      <p:sp>
        <p:nvSpPr>
          <p:cNvPr id="3" name="Content Placeholder 2"/>
          <p:cNvSpPr>
            <a:spLocks noGrp="1"/>
          </p:cNvSpPr>
          <p:nvPr>
            <p:ph idx="1"/>
          </p:nvPr>
        </p:nvSpPr>
        <p:spPr>
          <a:xfrm>
            <a:off x="457200" y="1524000"/>
            <a:ext cx="8229600" cy="4906963"/>
          </a:xfrm>
        </p:spPr>
        <p:txBody>
          <a:bodyPr rtlCol="0">
            <a:normAutofit fontScale="85000" lnSpcReduction="20000"/>
          </a:bodyPr>
          <a:lstStyle/>
          <a:p>
            <a:pPr marL="0" indent="0" algn="just" rtl="1" fontAlgn="auto">
              <a:spcAft>
                <a:spcPts val="0"/>
              </a:spcAft>
              <a:buFont typeface="Arial" pitchFamily="34" charset="0"/>
              <a:buNone/>
              <a:defRPr/>
            </a:pPr>
            <a:r>
              <a:rPr lang="fa-IR" dirty="0" smtClean="0">
                <a:cs typeface="B Nazanin" panose="00000400000000000000" pitchFamily="2" charset="-78"/>
              </a:rPr>
              <a:t>در </a:t>
            </a:r>
            <a:r>
              <a:rPr lang="fa-IR" dirty="0">
                <a:cs typeface="B Nazanin" panose="00000400000000000000" pitchFamily="2" charset="-78"/>
              </a:rPr>
              <a:t>هر خانواده باید افراد آسیب پذیر در برابر بلایا تعیین و برای کمک به آن ها برنامه ریزی شود. مثال های زیر برخی از روش های کمک </a:t>
            </a:r>
            <a:r>
              <a:rPr lang="fa-IR" dirty="0" smtClean="0">
                <a:cs typeface="B Nazanin" panose="00000400000000000000" pitchFamily="2" charset="-78"/>
              </a:rPr>
              <a:t>به این </a:t>
            </a:r>
            <a:r>
              <a:rPr lang="fa-IR" dirty="0">
                <a:cs typeface="B Nazanin" panose="00000400000000000000" pitchFamily="2" charset="-78"/>
              </a:rPr>
              <a:t>افراد هستند:</a:t>
            </a:r>
          </a:p>
          <a:p>
            <a:pPr algn="r" rtl="1" fontAlgn="auto">
              <a:spcAft>
                <a:spcPts val="0"/>
              </a:spcAft>
              <a:defRPr/>
            </a:pPr>
            <a:r>
              <a:rPr lang="fa-IR" dirty="0">
                <a:cs typeface="B Nazanin" panose="00000400000000000000" pitchFamily="2" charset="-78"/>
              </a:rPr>
              <a:t>تعیین یک فرد به ازای هر فرد آسیب </a:t>
            </a:r>
            <a:r>
              <a:rPr lang="fa-IR" dirty="0" smtClean="0">
                <a:cs typeface="B Nazanin" panose="00000400000000000000" pitchFamily="2" charset="-78"/>
              </a:rPr>
              <a:t>پذیربرای </a:t>
            </a:r>
            <a:r>
              <a:rPr lang="fa-IR" dirty="0">
                <a:cs typeface="B Nazanin" panose="00000400000000000000" pitchFamily="2" charset="-78"/>
              </a:rPr>
              <a:t>کمک به وی </a:t>
            </a:r>
            <a:r>
              <a:rPr lang="fa-IR" dirty="0" smtClean="0">
                <a:cs typeface="B Nazanin" panose="00000400000000000000" pitchFamily="2" charset="-78"/>
              </a:rPr>
              <a:t>درزمان </a:t>
            </a:r>
            <a:r>
              <a:rPr lang="fa-IR" dirty="0">
                <a:cs typeface="B Nazanin" panose="00000400000000000000" pitchFamily="2" charset="-78"/>
              </a:rPr>
              <a:t>تخلیه </a:t>
            </a:r>
            <a:r>
              <a:rPr lang="fa-IR" dirty="0" smtClean="0">
                <a:cs typeface="B Nazanin" panose="00000400000000000000" pitchFamily="2" charset="-78"/>
              </a:rPr>
              <a:t>اضطراری</a:t>
            </a:r>
            <a:endParaRPr lang="fa-IR" dirty="0">
              <a:cs typeface="B Nazanin" panose="00000400000000000000" pitchFamily="2" charset="-78"/>
            </a:endParaRPr>
          </a:p>
          <a:p>
            <a:pPr algn="r" rtl="1" fontAlgn="auto">
              <a:spcAft>
                <a:spcPts val="0"/>
              </a:spcAft>
              <a:defRPr/>
            </a:pPr>
            <a:r>
              <a:rPr lang="fa-IR" dirty="0">
                <a:cs typeface="B Nazanin" panose="00000400000000000000" pitchFamily="2" charset="-78"/>
              </a:rPr>
              <a:t>اطمینان از ذخیره سازی و برداشتن داروهای مورد نیاز افراد بیمار </a:t>
            </a:r>
          </a:p>
          <a:p>
            <a:pPr algn="r" rtl="1" fontAlgn="auto">
              <a:spcAft>
                <a:spcPts val="0"/>
              </a:spcAft>
              <a:defRPr/>
            </a:pPr>
            <a:r>
              <a:rPr lang="fa-IR" dirty="0">
                <a:cs typeface="B Nazanin" panose="00000400000000000000" pitchFamily="2" charset="-78"/>
              </a:rPr>
              <a:t>جابجا کردن افراد بستری از مجاورت عوامل غیر سازه ای خطرناک منزل. </a:t>
            </a:r>
            <a:endParaRPr lang="fa-IR" dirty="0" smtClean="0">
              <a:cs typeface="B Nazanin" panose="00000400000000000000" pitchFamily="2" charset="-78"/>
            </a:endParaRPr>
          </a:p>
          <a:p>
            <a:pPr marL="0" indent="0" algn="r" rtl="1" fontAlgn="auto">
              <a:spcAft>
                <a:spcPts val="0"/>
              </a:spcAft>
              <a:buFont typeface="Arial" pitchFamily="34" charset="0"/>
              <a:buNone/>
              <a:defRPr/>
            </a:pPr>
            <a:r>
              <a:rPr lang="fa-IR" dirty="0">
                <a:cs typeface="B Nazanin" panose="00000400000000000000" pitchFamily="2" charset="-78"/>
              </a:rPr>
              <a:t> </a:t>
            </a:r>
            <a:r>
              <a:rPr lang="fa-IR" dirty="0" smtClean="0">
                <a:cs typeface="B Nazanin" panose="00000400000000000000" pitchFamily="2" charset="-78"/>
              </a:rPr>
              <a:t>    مثلا </a:t>
            </a:r>
            <a:r>
              <a:rPr lang="fa-IR" dirty="0">
                <a:cs typeface="B Nazanin" panose="00000400000000000000" pitchFamily="2" charset="-78"/>
              </a:rPr>
              <a:t>جابجا کردن تخت یک بیمار بستری از زیر کمدی </a:t>
            </a:r>
            <a:r>
              <a:rPr lang="fa-IR" dirty="0" smtClean="0">
                <a:cs typeface="B Nazanin" panose="00000400000000000000" pitchFamily="2" charset="-78"/>
              </a:rPr>
              <a:t>سنگین </a:t>
            </a:r>
            <a:r>
              <a:rPr lang="fa-IR" dirty="0">
                <a:cs typeface="B Nazanin" panose="00000400000000000000" pitchFamily="2" charset="-78"/>
              </a:rPr>
              <a:t>یا شیشه ای</a:t>
            </a:r>
          </a:p>
          <a:p>
            <a:pPr algn="r" rtl="1" fontAlgn="auto">
              <a:spcAft>
                <a:spcPts val="0"/>
              </a:spcAft>
              <a:defRPr/>
            </a:pPr>
            <a:r>
              <a:rPr lang="fa-IR" b="1" dirty="0">
                <a:solidFill>
                  <a:srgbClr val="C00000"/>
                </a:solidFill>
                <a:cs typeface="B Nazanin" panose="00000400000000000000" pitchFamily="2" charset="-78"/>
              </a:rPr>
              <a:t>فهرست اعضاء آسیب پذیر خانواده</a:t>
            </a:r>
          </a:p>
          <a:p>
            <a:pPr algn="r" rtl="1" fontAlgn="auto">
              <a:spcAft>
                <a:spcPts val="0"/>
              </a:spcAft>
              <a:defRPr/>
            </a:pPr>
            <a:r>
              <a:rPr lang="fa-IR" b="1" dirty="0">
                <a:cs typeface="B Nazanin" panose="00000400000000000000" pitchFamily="2" charset="-78"/>
              </a:rPr>
              <a:t>1 </a:t>
            </a:r>
            <a:r>
              <a:rPr lang="fa-IR" dirty="0">
                <a:cs typeface="B Nazanin" panose="00000400000000000000" pitchFamily="2" charset="-78"/>
              </a:rPr>
              <a:t>افراد دارای بیماری مهم</a:t>
            </a:r>
          </a:p>
          <a:p>
            <a:pPr algn="r" rtl="1" fontAlgn="auto">
              <a:spcAft>
                <a:spcPts val="0"/>
              </a:spcAft>
              <a:defRPr/>
            </a:pPr>
            <a:r>
              <a:rPr lang="fa-IR" b="1" dirty="0">
                <a:cs typeface="B Nazanin" panose="00000400000000000000" pitchFamily="2" charset="-78"/>
              </a:rPr>
              <a:t>2 </a:t>
            </a:r>
            <a:r>
              <a:rPr lang="fa-IR" dirty="0">
                <a:cs typeface="B Nazanin" panose="00000400000000000000" pitchFamily="2" charset="-78"/>
              </a:rPr>
              <a:t>افراد دارای سابقه بستری اخیر</a:t>
            </a:r>
          </a:p>
          <a:p>
            <a:pPr algn="r" rtl="1" fontAlgn="auto">
              <a:spcAft>
                <a:spcPts val="0"/>
              </a:spcAft>
              <a:defRPr/>
            </a:pPr>
            <a:r>
              <a:rPr lang="fa-IR" b="1" dirty="0">
                <a:cs typeface="B Nazanin" panose="00000400000000000000" pitchFamily="2" charset="-78"/>
              </a:rPr>
              <a:t>3 </a:t>
            </a:r>
            <a:r>
              <a:rPr lang="fa-IR" dirty="0">
                <a:cs typeface="B Nazanin" panose="00000400000000000000" pitchFamily="2" charset="-78"/>
              </a:rPr>
              <a:t>زنان تازه زایمان کرده</a:t>
            </a:r>
          </a:p>
          <a:p>
            <a:pPr algn="r" rtl="1" fontAlgn="auto">
              <a:spcAft>
                <a:spcPts val="0"/>
              </a:spcAft>
              <a:defRPr/>
            </a:pPr>
            <a:r>
              <a:rPr lang="fa-IR" b="1" dirty="0">
                <a:cs typeface="B Nazanin" panose="00000400000000000000" pitchFamily="2" charset="-78"/>
              </a:rPr>
              <a:t>4 </a:t>
            </a:r>
            <a:r>
              <a:rPr lang="fa-IR" dirty="0">
                <a:cs typeface="B Nazanin" panose="00000400000000000000" pitchFamily="2" charset="-78"/>
              </a:rPr>
              <a:t>افراد معلول </a:t>
            </a:r>
            <a:r>
              <a:rPr lang="fa-IR" dirty="0" smtClean="0">
                <a:cs typeface="B Nazanin" panose="00000400000000000000" pitchFamily="2" charset="-78"/>
              </a:rPr>
              <a:t>(جسمی </a:t>
            </a:r>
            <a:r>
              <a:rPr lang="fa-IR" dirty="0">
                <a:cs typeface="B Nazanin" panose="00000400000000000000" pitchFamily="2" charset="-78"/>
              </a:rPr>
              <a:t>یا </a:t>
            </a:r>
            <a:r>
              <a:rPr lang="fa-IR" dirty="0" smtClean="0">
                <a:cs typeface="B Nazanin" panose="00000400000000000000" pitchFamily="2" charset="-78"/>
              </a:rPr>
              <a:t>روانی)</a:t>
            </a:r>
            <a:endParaRPr lang="fa-IR" dirty="0">
              <a:cs typeface="B Nazanin" panose="00000400000000000000" pitchFamily="2" charset="-78"/>
            </a:endParaRPr>
          </a:p>
          <a:p>
            <a:pPr algn="r" rtl="1" fontAlgn="auto">
              <a:spcAft>
                <a:spcPts val="0"/>
              </a:spcAft>
              <a:defRPr/>
            </a:pPr>
            <a:r>
              <a:rPr lang="fa-IR" b="1" dirty="0">
                <a:cs typeface="B Nazanin" panose="00000400000000000000" pitchFamily="2" charset="-78"/>
              </a:rPr>
              <a:t>5 </a:t>
            </a:r>
            <a:r>
              <a:rPr lang="fa-IR" dirty="0">
                <a:cs typeface="B Nazanin" panose="00000400000000000000" pitchFamily="2" charset="-78"/>
              </a:rPr>
              <a:t>کودکان</a:t>
            </a:r>
          </a:p>
          <a:p>
            <a:pPr algn="r" rtl="1" fontAlgn="auto">
              <a:spcAft>
                <a:spcPts val="0"/>
              </a:spcAft>
              <a:defRPr/>
            </a:pPr>
            <a:r>
              <a:rPr lang="fa-IR" b="1" dirty="0">
                <a:cs typeface="B Nazanin" panose="00000400000000000000" pitchFamily="2" charset="-78"/>
              </a:rPr>
              <a:t>6 </a:t>
            </a:r>
            <a:r>
              <a:rPr lang="fa-IR" dirty="0">
                <a:cs typeface="B Nazanin" panose="00000400000000000000" pitchFamily="2" charset="-78"/>
              </a:rPr>
              <a:t>زنان</a:t>
            </a:r>
          </a:p>
          <a:p>
            <a:pPr algn="r" rtl="1" fontAlgn="auto">
              <a:spcAft>
                <a:spcPts val="0"/>
              </a:spcAft>
              <a:defRPr/>
            </a:pPr>
            <a:r>
              <a:rPr lang="fa-IR" b="1" dirty="0">
                <a:cs typeface="B Nazanin" panose="00000400000000000000" pitchFamily="2" charset="-78"/>
              </a:rPr>
              <a:t>7 </a:t>
            </a:r>
            <a:r>
              <a:rPr lang="fa-IR" dirty="0">
                <a:cs typeface="B Nazanin" panose="00000400000000000000" pitchFamily="2" charset="-78"/>
              </a:rPr>
              <a:t>سالمندان</a:t>
            </a:r>
          </a:p>
        </p:txBody>
      </p:sp>
    </p:spTree>
    <p:extLst>
      <p:ext uri="{BB962C8B-B14F-4D97-AF65-F5344CB8AC3E}">
        <p14:creationId xmlns:p14="http://schemas.microsoft.com/office/powerpoint/2010/main" val="361942515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rtlCol="0">
            <a:normAutofit fontScale="90000"/>
          </a:bodyPr>
          <a:lstStyle/>
          <a:p>
            <a:pPr algn="ctr" fontAlgn="auto">
              <a:spcAft>
                <a:spcPts val="0"/>
              </a:spcAft>
              <a:defRPr/>
            </a:pPr>
            <a:r>
              <a:rPr lang="fa-IR" dirty="0" smtClean="0">
                <a:solidFill>
                  <a:srgbClr val="C00000"/>
                </a:solidFill>
              </a:rPr>
              <a:t>اطفای حریق</a:t>
            </a:r>
            <a:endParaRPr lang="fa-IR" dirty="0">
              <a:solidFill>
                <a:srgbClr val="C00000"/>
              </a:solidFill>
            </a:endParaRPr>
          </a:p>
        </p:txBody>
      </p:sp>
      <p:sp>
        <p:nvSpPr>
          <p:cNvPr id="43011" name="Content Placeholder 2"/>
          <p:cNvSpPr>
            <a:spLocks noGrp="1"/>
          </p:cNvSpPr>
          <p:nvPr>
            <p:ph idx="1"/>
          </p:nvPr>
        </p:nvSpPr>
        <p:spPr>
          <a:xfrm>
            <a:off x="457200" y="838200"/>
            <a:ext cx="8229600" cy="5562600"/>
          </a:xfrm>
        </p:spPr>
        <p:txBody>
          <a:bodyPr>
            <a:normAutofit lnSpcReduction="10000"/>
          </a:bodyPr>
          <a:lstStyle/>
          <a:p>
            <a:pPr algn="r" rtl="1"/>
            <a:r>
              <a:rPr lang="fa-IR" altLang="en-US" sz="1600" smtClean="0"/>
              <a:t>هر زمانی که علامت هشدار آتش در ساختمان شما به صدا در آمد از طریق نزدیکترین درب خروجی ساختمان را ترک نمایید. </a:t>
            </a:r>
          </a:p>
          <a:p>
            <a:pPr algn="r" rtl="1"/>
            <a:r>
              <a:rPr lang="fa-IR" altLang="en-US" sz="1600" smtClean="0"/>
              <a:t>در صورتی که متوجه آتش سوزی شدید، آژیر آتش را به صدا در آورید. </a:t>
            </a:r>
          </a:p>
          <a:p>
            <a:pPr algn="r" rtl="1"/>
            <a:r>
              <a:rPr lang="fa-IR" altLang="en-US" sz="1600" smtClean="0"/>
              <a:t>با 125 تماس بگیرید. </a:t>
            </a:r>
          </a:p>
          <a:p>
            <a:pPr algn="r" rtl="1"/>
            <a:r>
              <a:rPr lang="fa-IR" altLang="en-US" sz="1600" smtClean="0"/>
              <a:t>اگر آتش کوچک است، سعی کنید با کپسول اطفای حریق آن را خاموش کنید. </a:t>
            </a:r>
          </a:p>
          <a:p>
            <a:pPr algn="r" rtl="1"/>
            <a:r>
              <a:rPr lang="fa-IR" altLang="en-US" sz="1600" smtClean="0"/>
              <a:t>هرگز اجازه ندهید که آتش بین شما و درب خروجی قرار گیرد. </a:t>
            </a:r>
          </a:p>
          <a:p>
            <a:pPr algn="r" rtl="1"/>
            <a:r>
              <a:rPr lang="fa-IR" altLang="en-US" sz="1600" smtClean="0"/>
              <a:t>اگر آتش به تجهیزات الکتریکی توسعه یافت، آنها را از برق بکشید. </a:t>
            </a:r>
          </a:p>
          <a:p>
            <a:pPr algn="r" rtl="1"/>
            <a:r>
              <a:rPr lang="fa-IR" altLang="en-US" sz="1600" smtClean="0"/>
              <a:t>اگر قادر به خاموش کردن آتش نیستید، سریع از درب اضطراری خارج شوید (و در صورت وجود، نگهبانان را در جریان بگذارید.) </a:t>
            </a:r>
          </a:p>
          <a:p>
            <a:pPr algn="r" rtl="1"/>
            <a:r>
              <a:rPr lang="fa-IR" altLang="en-US" sz="1600" smtClean="0"/>
              <a:t>قبل از باز کردن درب های بسته، آن را با پشت دستتان لمس کنید. اگر سرد بود با احتیاط خارج شوید. </a:t>
            </a:r>
          </a:p>
          <a:p>
            <a:pPr algn="r" rtl="1"/>
            <a:r>
              <a:rPr lang="fa-IR" altLang="en-US" sz="1600" smtClean="0"/>
              <a:t>اگر اطاق را دود گرفته است، خود را خم کرده و خارج شوید. </a:t>
            </a:r>
          </a:p>
          <a:p>
            <a:pPr algn="r" rtl="1"/>
            <a:r>
              <a:rPr lang="fa-IR" altLang="en-US" sz="1600" smtClean="0"/>
              <a:t>اگر می توانید آتش سوزی را حد الامکان با بستن درب ها و پنجره ها محدود کنید ولی درب ها را قفل نکنید. </a:t>
            </a:r>
          </a:p>
          <a:p>
            <a:pPr algn="r" rtl="1"/>
            <a:r>
              <a:rPr lang="fa-IR" altLang="en-US" sz="1600" smtClean="0"/>
              <a:t>هرگز از آسانسور طی آتش سوزی استفاده ننمایید. </a:t>
            </a:r>
          </a:p>
          <a:p>
            <a:pPr algn="r" rtl="1"/>
            <a:r>
              <a:rPr lang="fa-IR" altLang="en-US" sz="1600" smtClean="0"/>
              <a:t>از پله ها برای تخلیه استفاده نمایید. بطرف طبقات تحتانی ساختمان بروید ( نباید بطرف طبقات فوقانی ساختمان رفت مگر اینکه به عنوان آخرین پناهگاه بخواهید استفاده کنید. )</a:t>
            </a:r>
          </a:p>
          <a:p>
            <a:pPr algn="r" rtl="1"/>
            <a:r>
              <a:rPr lang="fa-IR" altLang="en-US" sz="1600" smtClean="0"/>
              <a:t>در زمان تخلیه کفش های پاشنه بلند نپوشید. </a:t>
            </a:r>
          </a:p>
          <a:p>
            <a:pPr algn="r" rtl="1"/>
            <a:r>
              <a:rPr lang="fa-IR" altLang="en-US" sz="1600" smtClean="0"/>
              <a:t>در زمان تخلیه از بردن بطری آب و سایر مایعات خودداری کنید، زیر خظر ریختن و لیز کردن مسیر و زمین خوردن وجود دارد. </a:t>
            </a:r>
          </a:p>
          <a:p>
            <a:pPr algn="r" rtl="1"/>
            <a:r>
              <a:rPr lang="fa-IR" altLang="en-US" sz="1600" smtClean="0"/>
              <a:t>بدون اجازه مسئولین ایمنی به ساختمان برنگردید. </a:t>
            </a:r>
          </a:p>
          <a:p>
            <a:pPr algn="r" rtl="1"/>
            <a:r>
              <a:rPr lang="fa-IR" altLang="en-US" sz="1600" smtClean="0"/>
              <a:t>برای ورود دوباره به ساختمان منتظر دستور مسئولین ایمنی باشید.</a:t>
            </a:r>
          </a:p>
        </p:txBody>
      </p:sp>
    </p:spTree>
    <p:extLst>
      <p:ext uri="{BB962C8B-B14F-4D97-AF65-F5344CB8AC3E}">
        <p14:creationId xmlns:p14="http://schemas.microsoft.com/office/powerpoint/2010/main" val="13530481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457200" y="274638"/>
            <a:ext cx="8229600" cy="334962"/>
          </a:xfrm>
        </p:spPr>
        <p:txBody>
          <a:bodyPr>
            <a:normAutofit fontScale="90000"/>
          </a:bodyPr>
          <a:lstStyle/>
          <a:p>
            <a:pPr algn="r" rtl="1"/>
            <a:r>
              <a:rPr lang="en-US" altLang="en-US" sz="2800" smtClean="0"/>
              <a:t/>
            </a:r>
            <a:br>
              <a:rPr lang="en-US" altLang="en-US" sz="2800" smtClean="0"/>
            </a:br>
            <a:endParaRPr lang="fa-IR" altLang="en-US" sz="2800" smtClean="0"/>
          </a:p>
        </p:txBody>
      </p:sp>
      <p:sp>
        <p:nvSpPr>
          <p:cNvPr id="3" name="Content Placeholder 2"/>
          <p:cNvSpPr>
            <a:spLocks noGrp="1"/>
          </p:cNvSpPr>
          <p:nvPr>
            <p:ph idx="1"/>
          </p:nvPr>
        </p:nvSpPr>
        <p:spPr>
          <a:xfrm>
            <a:off x="469900" y="304800"/>
            <a:ext cx="8229600" cy="3860800"/>
          </a:xfrm>
        </p:spPr>
        <p:txBody>
          <a:bodyPr rtlCol="0">
            <a:normAutofit fontScale="77500" lnSpcReduction="20000"/>
          </a:bodyPr>
          <a:lstStyle/>
          <a:p>
            <a:pPr marL="0" indent="0" algn="just" rtl="1" fontAlgn="auto">
              <a:spcAft>
                <a:spcPts val="0"/>
              </a:spcAft>
              <a:buFont typeface="Arial" pitchFamily="34" charset="0"/>
              <a:buNone/>
              <a:defRPr/>
            </a:pPr>
            <a:r>
              <a:rPr lang="fa-IR" sz="3800" dirty="0">
                <a:solidFill>
                  <a:srgbClr val="00B050"/>
                </a:solidFill>
              </a:rPr>
              <a:t>برای اطفاء آتش های کوچک و نبود تهدید جدی </a:t>
            </a:r>
            <a:r>
              <a:rPr lang="fa-IR" sz="3800" dirty="0" smtClean="0">
                <a:solidFill>
                  <a:srgbClr val="00B050"/>
                </a:solidFill>
              </a:rPr>
              <a:t>، از </a:t>
            </a:r>
            <a:r>
              <a:rPr lang="fa-IR" sz="3800" dirty="0">
                <a:solidFill>
                  <a:srgbClr val="00B050"/>
                </a:solidFill>
              </a:rPr>
              <a:t>کپسول های آتش نشانی </a:t>
            </a:r>
            <a:r>
              <a:rPr lang="fa-IR" sz="3800" dirty="0" smtClean="0">
                <a:solidFill>
                  <a:srgbClr val="00B050"/>
                </a:solidFill>
              </a:rPr>
              <a:t>استفاده کنید (مراحل </a:t>
            </a:r>
            <a:r>
              <a:rPr lang="fa-IR" sz="3800" dirty="0">
                <a:solidFill>
                  <a:srgbClr val="00B050"/>
                </a:solidFill>
              </a:rPr>
              <a:t>زیر را انجام دهید </a:t>
            </a:r>
            <a:r>
              <a:rPr lang="fa-IR" sz="3800" dirty="0" smtClean="0">
                <a:solidFill>
                  <a:srgbClr val="00B050"/>
                </a:solidFill>
              </a:rPr>
              <a:t>)</a:t>
            </a:r>
          </a:p>
          <a:p>
            <a:pPr marL="0" indent="0" algn="r" rtl="1" fontAlgn="auto">
              <a:spcAft>
                <a:spcPts val="0"/>
              </a:spcAft>
              <a:buFont typeface="Arial" pitchFamily="34" charset="0"/>
              <a:buNone/>
              <a:defRPr/>
            </a:pPr>
            <a:r>
              <a:rPr lang="fa-IR" sz="3100" dirty="0" smtClean="0"/>
              <a:t>این </a:t>
            </a:r>
            <a:r>
              <a:rPr lang="fa-IR" sz="3100" dirty="0"/>
              <a:t>مراحل </a:t>
            </a:r>
            <a:r>
              <a:rPr lang="fa-IR" sz="3100" dirty="0" smtClean="0"/>
              <a:t>اصطلاحا </a:t>
            </a:r>
            <a:r>
              <a:rPr lang="en-US" sz="3100" dirty="0" smtClean="0"/>
              <a:t>PASS</a:t>
            </a:r>
            <a:r>
              <a:rPr lang="fa-IR" sz="3100" dirty="0" smtClean="0"/>
              <a:t> </a:t>
            </a:r>
            <a:r>
              <a:rPr lang="fa-IR" sz="3100" dirty="0"/>
              <a:t>نامیده می شود که مخفف </a:t>
            </a:r>
            <a:r>
              <a:rPr lang="fa-IR" sz="3100" dirty="0" smtClean="0"/>
              <a:t>حرف </a:t>
            </a:r>
            <a:r>
              <a:rPr lang="fa-IR" sz="3100" dirty="0"/>
              <a:t>اول کلمات زیر است </a:t>
            </a:r>
            <a:endParaRPr lang="fa-IR" sz="3100" dirty="0" smtClean="0"/>
          </a:p>
          <a:p>
            <a:pPr marL="0" indent="0" algn="r" rtl="1" fontAlgn="auto">
              <a:spcAft>
                <a:spcPts val="0"/>
              </a:spcAft>
              <a:buFont typeface="Arial" pitchFamily="34" charset="0"/>
              <a:buNone/>
              <a:defRPr/>
            </a:pPr>
            <a:r>
              <a:rPr lang="en-US" dirty="0" smtClean="0"/>
              <a:t>Pull </a:t>
            </a:r>
            <a:r>
              <a:rPr lang="en-US" dirty="0"/>
              <a:t>- Aim - Squeeze – Sweep </a:t>
            </a:r>
            <a:endParaRPr lang="fa-IR" dirty="0" smtClean="0"/>
          </a:p>
          <a:p>
            <a:pPr marL="0" indent="0" algn="r" rtl="1" fontAlgn="auto">
              <a:spcAft>
                <a:spcPts val="0"/>
              </a:spcAft>
              <a:buFont typeface="Arial" pitchFamily="34" charset="0"/>
              <a:buNone/>
              <a:defRPr/>
            </a:pPr>
            <a:r>
              <a:rPr lang="fa-IR" dirty="0" smtClean="0"/>
              <a:t>1</a:t>
            </a:r>
            <a:r>
              <a:rPr lang="fa-IR" dirty="0"/>
              <a:t>. ضامن موجود در دسته کپسول را بکشید.</a:t>
            </a:r>
          </a:p>
          <a:p>
            <a:pPr marL="0" indent="0" algn="r" rtl="1" fontAlgn="auto">
              <a:spcAft>
                <a:spcPts val="0"/>
              </a:spcAft>
              <a:buFont typeface="Arial" pitchFamily="34" charset="0"/>
              <a:buNone/>
              <a:defRPr/>
            </a:pPr>
            <a:r>
              <a:rPr lang="fa-IR" dirty="0"/>
              <a:t>2. آن را به </a:t>
            </a:r>
            <a:r>
              <a:rPr lang="fa-IR" dirty="0" smtClean="0"/>
              <a:t>طرف </a:t>
            </a:r>
            <a:r>
              <a:rPr lang="fa-IR" dirty="0"/>
              <a:t>قاعده آتش نشانه روید.</a:t>
            </a:r>
          </a:p>
          <a:p>
            <a:pPr marL="0" indent="0" algn="r" rtl="1" fontAlgn="auto">
              <a:spcAft>
                <a:spcPts val="0"/>
              </a:spcAft>
              <a:buFont typeface="Arial" pitchFamily="34" charset="0"/>
              <a:buNone/>
              <a:defRPr/>
            </a:pPr>
            <a:r>
              <a:rPr lang="fa-IR" dirty="0"/>
              <a:t>3. دسته کپسول را فشار دهید.</a:t>
            </a:r>
          </a:p>
          <a:p>
            <a:pPr marL="0" indent="0" algn="r" rtl="1" fontAlgn="auto">
              <a:spcAft>
                <a:spcPts val="0"/>
              </a:spcAft>
              <a:buFont typeface="Arial" pitchFamily="34" charset="0"/>
              <a:buNone/>
              <a:defRPr/>
            </a:pPr>
            <a:r>
              <a:rPr lang="fa-IR" dirty="0"/>
              <a:t>4. با فاصله حدود 3 متر از آتش ایستاده و شلنگ را بصورت جارویی حرکت </a:t>
            </a:r>
            <a:endParaRPr lang="fa-IR" dirty="0" smtClean="0"/>
          </a:p>
          <a:p>
            <a:pPr marL="0" indent="0" algn="r" rtl="1" fontAlgn="auto">
              <a:spcAft>
                <a:spcPts val="0"/>
              </a:spcAft>
              <a:buFont typeface="Arial" pitchFamily="34" charset="0"/>
              <a:buNone/>
              <a:defRPr/>
            </a:pPr>
            <a:r>
              <a:rPr lang="fa-IR" dirty="0"/>
              <a:t> </a:t>
            </a:r>
            <a:r>
              <a:rPr lang="fa-IR" dirty="0" smtClean="0"/>
              <a:t>   دهید.(دقت </a:t>
            </a:r>
            <a:r>
              <a:rPr lang="fa-IR" dirty="0"/>
              <a:t>کنید قاعده آتش را هد قرار </a:t>
            </a:r>
            <a:r>
              <a:rPr lang="fa-IR" dirty="0" smtClean="0"/>
              <a:t>دهید )</a:t>
            </a:r>
          </a:p>
          <a:p>
            <a:pPr marL="0" indent="0" algn="r" rtl="1" fontAlgn="auto">
              <a:spcAft>
                <a:spcPts val="0"/>
              </a:spcAft>
              <a:buFont typeface="Arial" pitchFamily="34" charset="0"/>
              <a:buNone/>
              <a:defRPr/>
            </a:pPr>
            <a:r>
              <a:rPr lang="fa-IR" dirty="0" smtClean="0">
                <a:solidFill>
                  <a:srgbClr val="00B050"/>
                </a:solidFill>
              </a:rPr>
              <a:t>شکل زیر به ترتیب از چپ به راست</a:t>
            </a:r>
            <a:endParaRPr lang="fa-IR" dirty="0">
              <a:solidFill>
                <a:srgbClr val="00B050"/>
              </a:solidFill>
            </a:endParaRPr>
          </a:p>
        </p:txBody>
      </p:sp>
      <p:pic>
        <p:nvPicPr>
          <p:cNvPr id="4403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2200" y="4191000"/>
            <a:ext cx="2609850" cy="1962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3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22688" y="4498975"/>
            <a:ext cx="1724025"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3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4038600"/>
            <a:ext cx="2085975" cy="199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1271845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pPr algn="ctr"/>
            <a:r>
              <a:rPr lang="fa-IR" altLang="en-US" b="1" dirty="0" smtClean="0">
                <a:solidFill>
                  <a:srgbClr val="C00000"/>
                </a:solidFill>
              </a:rPr>
              <a:t>کمک های اولیه پزشکی</a:t>
            </a:r>
            <a:endParaRPr lang="fa-IR" altLang="en-US" dirty="0" smtClean="0">
              <a:solidFill>
                <a:srgbClr val="C00000"/>
              </a:solidFill>
            </a:endParaRPr>
          </a:p>
        </p:txBody>
      </p:sp>
      <p:sp>
        <p:nvSpPr>
          <p:cNvPr id="45059" name="Content Placeholder 2"/>
          <p:cNvSpPr>
            <a:spLocks noGrp="1"/>
          </p:cNvSpPr>
          <p:nvPr>
            <p:ph idx="1"/>
          </p:nvPr>
        </p:nvSpPr>
        <p:spPr/>
        <p:txBody>
          <a:bodyPr>
            <a:normAutofit/>
          </a:bodyPr>
          <a:lstStyle/>
          <a:p>
            <a:pPr algn="r" rtl="1"/>
            <a:r>
              <a:rPr lang="fa-IR" altLang="en-US" sz="4000" dirty="0" smtClean="0">
                <a:cs typeface="B Nazanin" panose="00000400000000000000" pitchFamily="2" charset="-78"/>
              </a:rPr>
              <a:t>در هر خانوار باید حداقل یک نفر آموزش کمک های اولیه را دیده باشد. </a:t>
            </a:r>
          </a:p>
          <a:p>
            <a:pPr algn="r" rtl="1"/>
            <a:r>
              <a:rPr lang="fa-IR" altLang="en-US" sz="4000" dirty="0" smtClean="0">
                <a:solidFill>
                  <a:srgbClr val="00B050"/>
                </a:solidFill>
                <a:cs typeface="B Nazanin" panose="00000400000000000000" pitchFamily="2" charset="-78"/>
              </a:rPr>
              <a:t>این آموزش باید بطور سالانه تکرار شود. </a:t>
            </a:r>
          </a:p>
          <a:p>
            <a:pPr algn="just" rtl="1"/>
            <a:r>
              <a:rPr lang="fa-IR" altLang="en-US" sz="4000" dirty="0" smtClean="0">
                <a:solidFill>
                  <a:srgbClr val="0070C0"/>
                </a:solidFill>
                <a:cs typeface="B Nazanin" panose="00000400000000000000" pitchFamily="2" charset="-78"/>
              </a:rPr>
              <a:t>البته توصیه می شود تک تک اعضای بالای 6 سال خانوار این آموزش ها را دریافت نمایند.</a:t>
            </a:r>
          </a:p>
        </p:txBody>
      </p:sp>
    </p:spTree>
    <p:extLst>
      <p:ext uri="{BB962C8B-B14F-4D97-AF65-F5344CB8AC3E}">
        <p14:creationId xmlns:p14="http://schemas.microsoft.com/office/powerpoint/2010/main" val="29280691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fa-IR" sz="4400" b="1" dirty="0" smtClean="0">
                <a:cs typeface="B Nazanin" panose="00000400000000000000" pitchFamily="2" charset="-78"/>
              </a:rPr>
              <a:t>سقوط </a:t>
            </a:r>
            <a:r>
              <a:rPr lang="fa-IR" sz="4400" b="1" dirty="0" smtClean="0">
                <a:cs typeface="B Nazanin" panose="00000400000000000000" pitchFamily="2" charset="-78"/>
              </a:rPr>
              <a:t>و روشهای جلوگیری از آن</a:t>
            </a:r>
            <a:r>
              <a:rPr lang="en-US" sz="4400" dirty="0" smtClean="0"/>
              <a:t/>
            </a:r>
            <a:br>
              <a:rPr lang="en-US" sz="4400" dirty="0" smtClean="0"/>
            </a:br>
            <a:endParaRPr lang="fa-IR" sz="4400" dirty="0"/>
          </a:p>
        </p:txBody>
      </p:sp>
      <p:sp>
        <p:nvSpPr>
          <p:cNvPr id="3" name="Content Placeholder 2"/>
          <p:cNvSpPr>
            <a:spLocks noGrp="1"/>
          </p:cNvSpPr>
          <p:nvPr>
            <p:ph idx="1"/>
          </p:nvPr>
        </p:nvSpPr>
        <p:spPr>
          <a:xfrm>
            <a:off x="457200" y="1524000"/>
            <a:ext cx="8229600" cy="4800600"/>
          </a:xfrm>
        </p:spPr>
        <p:txBody>
          <a:bodyPr>
            <a:normAutofit fontScale="92500" lnSpcReduction="10000"/>
          </a:bodyPr>
          <a:lstStyle/>
          <a:p>
            <a:pPr algn="r" rtl="1"/>
            <a:r>
              <a:rPr lang="fa-IR" dirty="0">
                <a:cs typeface="B Nazanin" panose="00000400000000000000" pitchFamily="2" charset="-78"/>
              </a:rPr>
              <a:t>در مکا </a:t>
            </a:r>
            <a:r>
              <a:rPr lang="fa-IR" dirty="0" smtClean="0">
                <a:cs typeface="B Nazanin" panose="00000400000000000000" pitchFamily="2" charset="-78"/>
              </a:rPr>
              <a:t>نهای </a:t>
            </a:r>
            <a:r>
              <a:rPr lang="fa-IR" dirty="0">
                <a:cs typeface="B Nazanin" panose="00000400000000000000" pitchFamily="2" charset="-78"/>
              </a:rPr>
              <a:t>مرتفع دست به کارهای خطرناک </a:t>
            </a:r>
            <a:r>
              <a:rPr lang="fa-IR" dirty="0" smtClean="0">
                <a:cs typeface="B Nazanin" panose="00000400000000000000" pitchFamily="2" charset="-78"/>
              </a:rPr>
              <a:t>نزنید</a:t>
            </a:r>
            <a:endParaRPr lang="en-US" dirty="0" smtClean="0">
              <a:cs typeface="B Nazanin" panose="00000400000000000000" pitchFamily="2" charset="-78"/>
            </a:endParaRPr>
          </a:p>
          <a:p>
            <a:pPr algn="r" rtl="1"/>
            <a:r>
              <a:rPr lang="fa-IR" dirty="0" smtClean="0">
                <a:cs typeface="B Nazanin" panose="00000400000000000000" pitchFamily="2" charset="-78"/>
              </a:rPr>
              <a:t>اگر </a:t>
            </a:r>
            <a:r>
              <a:rPr lang="fa-IR" dirty="0">
                <a:cs typeface="B Nazanin" panose="00000400000000000000" pitchFamily="2" charset="-78"/>
              </a:rPr>
              <a:t>نوزاد در منزل جلوی دیدتان نیست، او را در گهواره یا</a:t>
            </a:r>
          </a:p>
          <a:p>
            <a:pPr algn="r" rtl="1"/>
            <a:r>
              <a:rPr lang="fa-IR" dirty="0">
                <a:cs typeface="B Nazanin" panose="00000400000000000000" pitchFamily="2" charset="-78"/>
              </a:rPr>
              <a:t>تختخواب یا بر روی یک صندلی ایمن بگذارید؛</a:t>
            </a:r>
          </a:p>
          <a:p>
            <a:pPr algn="r" rtl="1"/>
            <a:r>
              <a:rPr lang="fa-IR" dirty="0" smtClean="0">
                <a:cs typeface="B Nazanin" panose="00000400000000000000" pitchFamily="2" charset="-78"/>
              </a:rPr>
              <a:t>از </a:t>
            </a:r>
            <a:r>
              <a:rPr lang="fa-IR" dirty="0">
                <a:cs typeface="B Nazanin" panose="00000400000000000000" pitchFamily="2" charset="-78"/>
              </a:rPr>
              <a:t>وسایل ایمنی مناسب برای حفاظت از کودکان استفاده</a:t>
            </a:r>
          </a:p>
          <a:p>
            <a:pPr algn="r" rtl="1"/>
            <a:r>
              <a:rPr lang="fa-IR" dirty="0">
                <a:cs typeface="B Nazanin" panose="00000400000000000000" pitchFamily="2" charset="-78"/>
              </a:rPr>
              <a:t>کنید؛</a:t>
            </a:r>
          </a:p>
          <a:p>
            <a:pPr algn="r" rtl="1"/>
            <a:r>
              <a:rPr lang="fa-IR" dirty="0" smtClean="0">
                <a:cs typeface="B Nazanin" panose="00000400000000000000" pitchFamily="2" charset="-78"/>
              </a:rPr>
              <a:t>در </a:t>
            </a:r>
            <a:r>
              <a:rPr lang="fa-IR" dirty="0">
                <a:cs typeface="B Nazanin" panose="00000400000000000000" pitchFamily="2" charset="-78"/>
              </a:rPr>
              <a:t>خانه </a:t>
            </a:r>
            <a:r>
              <a:rPr lang="fa-IR" dirty="0" smtClean="0">
                <a:cs typeface="B Nazanin" panose="00000400000000000000" pitchFamily="2" charset="-78"/>
              </a:rPr>
              <a:t>ندوید</a:t>
            </a:r>
            <a:endParaRPr lang="en-US" dirty="0" smtClean="0">
              <a:cs typeface="B Nazanin" panose="00000400000000000000" pitchFamily="2" charset="-78"/>
            </a:endParaRPr>
          </a:p>
          <a:p>
            <a:pPr algn="r" rtl="1"/>
            <a:r>
              <a:rPr lang="fa-IR" b="1" dirty="0" smtClean="0">
                <a:cs typeface="B Nazanin" panose="00000400000000000000" pitchFamily="2" charset="-78"/>
              </a:rPr>
              <a:t> </a:t>
            </a:r>
            <a:r>
              <a:rPr lang="fa-IR" dirty="0">
                <a:cs typeface="B Nazanin" panose="00000400000000000000" pitchFamily="2" charset="-78"/>
              </a:rPr>
              <a:t>اگر </a:t>
            </a:r>
            <a:r>
              <a:rPr lang="fa-IR" dirty="0" smtClean="0">
                <a:cs typeface="B Nazanin" panose="00000400000000000000" pitchFamily="2" charset="-78"/>
              </a:rPr>
              <a:t>کفش پاشنه</a:t>
            </a:r>
            <a:r>
              <a:rPr lang="en-US" dirty="0" smtClean="0">
                <a:cs typeface="B Nazanin" panose="00000400000000000000" pitchFamily="2" charset="-78"/>
              </a:rPr>
              <a:t> </a:t>
            </a:r>
            <a:r>
              <a:rPr lang="fa-IR" dirty="0" smtClean="0">
                <a:cs typeface="B Nazanin" panose="00000400000000000000" pitchFamily="2" charset="-78"/>
              </a:rPr>
              <a:t>بلند </a:t>
            </a:r>
            <a:r>
              <a:rPr lang="fa-IR" dirty="0">
                <a:cs typeface="B Nazanin" panose="00000400000000000000" pitchFamily="2" charset="-78"/>
              </a:rPr>
              <a:t>یا دمپایی لغزنده پوشید </a:t>
            </a:r>
            <a:r>
              <a:rPr lang="fa-IR" dirty="0" smtClean="0">
                <a:cs typeface="B Nazanin" panose="00000400000000000000" pitchFamily="2" charset="-78"/>
              </a:rPr>
              <a:t>ه</a:t>
            </a:r>
            <a:r>
              <a:rPr lang="en-US" dirty="0" smtClean="0">
                <a:cs typeface="B Nazanin" panose="00000400000000000000" pitchFamily="2" charset="-78"/>
              </a:rPr>
              <a:t> </a:t>
            </a:r>
            <a:r>
              <a:rPr lang="fa-IR" dirty="0" smtClean="0">
                <a:cs typeface="B Nazanin" panose="00000400000000000000" pitchFamily="2" charset="-78"/>
              </a:rPr>
              <a:t>اید</a:t>
            </a:r>
            <a:r>
              <a:rPr lang="fa-IR" dirty="0">
                <a:cs typeface="B Nazanin" panose="00000400000000000000" pitchFamily="2" charset="-78"/>
              </a:rPr>
              <a:t>، بیشتر</a:t>
            </a:r>
          </a:p>
          <a:p>
            <a:pPr algn="r" rtl="1"/>
            <a:r>
              <a:rPr lang="fa-IR" dirty="0">
                <a:cs typeface="B Nazanin" panose="00000400000000000000" pitchFamily="2" charset="-78"/>
              </a:rPr>
              <a:t>مواظب راه </a:t>
            </a:r>
            <a:r>
              <a:rPr lang="fa-IR" dirty="0" smtClean="0">
                <a:cs typeface="B Nazanin" panose="00000400000000000000" pitchFamily="2" charset="-78"/>
              </a:rPr>
              <a:t>رفتنتان </a:t>
            </a:r>
            <a:r>
              <a:rPr lang="fa-IR" dirty="0">
                <a:cs typeface="B Nazanin" panose="00000400000000000000" pitchFamily="2" charset="-78"/>
              </a:rPr>
              <a:t>باشید.</a:t>
            </a:r>
          </a:p>
          <a:p>
            <a:pPr algn="r" rtl="1"/>
            <a:r>
              <a:rPr lang="fa-IR" dirty="0" smtClean="0">
                <a:cs typeface="B Nazanin" panose="00000400000000000000" pitchFamily="2" charset="-78"/>
              </a:rPr>
              <a:t>پنجر ه</a:t>
            </a:r>
            <a:r>
              <a:rPr lang="en-US" dirty="0" smtClean="0">
                <a:cs typeface="B Nazanin" panose="00000400000000000000" pitchFamily="2" charset="-78"/>
              </a:rPr>
              <a:t> </a:t>
            </a:r>
            <a:r>
              <a:rPr lang="fa-IR" dirty="0" smtClean="0">
                <a:cs typeface="B Nazanin" panose="00000400000000000000" pitchFamily="2" charset="-78"/>
              </a:rPr>
              <a:t>ها </a:t>
            </a:r>
            <a:r>
              <a:rPr lang="en-US" dirty="0" smtClean="0">
                <a:cs typeface="B Nazanin" panose="00000400000000000000" pitchFamily="2" charset="-78"/>
              </a:rPr>
              <a:t>,</a:t>
            </a:r>
            <a:r>
              <a:rPr lang="fa-IR" dirty="0" smtClean="0">
                <a:cs typeface="B Nazanin" panose="00000400000000000000" pitchFamily="2" charset="-78"/>
              </a:rPr>
              <a:t>و پله ها باید </a:t>
            </a:r>
            <a:r>
              <a:rPr lang="fa-IR" dirty="0">
                <a:cs typeface="B Nazanin" panose="00000400000000000000" pitchFamily="2" charset="-78"/>
              </a:rPr>
              <a:t>حفاظ ایمنی داشته باشند.</a:t>
            </a:r>
          </a:p>
          <a:p>
            <a:pPr algn="r" rtl="1"/>
            <a:r>
              <a:rPr lang="fa-IR" dirty="0" smtClean="0">
                <a:cs typeface="B Nazanin" panose="00000400000000000000" pitchFamily="2" charset="-78"/>
              </a:rPr>
              <a:t>باید </a:t>
            </a:r>
            <a:r>
              <a:rPr lang="fa-IR" dirty="0">
                <a:cs typeface="B Nazanin" panose="00000400000000000000" pitchFamily="2" charset="-78"/>
              </a:rPr>
              <a:t>در حمام دستگیره در دیوار نصب شود.</a:t>
            </a:r>
          </a:p>
          <a:p>
            <a:pPr algn="r" rtl="1"/>
            <a:r>
              <a:rPr lang="fa-IR" dirty="0" smtClean="0">
                <a:cs typeface="B Nazanin" panose="00000400000000000000" pitchFamily="2" charset="-78"/>
              </a:rPr>
              <a:t>پنجره ها یک و نیم متر </a:t>
            </a:r>
            <a:r>
              <a:rPr lang="fa-IR" dirty="0" smtClean="0"/>
              <a:t>از </a:t>
            </a:r>
            <a:r>
              <a:rPr lang="fa-IR" dirty="0"/>
              <a:t>سطح زمین بالاتر باشند. </a:t>
            </a:r>
            <a:endParaRPr lang="fa-IR" dirty="0"/>
          </a:p>
        </p:txBody>
      </p:sp>
    </p:spTree>
    <p:extLst>
      <p:ext uri="{BB962C8B-B14F-4D97-AF65-F5344CB8AC3E}">
        <p14:creationId xmlns:p14="http://schemas.microsoft.com/office/powerpoint/2010/main" val="2911472672"/>
      </p:ext>
    </p:extLst>
  </p:cSld>
  <p:clrMapOvr>
    <a:masterClrMapping/>
  </p:clrMapOvr>
  <p:transition>
    <p:wedg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1295400" y="228600"/>
            <a:ext cx="8229600" cy="1143000"/>
          </a:xfrm>
        </p:spPr>
        <p:txBody>
          <a:bodyPr/>
          <a:lstStyle/>
          <a:p>
            <a:r>
              <a:rPr lang="fa-IR" altLang="en-US" b="1" dirty="0" smtClean="0">
                <a:solidFill>
                  <a:srgbClr val="00B050"/>
                </a:solidFill>
              </a:rPr>
              <a:t>برنامه مدیریت بلایا در سطح محله</a:t>
            </a:r>
            <a:endParaRPr lang="fa-IR" altLang="en-US" dirty="0" smtClean="0">
              <a:solidFill>
                <a:srgbClr val="00B050"/>
              </a:solidFill>
            </a:endParaRPr>
          </a:p>
        </p:txBody>
      </p:sp>
      <p:sp>
        <p:nvSpPr>
          <p:cNvPr id="3" name="Content Placeholder 2"/>
          <p:cNvSpPr>
            <a:spLocks noGrp="1"/>
          </p:cNvSpPr>
          <p:nvPr>
            <p:ph idx="1"/>
          </p:nvPr>
        </p:nvSpPr>
        <p:spPr>
          <a:xfrm>
            <a:off x="457200" y="2027237"/>
            <a:ext cx="8229600" cy="4830763"/>
          </a:xfrm>
        </p:spPr>
        <p:txBody>
          <a:bodyPr rtlCol="0">
            <a:normAutofit/>
          </a:bodyPr>
          <a:lstStyle/>
          <a:p>
            <a:pPr marL="0" indent="0" algn="just" rtl="1" fontAlgn="auto">
              <a:spcAft>
                <a:spcPts val="0"/>
              </a:spcAft>
              <a:buFont typeface="Arial" pitchFamily="34" charset="0"/>
              <a:buNone/>
              <a:defRPr/>
            </a:pPr>
            <a:r>
              <a:rPr lang="fa-IR" dirty="0" smtClean="0"/>
              <a:t>توسط </a:t>
            </a:r>
            <a:r>
              <a:rPr lang="fa-IR" dirty="0"/>
              <a:t>برخی سازمان ها مثلا شهرداری، هلال احمر و غیره ممکن است برنامه ای برای مدیریت بلایا در محله شما در جریان باشد. مثلا </a:t>
            </a:r>
            <a:r>
              <a:rPr lang="fa-IR" dirty="0" smtClean="0"/>
              <a:t>آموزش جستجو </a:t>
            </a:r>
            <a:r>
              <a:rPr lang="fa-IR" dirty="0"/>
              <a:t>و نجات، کمک های اولیه، شناسایی نقاط پرخطر، نصب کانکس های ذخیره </a:t>
            </a:r>
            <a:r>
              <a:rPr lang="fa-IR" dirty="0" smtClean="0"/>
              <a:t>لوازم </a:t>
            </a:r>
            <a:r>
              <a:rPr lang="fa-IR" dirty="0"/>
              <a:t>شرایط اضطراری، تمرین و مانور و غیره. </a:t>
            </a:r>
            <a:r>
              <a:rPr lang="fa-IR" dirty="0" smtClean="0"/>
              <a:t>توصیه می </a:t>
            </a:r>
            <a:r>
              <a:rPr lang="fa-IR" dirty="0"/>
              <a:t>شود تمام اعضای خانوار بطور فعال در این برنامه ها مشارکت کنند. در اینصورت نه تنها ممکن است خود شما از یک حادثه نجات پیدا </a:t>
            </a:r>
            <a:r>
              <a:rPr lang="fa-IR" dirty="0" smtClean="0"/>
              <a:t>کنید بلکه </a:t>
            </a:r>
            <a:r>
              <a:rPr lang="fa-IR" dirty="0"/>
              <a:t>می توانید به سایر اعضای خانواده و همسایگان نیز یاری برسانید </a:t>
            </a:r>
            <a:r>
              <a:rPr lang="fa-IR" dirty="0" smtClean="0">
                <a:solidFill>
                  <a:srgbClr val="00B050"/>
                </a:solidFill>
              </a:rPr>
              <a:t>و </a:t>
            </a:r>
            <a:r>
              <a:rPr lang="fa-IR" dirty="0">
                <a:solidFill>
                  <a:srgbClr val="00B050"/>
                </a:solidFill>
              </a:rPr>
              <a:t>ناجی جان آن ها بشوید. واقعا لحظه لذت بخشی خواهد بود!</a:t>
            </a:r>
          </a:p>
        </p:txBody>
      </p:sp>
    </p:spTree>
    <p:extLst>
      <p:ext uri="{BB962C8B-B14F-4D97-AF65-F5344CB8AC3E}">
        <p14:creationId xmlns:p14="http://schemas.microsoft.com/office/powerpoint/2010/main" val="87735510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457200" y="274638"/>
            <a:ext cx="8229600" cy="868362"/>
          </a:xfrm>
        </p:spPr>
        <p:txBody>
          <a:bodyPr>
            <a:normAutofit/>
          </a:bodyPr>
          <a:lstStyle/>
          <a:p>
            <a:pPr algn="ctr"/>
            <a:r>
              <a:rPr lang="fa-IR" altLang="en-US" sz="4400" b="1" dirty="0" smtClean="0">
                <a:solidFill>
                  <a:srgbClr val="00B050"/>
                </a:solidFill>
                <a:cs typeface="B Nazanin" panose="00000400000000000000" pitchFamily="2" charset="-78"/>
              </a:rPr>
              <a:t>طراحی مانور خانواده</a:t>
            </a:r>
          </a:p>
        </p:txBody>
      </p:sp>
      <p:sp>
        <p:nvSpPr>
          <p:cNvPr id="3" name="Content Placeholder 2"/>
          <p:cNvSpPr>
            <a:spLocks noGrp="1"/>
          </p:cNvSpPr>
          <p:nvPr>
            <p:ph idx="1"/>
          </p:nvPr>
        </p:nvSpPr>
        <p:spPr>
          <a:xfrm>
            <a:off x="457200" y="1143000"/>
            <a:ext cx="8229600" cy="5562600"/>
          </a:xfrm>
        </p:spPr>
        <p:txBody>
          <a:bodyPr rtlCol="0">
            <a:normAutofit fontScale="62500" lnSpcReduction="20000"/>
          </a:bodyPr>
          <a:lstStyle/>
          <a:p>
            <a:pPr marL="0" indent="0" algn="ctr" rtl="1" fontAlgn="auto">
              <a:spcAft>
                <a:spcPts val="0"/>
              </a:spcAft>
              <a:buFont typeface="Arial" pitchFamily="34" charset="0"/>
              <a:buNone/>
              <a:defRPr/>
            </a:pPr>
            <a:r>
              <a:rPr lang="fa-IR" sz="4000" dirty="0" smtClean="0"/>
              <a:t>هر </a:t>
            </a:r>
            <a:r>
              <a:rPr lang="fa-IR" sz="4000" dirty="0"/>
              <a:t>چقدر که دانش داشته باشیم تا وقتی که عمل نکنیم، بی فایده است. </a:t>
            </a:r>
            <a:endParaRPr lang="fa-IR" sz="4000" dirty="0" smtClean="0"/>
          </a:p>
          <a:p>
            <a:pPr marL="0" indent="0" algn="just" rtl="1" fontAlgn="auto">
              <a:spcAft>
                <a:spcPts val="0"/>
              </a:spcAft>
              <a:buFont typeface="Arial" pitchFamily="34" charset="0"/>
              <a:buNone/>
              <a:defRPr/>
            </a:pPr>
            <a:r>
              <a:rPr lang="fa-IR" sz="4000" dirty="0" smtClean="0"/>
              <a:t>برای </a:t>
            </a:r>
            <a:r>
              <a:rPr lang="fa-IR" sz="4000" dirty="0"/>
              <a:t>اینکه مطمئن شویم یک خانواده </a:t>
            </a:r>
            <a:r>
              <a:rPr lang="fa-IR" sz="4000" dirty="0" smtClean="0"/>
              <a:t>تمام آموزش ها </a:t>
            </a:r>
            <a:r>
              <a:rPr lang="fa-IR" sz="4000" dirty="0"/>
              <a:t>را </a:t>
            </a:r>
            <a:r>
              <a:rPr lang="fa-IR" sz="4000" dirty="0" smtClean="0"/>
              <a:t>فرا گرفته است</a:t>
            </a:r>
            <a:r>
              <a:rPr lang="fa-IR" sz="4000" dirty="0"/>
              <a:t>، باید یک مانور را اجرا و ارشیابی کند. بهتر است هر خانوار حداقل سالی یکبار </a:t>
            </a:r>
            <a:r>
              <a:rPr lang="fa-IR" sz="4000" dirty="0" smtClean="0"/>
              <a:t>(ترجیحا </a:t>
            </a:r>
            <a:r>
              <a:rPr lang="fa-IR" sz="4000" dirty="0"/>
              <a:t>دو </a:t>
            </a:r>
            <a:r>
              <a:rPr lang="fa-IR" sz="4000" dirty="0" smtClean="0"/>
              <a:t>بار) </a:t>
            </a:r>
            <a:r>
              <a:rPr lang="fa-IR" sz="4000" dirty="0"/>
              <a:t>مانور انجام دهد. </a:t>
            </a:r>
            <a:endParaRPr lang="fa-IR" sz="4000" dirty="0" smtClean="0"/>
          </a:p>
          <a:p>
            <a:pPr marL="0" indent="0" algn="r" rtl="1" fontAlgn="auto">
              <a:spcAft>
                <a:spcPts val="0"/>
              </a:spcAft>
              <a:buFont typeface="Arial" pitchFamily="34" charset="0"/>
              <a:buNone/>
              <a:defRPr/>
            </a:pPr>
            <a:r>
              <a:rPr lang="fa-IR" sz="4500" dirty="0" smtClean="0">
                <a:solidFill>
                  <a:srgbClr val="FF0000"/>
                </a:solidFill>
                <a:cs typeface="2  Titr" pitchFamily="2" charset="-78"/>
              </a:rPr>
              <a:t>می </a:t>
            </a:r>
            <a:r>
              <a:rPr lang="fa-IR" sz="4500" dirty="0">
                <a:solidFill>
                  <a:srgbClr val="FF0000"/>
                </a:solidFill>
                <a:cs typeface="2  Titr" pitchFamily="2" charset="-78"/>
              </a:rPr>
              <a:t>توانید مراحل زیر را </a:t>
            </a:r>
            <a:r>
              <a:rPr lang="fa-IR" sz="4500" dirty="0" smtClean="0">
                <a:solidFill>
                  <a:srgbClr val="FF0000"/>
                </a:solidFill>
                <a:cs typeface="2  Titr" pitchFamily="2" charset="-78"/>
              </a:rPr>
              <a:t>به خانواده </a:t>
            </a:r>
            <a:r>
              <a:rPr lang="fa-IR" sz="4500" dirty="0">
                <a:solidFill>
                  <a:srgbClr val="FF0000"/>
                </a:solidFill>
                <a:cs typeface="2  Titr" pitchFamily="2" charset="-78"/>
              </a:rPr>
              <a:t>توصیه کنید:</a:t>
            </a:r>
          </a:p>
          <a:p>
            <a:pPr marL="514350" indent="-514350" algn="r" rtl="1" fontAlgn="auto">
              <a:spcAft>
                <a:spcPts val="0"/>
              </a:spcAft>
              <a:buFont typeface="+mj-lt"/>
              <a:buAutoNum type="arabicPeriod"/>
              <a:defRPr/>
            </a:pPr>
            <a:r>
              <a:rPr lang="fa-IR" sz="3700" dirty="0" smtClean="0"/>
              <a:t>تمام </a:t>
            </a:r>
            <a:r>
              <a:rPr lang="fa-IR" sz="3700" dirty="0"/>
              <a:t>اعضاء خانواده جمع </a:t>
            </a:r>
            <a:r>
              <a:rPr lang="fa-IR" sz="3700" dirty="0" smtClean="0"/>
              <a:t>شوند</a:t>
            </a:r>
          </a:p>
          <a:p>
            <a:pPr marL="514350" indent="-514350" algn="r" rtl="1" fontAlgn="auto">
              <a:spcAft>
                <a:spcPts val="0"/>
              </a:spcAft>
              <a:buFont typeface="+mj-lt"/>
              <a:buAutoNum type="arabicPeriod"/>
              <a:defRPr/>
            </a:pPr>
            <a:r>
              <a:rPr lang="fa-IR" sz="3700" dirty="0" smtClean="0"/>
              <a:t>هدف </a:t>
            </a:r>
            <a:r>
              <a:rPr lang="fa-IR" sz="3700" dirty="0"/>
              <a:t>مانور را بیان کنند</a:t>
            </a:r>
            <a:r>
              <a:rPr lang="fa-IR" sz="3700" dirty="0" smtClean="0"/>
              <a:t>:  </a:t>
            </a:r>
            <a:r>
              <a:rPr lang="fa-IR" sz="3700" dirty="0"/>
              <a:t>مثلا آمادگی در برابر </a:t>
            </a:r>
            <a:r>
              <a:rPr lang="fa-IR" sz="3700" dirty="0" smtClean="0"/>
              <a:t>زلزله</a:t>
            </a:r>
          </a:p>
          <a:p>
            <a:pPr marL="514350" indent="-514350" algn="r" rtl="1" fontAlgn="auto">
              <a:spcAft>
                <a:spcPts val="0"/>
              </a:spcAft>
              <a:buFont typeface="+mj-lt"/>
              <a:buAutoNum type="arabicPeriod"/>
              <a:defRPr/>
            </a:pPr>
            <a:r>
              <a:rPr lang="fa-IR" sz="3700" dirty="0" smtClean="0"/>
              <a:t>بگویند </a:t>
            </a:r>
            <a:r>
              <a:rPr lang="fa-IR" sz="3700" dirty="0"/>
              <a:t>که چه کارهایی باید انجام شود، مثلا اعلام شروع مانور، رفتن زیر میز، </a:t>
            </a:r>
            <a:r>
              <a:rPr lang="fa-IR" sz="3700" dirty="0" smtClean="0"/>
              <a:t>  بسته </a:t>
            </a:r>
            <a:r>
              <a:rPr lang="fa-IR" sz="3700" dirty="0"/>
              <a:t>بودن آسانسور، برداشتن کیف </a:t>
            </a:r>
            <a:r>
              <a:rPr lang="fa-IR" sz="3700" dirty="0" smtClean="0"/>
              <a:t>اضطراری</a:t>
            </a:r>
            <a:r>
              <a:rPr lang="fa-IR" sz="3700" dirty="0"/>
              <a:t>، </a:t>
            </a:r>
            <a:r>
              <a:rPr lang="fa-IR" sz="3700" dirty="0" smtClean="0"/>
              <a:t>کمک به </a:t>
            </a:r>
            <a:r>
              <a:rPr lang="fa-IR" sz="3700" dirty="0"/>
              <a:t>فرد سالمند و </a:t>
            </a:r>
            <a:r>
              <a:rPr lang="fa-IR" sz="3700" dirty="0" smtClean="0"/>
              <a:t>...</a:t>
            </a:r>
          </a:p>
          <a:p>
            <a:pPr marL="514350" indent="-514350" algn="r" rtl="1" fontAlgn="auto">
              <a:spcAft>
                <a:spcPts val="0"/>
              </a:spcAft>
              <a:buFont typeface="+mj-lt"/>
              <a:buAutoNum type="arabicPeriod"/>
              <a:defRPr/>
            </a:pPr>
            <a:r>
              <a:rPr lang="fa-IR" sz="3700" dirty="0" smtClean="0"/>
              <a:t>هر </a:t>
            </a:r>
            <a:r>
              <a:rPr lang="fa-IR" sz="3700" dirty="0"/>
              <a:t>عضو خانواده یک کار را تقبل </a:t>
            </a:r>
            <a:r>
              <a:rPr lang="fa-IR" sz="3700" dirty="0" smtClean="0"/>
              <a:t>کند</a:t>
            </a:r>
          </a:p>
          <a:p>
            <a:pPr marL="514350" indent="-514350" algn="r" rtl="1" fontAlgn="auto">
              <a:spcAft>
                <a:spcPts val="0"/>
              </a:spcAft>
              <a:buFont typeface="+mj-lt"/>
              <a:buAutoNum type="arabicPeriod"/>
              <a:defRPr/>
            </a:pPr>
            <a:r>
              <a:rPr lang="fa-IR" sz="3700" dirty="0" smtClean="0"/>
              <a:t>با </a:t>
            </a:r>
            <a:r>
              <a:rPr lang="fa-IR" sz="3700" dirty="0"/>
              <a:t>اعلام آغاز مانور (مثلا با زدن روی میز یا زنگ زدن ساعت کوک شده)، هر کس وظیفه خود را انجام </a:t>
            </a:r>
            <a:r>
              <a:rPr lang="fa-IR" sz="3700" dirty="0" smtClean="0"/>
              <a:t>دهد</a:t>
            </a:r>
            <a:endParaRPr lang="fa-IR" sz="3700" dirty="0"/>
          </a:p>
          <a:p>
            <a:pPr marL="514350" indent="-514350" algn="r" rtl="1" fontAlgn="auto">
              <a:spcAft>
                <a:spcPts val="0"/>
              </a:spcAft>
              <a:buFont typeface="+mj-lt"/>
              <a:buAutoNum type="arabicPeriod"/>
              <a:defRPr/>
            </a:pPr>
            <a:r>
              <a:rPr lang="fa-IR" sz="3700" dirty="0" smtClean="0"/>
              <a:t>کل </a:t>
            </a:r>
            <a:r>
              <a:rPr lang="fa-IR" sz="3700" dirty="0"/>
              <a:t>زمان انجام مانور 3 تا 5 دقیقه طول می </a:t>
            </a:r>
            <a:r>
              <a:rPr lang="fa-IR" sz="3700" dirty="0" smtClean="0"/>
              <a:t>کشد</a:t>
            </a:r>
          </a:p>
          <a:p>
            <a:pPr marL="514350" indent="-514350" algn="r" rtl="1" fontAlgn="auto">
              <a:spcAft>
                <a:spcPts val="0"/>
              </a:spcAft>
              <a:buFont typeface="+mj-lt"/>
              <a:buAutoNum type="arabicPeriod"/>
              <a:defRPr/>
            </a:pPr>
            <a:r>
              <a:rPr lang="fa-IR" sz="3700" dirty="0" smtClean="0"/>
              <a:t>بعد </a:t>
            </a:r>
            <a:r>
              <a:rPr lang="fa-IR" sz="3700" dirty="0"/>
              <a:t>از مانور همه با هم بحث کنند که چه اشکالاتی وجود داشت و برای رفع آن باید چه کرد</a:t>
            </a:r>
          </a:p>
        </p:txBody>
      </p:sp>
    </p:spTree>
    <p:extLst>
      <p:ext uri="{BB962C8B-B14F-4D97-AF65-F5344CB8AC3E}">
        <p14:creationId xmlns:p14="http://schemas.microsoft.com/office/powerpoint/2010/main" val="377092600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229600" cy="1143000"/>
          </a:xfrm>
        </p:spPr>
        <p:txBody>
          <a:bodyPr rtlCol="0">
            <a:normAutofit/>
          </a:bodyPr>
          <a:lstStyle/>
          <a:p>
            <a:pPr algn="ctr" fontAlgn="auto">
              <a:spcAft>
                <a:spcPts val="0"/>
              </a:spcAft>
              <a:defRPr/>
            </a:pPr>
            <a:r>
              <a:rPr lang="fa-IR" sz="4400" b="1" dirty="0" smtClean="0">
                <a:solidFill>
                  <a:srgbClr val="00B050"/>
                </a:solidFill>
                <a:cs typeface="B Nazanin" panose="00000400000000000000" pitchFamily="2" charset="-78"/>
              </a:rPr>
              <a:t>خلاصه اقدامات خانوار برای آمادگی در بلایا</a:t>
            </a:r>
            <a:endParaRPr lang="fa-IR" sz="4400" b="1" dirty="0">
              <a:solidFill>
                <a:srgbClr val="00B050"/>
              </a:solidFill>
              <a:cs typeface="B Nazanin" panose="00000400000000000000" pitchFamily="2" charset="-78"/>
            </a:endParaRPr>
          </a:p>
        </p:txBody>
      </p:sp>
      <p:sp>
        <p:nvSpPr>
          <p:cNvPr id="3" name="Content Placeholder 2"/>
          <p:cNvSpPr>
            <a:spLocks noGrp="1"/>
          </p:cNvSpPr>
          <p:nvPr>
            <p:ph idx="1"/>
          </p:nvPr>
        </p:nvSpPr>
        <p:spPr>
          <a:xfrm>
            <a:off x="457200" y="1447800"/>
            <a:ext cx="8229600" cy="4906963"/>
          </a:xfrm>
        </p:spPr>
        <p:txBody>
          <a:bodyPr rtlCol="0">
            <a:normAutofit fontScale="92500" lnSpcReduction="10000"/>
          </a:bodyPr>
          <a:lstStyle/>
          <a:p>
            <a:pPr marL="514350" indent="-514350" algn="r" rtl="1" fontAlgn="auto">
              <a:spcAft>
                <a:spcPts val="0"/>
              </a:spcAft>
              <a:buFont typeface="+mj-lt"/>
              <a:buAutoNum type="arabicPeriod"/>
              <a:defRPr/>
            </a:pPr>
            <a:r>
              <a:rPr lang="fa-IR" dirty="0" smtClean="0">
                <a:cs typeface="2  Mitra" pitchFamily="2" charset="-78"/>
              </a:rPr>
              <a:t>در خانواده </a:t>
            </a:r>
            <a:r>
              <a:rPr lang="fa-IR" dirty="0">
                <a:cs typeface="2  Mitra" pitchFamily="2" charset="-78"/>
              </a:rPr>
              <a:t>شما باید هر ساله جلسه </a:t>
            </a:r>
            <a:r>
              <a:rPr lang="fa-IR" dirty="0" smtClean="0">
                <a:cs typeface="2  Mitra" pitchFamily="2" charset="-78"/>
              </a:rPr>
              <a:t>برنامه ریزی برای مقابله با بلایا تشکیل شود . بلایا مانند سیل ، خشکسالی ، طوفان ، رانش زمین ، سرما یا گرمای شدید ، آتش سوزی و غیره</a:t>
            </a:r>
          </a:p>
          <a:p>
            <a:pPr marL="514350" indent="-514350" algn="r" rtl="1" fontAlgn="auto">
              <a:spcAft>
                <a:spcPts val="0"/>
              </a:spcAft>
              <a:buFont typeface="+mj-lt"/>
              <a:buAutoNum type="arabicPeriod"/>
              <a:defRPr/>
            </a:pPr>
            <a:r>
              <a:rPr lang="fa-IR" dirty="0" smtClean="0">
                <a:cs typeface="2  Mitra" pitchFamily="2" charset="-78"/>
              </a:rPr>
              <a:t>در خانواده </a:t>
            </a:r>
            <a:r>
              <a:rPr lang="fa-IR" dirty="0">
                <a:cs typeface="2  Mitra" pitchFamily="2" charset="-78"/>
              </a:rPr>
              <a:t>شما باید نقشه </a:t>
            </a:r>
            <a:r>
              <a:rPr lang="fa-IR" dirty="0" smtClean="0">
                <a:cs typeface="2  Mitra" pitchFamily="2" charset="-78"/>
              </a:rPr>
              <a:t>خطر بلایای مهم ( زلزله ، سیل) رسم گردد .</a:t>
            </a:r>
          </a:p>
          <a:p>
            <a:pPr marL="514350" indent="-514350" algn="r" rtl="1" fontAlgn="auto">
              <a:spcAft>
                <a:spcPts val="0"/>
              </a:spcAft>
              <a:buFont typeface="+mj-lt"/>
              <a:buAutoNum type="arabicPeriod"/>
              <a:defRPr/>
            </a:pPr>
            <a:r>
              <a:rPr lang="fa-IR" dirty="0" smtClean="0">
                <a:cs typeface="2  Mitra" pitchFamily="2" charset="-78"/>
              </a:rPr>
              <a:t>مقاومت ساختمان منزل شما در برابر زلزله توسط یک فرد متخصص ارزیابی شود . ( شامل دیوارها ، سقف ها و ستون ها )</a:t>
            </a:r>
          </a:p>
          <a:p>
            <a:pPr marL="514350" indent="-514350" algn="r" rtl="1" fontAlgn="auto">
              <a:spcAft>
                <a:spcPts val="0"/>
              </a:spcAft>
              <a:buFont typeface="+mj-lt"/>
              <a:buAutoNum type="arabicPeriod"/>
              <a:defRPr/>
            </a:pPr>
            <a:r>
              <a:rPr lang="fa-IR" dirty="0" smtClean="0">
                <a:cs typeface="2  Mitra" pitchFamily="2" charset="-78"/>
              </a:rPr>
              <a:t>در صورت مقاوم نبودن ساختمان منزل شما در برابر زلزله ، اقدامات لازم برای مقاوم سازی انجام گیرد .</a:t>
            </a:r>
          </a:p>
          <a:p>
            <a:pPr marL="514350" indent="-514350" algn="r" rtl="1" fontAlgn="auto">
              <a:spcAft>
                <a:spcPts val="0"/>
              </a:spcAft>
              <a:buFont typeface="+mj-lt"/>
              <a:buAutoNum type="arabicPeriod"/>
              <a:defRPr/>
            </a:pPr>
            <a:r>
              <a:rPr lang="fa-IR" dirty="0" smtClean="0">
                <a:cs typeface="2  Mitra" pitchFamily="2" charset="-78"/>
              </a:rPr>
              <a:t>هر ساله ارزیابی آسیب پذیری عوامل غیر سازه ای منزل شما در برابر زلزله انجام گیرد. عوامل غیر سازه ای شامل : تأسیسات ( آب ، برق و گاز ) لوازم منزل و دکوری ، شیشه ها و غیره</a:t>
            </a:r>
          </a:p>
          <a:p>
            <a:pPr marL="514350" indent="-514350" algn="r" rtl="1" fontAlgn="auto">
              <a:spcAft>
                <a:spcPts val="0"/>
              </a:spcAft>
              <a:buFont typeface="+mj-lt"/>
              <a:buAutoNum type="arabicPeriod"/>
              <a:defRPr/>
            </a:pPr>
            <a:r>
              <a:rPr lang="fa-IR" dirty="0">
                <a:cs typeface="2  Mitra" pitchFamily="2" charset="-78"/>
              </a:rPr>
              <a:t>در منزل شما هر ساله اقدامات </a:t>
            </a:r>
            <a:r>
              <a:rPr lang="fa-IR" dirty="0" smtClean="0">
                <a:cs typeface="2  Mitra" pitchFamily="2" charset="-78"/>
              </a:rPr>
              <a:t>لازم برای کاهش آسیب پذیری عوامل غیره سازه ای منزل انجام گیرد .</a:t>
            </a:r>
          </a:p>
          <a:p>
            <a:pPr marL="514350" indent="-514350" algn="r" rtl="1" fontAlgn="auto">
              <a:spcAft>
                <a:spcPts val="0"/>
              </a:spcAft>
              <a:buFont typeface="+mj-lt"/>
              <a:buAutoNum type="arabicPeriod"/>
              <a:defRPr/>
            </a:pPr>
            <a:r>
              <a:rPr lang="fa-IR" dirty="0">
                <a:cs typeface="2  Mitra" pitchFamily="2" charset="-78"/>
              </a:rPr>
              <a:t>در منزل شما </a:t>
            </a:r>
            <a:r>
              <a:rPr lang="fa-IR" dirty="0" smtClean="0">
                <a:cs typeface="2  Mitra" pitchFamily="2" charset="-78"/>
              </a:rPr>
              <a:t>بایستی کیف شرایط اضطراری و بلایا تهیه گردد .</a:t>
            </a:r>
          </a:p>
          <a:p>
            <a:pPr algn="r" rtl="1" fontAlgn="auto">
              <a:spcAft>
                <a:spcPts val="0"/>
              </a:spcAft>
              <a:defRPr/>
            </a:pPr>
            <a:endParaRPr lang="fa-IR" dirty="0" smtClean="0">
              <a:cs typeface="2  Titr" pitchFamily="2" charset="-78"/>
            </a:endParaRPr>
          </a:p>
          <a:p>
            <a:pPr algn="r" rtl="1" fontAlgn="auto">
              <a:spcAft>
                <a:spcPts val="0"/>
              </a:spcAft>
              <a:defRPr/>
            </a:pPr>
            <a:endParaRPr lang="fa-IR" dirty="0">
              <a:cs typeface="2  Titr" pitchFamily="2" charset="-78"/>
            </a:endParaRPr>
          </a:p>
        </p:txBody>
      </p:sp>
    </p:spTree>
    <p:extLst>
      <p:ext uri="{BB962C8B-B14F-4D97-AF65-F5344CB8AC3E}">
        <p14:creationId xmlns:p14="http://schemas.microsoft.com/office/powerpoint/2010/main" val="174562273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821363"/>
          </a:xfrm>
        </p:spPr>
        <p:txBody>
          <a:bodyPr rtlCol="0">
            <a:normAutofit lnSpcReduction="10000"/>
          </a:bodyPr>
          <a:lstStyle/>
          <a:p>
            <a:pPr marL="514350" indent="-514350" algn="r" rtl="1" fontAlgn="auto">
              <a:spcAft>
                <a:spcPts val="0"/>
              </a:spcAft>
              <a:buFont typeface="+mj-lt"/>
              <a:buAutoNum type="arabicPeriod" startAt="8"/>
              <a:defRPr/>
            </a:pPr>
            <a:r>
              <a:rPr lang="fa-IR" dirty="0">
                <a:cs typeface="2  Mitra" pitchFamily="2" charset="-78"/>
              </a:rPr>
              <a:t>تهیه برنامه ارتباطی در خانواده برای شرایط اضطراری و بلایا .</a:t>
            </a:r>
          </a:p>
          <a:p>
            <a:pPr marL="514350" indent="-514350" algn="r" rtl="1" fontAlgn="auto">
              <a:spcAft>
                <a:spcPts val="0"/>
              </a:spcAft>
              <a:buFont typeface="+mj-lt"/>
              <a:buAutoNum type="arabicPeriod" startAt="8"/>
              <a:defRPr/>
            </a:pPr>
            <a:r>
              <a:rPr lang="fa-IR" dirty="0">
                <a:cs typeface="2  Mitra" pitchFamily="2" charset="-78"/>
              </a:rPr>
              <a:t>تهیه برنامه تخلیه در خانواده برای شرایط اضطراری و بلایا .</a:t>
            </a:r>
          </a:p>
          <a:p>
            <a:pPr marL="514350" indent="-514350" algn="r" rtl="1" fontAlgn="auto">
              <a:spcAft>
                <a:spcPts val="0"/>
              </a:spcAft>
              <a:buFont typeface="+mj-lt"/>
              <a:buAutoNum type="arabicPeriod" startAt="8"/>
              <a:defRPr/>
            </a:pPr>
            <a:r>
              <a:rPr lang="fa-IR" dirty="0">
                <a:cs typeface="2  Mitra" pitchFamily="2" charset="-78"/>
              </a:rPr>
              <a:t>تهیه برنامه کمک به </a:t>
            </a:r>
            <a:r>
              <a:rPr lang="fa-IR" dirty="0" smtClean="0">
                <a:cs typeface="2  Mitra" pitchFamily="2" charset="-78"/>
              </a:rPr>
              <a:t>گروه </a:t>
            </a:r>
            <a:r>
              <a:rPr lang="fa-IR" dirty="0">
                <a:cs typeface="2  Mitra" pitchFamily="2" charset="-78"/>
              </a:rPr>
              <a:t>های آسیب پذیره در خانواده برای شرایط اضطراری و بلایا . </a:t>
            </a:r>
            <a:r>
              <a:rPr lang="fa-IR" dirty="0" smtClean="0">
                <a:cs typeface="2  Mitra" pitchFamily="2" charset="-78"/>
              </a:rPr>
              <a:t>گروه آسیب پذیرشامل </a:t>
            </a:r>
            <a:r>
              <a:rPr lang="fa-IR" dirty="0">
                <a:cs typeface="2  Mitra" pitchFamily="2" charset="-78"/>
              </a:rPr>
              <a:t>زنان باردار ، کودکان ، سالمندان ، معلولان جسمی و روانی و </a:t>
            </a:r>
            <a:r>
              <a:rPr lang="fa-IR" dirty="0" smtClean="0">
                <a:cs typeface="2  Mitra" pitchFamily="2" charset="-78"/>
              </a:rPr>
              <a:t>بیماران میباشد .</a:t>
            </a:r>
            <a:endParaRPr lang="fa-IR" dirty="0">
              <a:cs typeface="2  Mitra" pitchFamily="2" charset="-78"/>
            </a:endParaRPr>
          </a:p>
          <a:p>
            <a:pPr marL="514350" indent="-514350" algn="r" rtl="1" fontAlgn="auto">
              <a:spcAft>
                <a:spcPts val="0"/>
              </a:spcAft>
              <a:buFont typeface="+mj-lt"/>
              <a:buAutoNum type="arabicPeriod" startAt="8"/>
              <a:defRPr/>
            </a:pPr>
            <a:r>
              <a:rPr lang="fa-IR" dirty="0">
                <a:cs typeface="2  Mitra" pitchFamily="2" charset="-78"/>
              </a:rPr>
              <a:t>آشنایی خانواده شما با هشدارهای اولیه مخاطرات مهم منتقله مانند سیل ، طوفان و غیره .</a:t>
            </a:r>
          </a:p>
          <a:p>
            <a:pPr marL="514350" indent="-514350" algn="r" rtl="1" fontAlgn="auto">
              <a:spcAft>
                <a:spcPts val="0"/>
              </a:spcAft>
              <a:buFont typeface="+mj-lt"/>
              <a:buAutoNum type="arabicPeriod" startAt="8"/>
              <a:defRPr/>
            </a:pPr>
            <a:r>
              <a:rPr lang="fa-IR" dirty="0">
                <a:cs typeface="2  Mitra" pitchFamily="2" charset="-78"/>
              </a:rPr>
              <a:t>وجود وسایل اطفای حریق آماده در منزل . منظور از آماده </a:t>
            </a:r>
            <a:r>
              <a:rPr lang="fa-IR" dirty="0" smtClean="0">
                <a:cs typeface="2  Mitra" pitchFamily="2" charset="-78"/>
              </a:rPr>
              <a:t>، </a:t>
            </a:r>
            <a:r>
              <a:rPr lang="fa-IR" dirty="0">
                <a:cs typeface="2  Mitra" pitchFamily="2" charset="-78"/>
              </a:rPr>
              <a:t>وجود حداقل یک کپسول آتش نشانی شارژ شده است که اعضای خانواده روش استفاده از آن را میدانند .</a:t>
            </a:r>
          </a:p>
          <a:p>
            <a:pPr marL="514350" indent="-514350" algn="r" rtl="1" fontAlgn="auto">
              <a:spcAft>
                <a:spcPts val="0"/>
              </a:spcAft>
              <a:buFont typeface="+mj-lt"/>
              <a:buAutoNum type="arabicPeriod" startAt="8"/>
              <a:defRPr/>
            </a:pPr>
            <a:r>
              <a:rPr lang="fa-IR" dirty="0">
                <a:cs typeface="2  Mitra" pitchFamily="2" charset="-78"/>
              </a:rPr>
              <a:t>حداقل یکی از اعضای خانوار باید هر ساله آموزش کمک های اولیه پزشکی را ببیند .</a:t>
            </a:r>
          </a:p>
          <a:p>
            <a:pPr marL="514350" indent="-514350" algn="r" rtl="1" fontAlgn="auto">
              <a:spcAft>
                <a:spcPts val="0"/>
              </a:spcAft>
              <a:buFont typeface="+mj-lt"/>
              <a:buAutoNum type="arabicPeriod" startAt="8"/>
              <a:defRPr/>
            </a:pPr>
            <a:r>
              <a:rPr lang="fa-IR" dirty="0">
                <a:cs typeface="2  Mitra" pitchFamily="2" charset="-78"/>
              </a:rPr>
              <a:t>خانواده شما در برنامه های مدیریت بلایا </a:t>
            </a:r>
            <a:r>
              <a:rPr lang="fa-IR" dirty="0" smtClean="0">
                <a:cs typeface="2  Mitra" pitchFamily="2" charset="-78"/>
              </a:rPr>
              <a:t>درمحله </a:t>
            </a:r>
            <a:r>
              <a:rPr lang="fa-IR" dirty="0">
                <a:cs typeface="2  Mitra" pitchFamily="2" charset="-78"/>
              </a:rPr>
              <a:t>خود مشارکت فعال داشته </a:t>
            </a:r>
            <a:r>
              <a:rPr lang="fa-IR" dirty="0" smtClean="0">
                <a:cs typeface="2  Mitra" pitchFamily="2" charset="-78"/>
              </a:rPr>
              <a:t>باشد.</a:t>
            </a:r>
          </a:p>
          <a:p>
            <a:pPr marL="514350" indent="-514350" algn="r" rtl="1" fontAlgn="auto">
              <a:spcAft>
                <a:spcPts val="0"/>
              </a:spcAft>
              <a:buFont typeface="+mj-lt"/>
              <a:buAutoNum type="arabicPeriod" startAt="8"/>
              <a:defRPr/>
            </a:pPr>
            <a:r>
              <a:rPr lang="fa-IR" dirty="0">
                <a:cs typeface="2  Mitra" pitchFamily="2" charset="-78"/>
              </a:rPr>
              <a:t>خانواده شما باید هر ساله  تمرین </a:t>
            </a:r>
            <a:r>
              <a:rPr lang="fa-IR" dirty="0" smtClean="0">
                <a:cs typeface="2  Mitra" pitchFamily="2" charset="-78"/>
              </a:rPr>
              <a:t>( مانور ) شرایط </a:t>
            </a:r>
            <a:r>
              <a:rPr lang="fa-IR" dirty="0">
                <a:cs typeface="2  Mitra" pitchFamily="2" charset="-78"/>
              </a:rPr>
              <a:t>اضطراری و بلایا را انجام دهد </a:t>
            </a:r>
            <a:r>
              <a:rPr lang="fa-IR" dirty="0" smtClean="0">
                <a:cs typeface="2  Mitra" pitchFamily="2" charset="-78"/>
              </a:rPr>
              <a:t>.</a:t>
            </a:r>
            <a:endParaRPr lang="fa-IR" dirty="0">
              <a:cs typeface="2  Mitra" pitchFamily="2" charset="-78"/>
            </a:endParaRPr>
          </a:p>
          <a:p>
            <a:pPr fontAlgn="auto">
              <a:spcAft>
                <a:spcPts val="0"/>
              </a:spcAft>
              <a:defRPr/>
            </a:pPr>
            <a:endParaRPr lang="fa-IR" dirty="0">
              <a:cs typeface="2  Mitra" pitchFamily="2" charset="-78"/>
            </a:endParaRPr>
          </a:p>
        </p:txBody>
      </p:sp>
    </p:spTree>
    <p:extLst>
      <p:ext uri="{BB962C8B-B14F-4D97-AF65-F5344CB8AC3E}">
        <p14:creationId xmlns:p14="http://schemas.microsoft.com/office/powerpoint/2010/main" val="23068163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364163"/>
          </a:xfrm>
        </p:spPr>
        <p:txBody>
          <a:bodyPr>
            <a:normAutofit fontScale="85000" lnSpcReduction="20000"/>
          </a:bodyPr>
          <a:lstStyle/>
          <a:p>
            <a:pPr algn="r" rtl="1">
              <a:buFont typeface="Wingdings" panose="05000000000000000000" pitchFamily="2" charset="2"/>
              <a:buChar char="ü"/>
            </a:pPr>
            <a:r>
              <a:rPr lang="fa-IR" dirty="0" smtClean="0">
                <a:cs typeface="B Nazanin" panose="00000400000000000000" pitchFamily="2" charset="-78"/>
              </a:rPr>
              <a:t>استفاده </a:t>
            </a:r>
            <a:r>
              <a:rPr lang="fa-IR" dirty="0" smtClean="0">
                <a:cs typeface="B Nazanin" panose="00000400000000000000" pitchFamily="2" charset="-78"/>
              </a:rPr>
              <a:t>از چهارپایه ها و نردبانهای فاقد لقی و عیوب دیگر تا حد امکان از بالا بردن اجسام سنگین از نردبان خودداری کنیم و اینگونه اجسام را با طناب بالا بکشیم.</a:t>
            </a:r>
          </a:p>
          <a:p>
            <a:pPr algn="r" rtl="1">
              <a:buFont typeface="Wingdings" panose="05000000000000000000" pitchFamily="2" charset="2"/>
              <a:buChar char="ü"/>
            </a:pPr>
            <a:r>
              <a:rPr lang="fa-IR" dirty="0" smtClean="0">
                <a:cs typeface="B Nazanin" panose="00000400000000000000" pitchFamily="2" charset="-78"/>
              </a:rPr>
              <a:t>نصب </a:t>
            </a:r>
            <a:r>
              <a:rPr lang="fa-IR" dirty="0" smtClean="0">
                <a:cs typeface="B Nazanin" panose="00000400000000000000" pitchFamily="2" charset="-78"/>
              </a:rPr>
              <a:t>دیواره یا نرده در لبه بام، راه پله ها و سایر مکانهای مرتفع ، در رابطه با ورودی زیرزمینها، نصب نرده و درب مستحکم توصیه می شود.</a:t>
            </a:r>
          </a:p>
          <a:p>
            <a:pPr algn="r" rtl="1">
              <a:buFont typeface="Wingdings" panose="05000000000000000000" pitchFamily="2" charset="2"/>
              <a:buChar char="ü"/>
            </a:pPr>
            <a:r>
              <a:rPr lang="fa-IR" dirty="0" smtClean="0">
                <a:cs typeface="B Nazanin" panose="00000400000000000000" pitchFamily="2" charset="-78"/>
              </a:rPr>
              <a:t>برای </a:t>
            </a:r>
            <a:r>
              <a:rPr lang="fa-IR" dirty="0" smtClean="0">
                <a:cs typeface="B Nazanin" panose="00000400000000000000" pitchFamily="2" charset="-78"/>
              </a:rPr>
              <a:t>جلوگیری از زمین خوردن، راه پله ها و راهروها را با نور مناسب روشن نگه </a:t>
            </a:r>
            <a:r>
              <a:rPr lang="fa-IR" dirty="0" smtClean="0">
                <a:cs typeface="B Nazanin" panose="00000400000000000000" pitchFamily="2" charset="-78"/>
              </a:rPr>
              <a:t>دارید.</a:t>
            </a:r>
          </a:p>
          <a:p>
            <a:pPr algn="r" rtl="1">
              <a:buFont typeface="Wingdings" panose="05000000000000000000" pitchFamily="2" charset="2"/>
              <a:buChar char="ü"/>
            </a:pPr>
            <a:r>
              <a:rPr lang="fa-IR" dirty="0" smtClean="0">
                <a:cs typeface="B Nazanin" panose="00000400000000000000" pitchFamily="2" charset="-78"/>
              </a:rPr>
              <a:t>یکی </a:t>
            </a:r>
            <a:r>
              <a:rPr lang="fa-IR" dirty="0">
                <a:cs typeface="B Nazanin" panose="00000400000000000000" pitchFamily="2" charset="-78"/>
              </a:rPr>
              <a:t>دیگر از انواع سقوط،لیزخوردن و سقوط در سطح است. در این مورد کفپوش منازل اهمیت زیادی دارد</a:t>
            </a:r>
            <a:r>
              <a:rPr lang="fa-IR" dirty="0" smtClean="0">
                <a:cs typeface="B Nazanin" panose="00000400000000000000" pitchFamily="2" charset="-78"/>
              </a:rPr>
              <a:t>.</a:t>
            </a:r>
          </a:p>
          <a:p>
            <a:pPr algn="r" rtl="1">
              <a:buFont typeface="Wingdings" panose="05000000000000000000" pitchFamily="2" charset="2"/>
              <a:buChar char="ü"/>
            </a:pPr>
            <a:r>
              <a:rPr lang="fa-IR" dirty="0" smtClean="0">
                <a:cs typeface="B Nazanin" panose="00000400000000000000" pitchFamily="2" charset="-78"/>
              </a:rPr>
              <a:t>در </a:t>
            </a:r>
            <a:r>
              <a:rPr lang="fa-IR" dirty="0">
                <a:cs typeface="B Nazanin" panose="00000400000000000000" pitchFamily="2" charset="-78"/>
              </a:rPr>
              <a:t>سالهای اخیر استفاده از پوشش سرامیک در منازل رواج یافته که معمولاً لغزندگی زیادی دارد و حوادث متعددی را به دنبال داشته توصیه می شود جهت پوشش کف منازل در صورت استفاده از سرامیک از سرامیکهای با اصطکاک بیشتر و لغزندگی کمتر استفاده شود. </a:t>
            </a:r>
            <a:endParaRPr lang="fa-IR" dirty="0" smtClean="0">
              <a:cs typeface="B Nazanin" panose="00000400000000000000" pitchFamily="2" charset="-78"/>
            </a:endParaRPr>
          </a:p>
          <a:p>
            <a:pPr algn="r" rtl="1">
              <a:buFont typeface="Wingdings" panose="05000000000000000000" pitchFamily="2" charset="2"/>
              <a:buChar char="ü"/>
            </a:pPr>
            <a:r>
              <a:rPr lang="fa-IR" dirty="0" smtClean="0">
                <a:cs typeface="B Nazanin" panose="00000400000000000000" pitchFamily="2" charset="-78"/>
              </a:rPr>
              <a:t>همچنین </a:t>
            </a:r>
            <a:r>
              <a:rPr lang="fa-IR" dirty="0">
                <a:cs typeface="B Nazanin" panose="00000400000000000000" pitchFamily="2" charset="-78"/>
              </a:rPr>
              <a:t>در صورتی که قالی یا قالیچه ها مستقیماً بر روی سرامیک قرار می گیرند حتماً چسبانده شده یا از ترمز فرش استفاده گردد</a:t>
            </a:r>
            <a:r>
              <a:rPr lang="fa-IR" dirty="0" smtClean="0">
                <a:cs typeface="B Nazanin" panose="00000400000000000000" pitchFamily="2" charset="-78"/>
              </a:rPr>
              <a:t>.</a:t>
            </a:r>
          </a:p>
          <a:p>
            <a:pPr algn="r" rtl="1">
              <a:buFont typeface="Wingdings" panose="05000000000000000000" pitchFamily="2" charset="2"/>
              <a:buChar char="ü"/>
            </a:pPr>
            <a:r>
              <a:rPr lang="fa-IR" dirty="0" smtClean="0">
                <a:cs typeface="B Nazanin" panose="00000400000000000000" pitchFamily="2" charset="-78"/>
              </a:rPr>
              <a:t>هرچند </a:t>
            </a:r>
            <a:r>
              <a:rPr lang="fa-IR" dirty="0">
                <a:cs typeface="B Nazanin" panose="00000400000000000000" pitchFamily="2" charset="-78"/>
              </a:rPr>
              <a:t>امروزه در خانه هایی با مساحت کم زندگی می کنیم اماباید همواره سعی در حفظ نظم و ترتیب خانه خود داشته باشیم. در دست و پا بودن ابزار و وسایل همواره حادثه ساز است. راه پله ها مکانهایی هستند که تردد در آنها همیشه خطر ساز است و نباید در آنها وسیله جا داد. برای اینکه خانه ای منظم تر داشته باشیم پیشنهاد می شود وسایلی را که معلوم نیست در آینده برایمان کارآیی داشته باشند نگهداری نکنیم</a:t>
            </a:r>
          </a:p>
          <a:p>
            <a:pPr algn="r" rtl="1">
              <a:buFont typeface="Wingdings" panose="05000000000000000000" pitchFamily="2" charset="2"/>
              <a:buChar char="ü"/>
            </a:pPr>
            <a:endParaRPr lang="en-US" dirty="0" smtClean="0">
              <a:cs typeface="B Nazanin" panose="00000400000000000000" pitchFamily="2" charset="-78"/>
            </a:endParaRPr>
          </a:p>
        </p:txBody>
      </p:sp>
    </p:spTree>
    <p:extLst>
      <p:ext uri="{BB962C8B-B14F-4D97-AF65-F5344CB8AC3E}">
        <p14:creationId xmlns:p14="http://schemas.microsoft.com/office/powerpoint/2010/main" val="2873795569"/>
      </p:ext>
    </p:extLst>
  </p:cSld>
  <p:clrMapOvr>
    <a:masterClrMapping/>
  </p:clrMapOvr>
  <p:transition>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229600" cy="1143000"/>
          </a:xfrm>
        </p:spPr>
        <p:txBody>
          <a:bodyPr>
            <a:normAutofit/>
          </a:bodyPr>
          <a:lstStyle/>
          <a:p>
            <a:pPr algn="r"/>
            <a:r>
              <a:rPr lang="fa-IR" sz="4000" b="1" dirty="0">
                <a:cs typeface="B Nazanin" panose="00000400000000000000" pitchFamily="2" charset="-78"/>
              </a:rPr>
              <a:t>پیشگیری از </a:t>
            </a:r>
            <a:r>
              <a:rPr lang="fa-IR" sz="4000" b="1" dirty="0" smtClean="0">
                <a:cs typeface="B Nazanin" panose="00000400000000000000" pitchFamily="2" charset="-78"/>
              </a:rPr>
              <a:t>مسمومیتهای </a:t>
            </a:r>
            <a:r>
              <a:rPr lang="fa-IR" sz="4000" b="1" dirty="0">
                <a:cs typeface="B Nazanin" panose="00000400000000000000" pitchFamily="2" charset="-78"/>
              </a:rPr>
              <a:t>خانگی</a:t>
            </a:r>
            <a:r>
              <a:rPr lang="fa-IR" sz="4400" dirty="0">
                <a:cs typeface="B Nazanin" panose="00000400000000000000" pitchFamily="2" charset="-78"/>
              </a:rPr>
              <a:t>:</a:t>
            </a:r>
            <a:endParaRPr lang="en-US" sz="4400" dirty="0">
              <a:cs typeface="B Nazanin" panose="00000400000000000000" pitchFamily="2" charset="-78"/>
            </a:endParaRPr>
          </a:p>
        </p:txBody>
      </p:sp>
      <p:sp>
        <p:nvSpPr>
          <p:cNvPr id="3" name="Content Placeholder 2"/>
          <p:cNvSpPr>
            <a:spLocks noGrp="1"/>
          </p:cNvSpPr>
          <p:nvPr>
            <p:ph idx="1"/>
          </p:nvPr>
        </p:nvSpPr>
        <p:spPr>
          <a:xfrm>
            <a:off x="228600" y="2057400"/>
            <a:ext cx="8229600" cy="4389120"/>
          </a:xfrm>
        </p:spPr>
        <p:txBody>
          <a:bodyPr>
            <a:noAutofit/>
          </a:bodyPr>
          <a:lstStyle/>
          <a:p>
            <a:pPr algn="r" rtl="1"/>
            <a:r>
              <a:rPr lang="fa-IR" sz="1800" dirty="0">
                <a:cs typeface="B Nazanin" panose="00000400000000000000" pitchFamily="2" charset="-78"/>
              </a:rPr>
              <a:t>خودمراقبتی برای پیشگیری از </a:t>
            </a:r>
            <a:r>
              <a:rPr lang="fa-IR" sz="1800" dirty="0" smtClean="0">
                <a:cs typeface="B Nazanin" panose="00000400000000000000" pitchFamily="2" charset="-78"/>
              </a:rPr>
              <a:t>مسمومیتهای خانگی:</a:t>
            </a:r>
          </a:p>
          <a:p>
            <a:pPr algn="r" rtl="1"/>
            <a:r>
              <a:rPr lang="fa-IR" sz="1800" dirty="0" smtClean="0">
                <a:cs typeface="B Nazanin" panose="00000400000000000000" pitchFamily="2" charset="-78"/>
              </a:rPr>
              <a:t>باید </a:t>
            </a:r>
            <a:r>
              <a:rPr lang="fa-IR" sz="1800" dirty="0">
                <a:cs typeface="B Nazanin" panose="00000400000000000000" pitchFamily="2" charset="-78"/>
              </a:rPr>
              <a:t>از هشدارها ی محافظتی کودک بر روی </a:t>
            </a:r>
            <a:r>
              <a:rPr lang="fa-IR" sz="1800" dirty="0" smtClean="0">
                <a:cs typeface="B Nazanin" panose="00000400000000000000" pitchFamily="2" charset="-78"/>
              </a:rPr>
              <a:t>بسته ها </a:t>
            </a:r>
            <a:r>
              <a:rPr lang="fa-IR" sz="1800" dirty="0">
                <a:cs typeface="B Nazanin" panose="00000400000000000000" pitchFamily="2" charset="-78"/>
              </a:rPr>
              <a:t>ی</a:t>
            </a:r>
          </a:p>
          <a:p>
            <a:pPr algn="r" rtl="1"/>
            <a:r>
              <a:rPr lang="fa-IR" sz="1800" b="1" dirty="0" smtClean="0">
                <a:cs typeface="B Nazanin" panose="00000400000000000000" pitchFamily="2" charset="-78"/>
              </a:rPr>
              <a:t> </a:t>
            </a:r>
            <a:r>
              <a:rPr lang="fa-IR" sz="1800" dirty="0">
                <a:cs typeface="B Nazanin" panose="00000400000000000000" pitchFamily="2" charset="-78"/>
              </a:rPr>
              <a:t>باید </a:t>
            </a:r>
            <a:r>
              <a:rPr lang="fa-IR" sz="1800" dirty="0" smtClean="0">
                <a:cs typeface="B Nazanin" panose="00000400000000000000" pitchFamily="2" charset="-78"/>
              </a:rPr>
              <a:t>برچسب </a:t>
            </a:r>
            <a:r>
              <a:rPr lang="fa-IR" sz="1800" dirty="0">
                <a:cs typeface="B Nazanin" panose="00000400000000000000" pitchFamily="2" charset="-78"/>
              </a:rPr>
              <a:t>هشدار را روی تمام سمو م </a:t>
            </a:r>
            <a:r>
              <a:rPr lang="fa-IR" sz="1800" dirty="0" smtClean="0">
                <a:cs typeface="B Nazanin" panose="00000400000000000000" pitchFamily="2" charset="-78"/>
              </a:rPr>
              <a:t>بچسبانیم</a:t>
            </a:r>
          </a:p>
          <a:p>
            <a:pPr algn="r" rtl="1"/>
            <a:r>
              <a:rPr lang="fa-IR" sz="1800" dirty="0" smtClean="0">
                <a:cs typeface="B Nazanin" panose="00000400000000000000" pitchFamily="2" charset="-78"/>
              </a:rPr>
              <a:t>نباید </a:t>
            </a:r>
            <a:r>
              <a:rPr lang="fa-IR" sz="1800" dirty="0">
                <a:cs typeface="B Nazanin" panose="00000400000000000000" pitchFamily="2" charset="-78"/>
              </a:rPr>
              <a:t>وسیله نقلیه موتوری یا ماشین </a:t>
            </a:r>
            <a:r>
              <a:rPr lang="fa-IR" sz="1800" dirty="0" smtClean="0">
                <a:cs typeface="B Nazanin" panose="00000400000000000000" pitchFamily="2" charset="-78"/>
              </a:rPr>
              <a:t>چمن زنی </a:t>
            </a:r>
            <a:r>
              <a:rPr lang="fa-IR" sz="1800" dirty="0">
                <a:cs typeface="B Nazanin" panose="00000400000000000000" pitchFamily="2" charset="-78"/>
              </a:rPr>
              <a:t>را </a:t>
            </a:r>
            <a:r>
              <a:rPr lang="fa-IR" sz="1800" dirty="0" smtClean="0">
                <a:cs typeface="B Nazanin" panose="00000400000000000000" pitchFamily="2" charset="-78"/>
              </a:rPr>
              <a:t>دراماکن سربسته</a:t>
            </a:r>
            <a:endParaRPr lang="fa-IR" sz="1800" dirty="0">
              <a:cs typeface="B Nazanin" panose="00000400000000000000" pitchFamily="2" charset="-78"/>
            </a:endParaRPr>
          </a:p>
          <a:p>
            <a:pPr algn="r" rtl="1"/>
            <a:r>
              <a:rPr lang="fa-IR" sz="1800" dirty="0" smtClean="0">
                <a:cs typeface="B Nazanin" panose="00000400000000000000" pitchFamily="2" charset="-78"/>
              </a:rPr>
              <a:t>از </a:t>
            </a:r>
            <a:r>
              <a:rPr lang="fa-IR" sz="1800" dirty="0">
                <a:cs typeface="B Nazanin" panose="00000400000000000000" pitchFamily="2" charset="-78"/>
              </a:rPr>
              <a:t>کبا </a:t>
            </a:r>
            <a:r>
              <a:rPr lang="fa-IR" sz="1800" dirty="0" smtClean="0">
                <a:cs typeface="B Nazanin" panose="00000400000000000000" pitchFamily="2" charset="-78"/>
              </a:rPr>
              <a:t>ب پزهای </a:t>
            </a:r>
            <a:r>
              <a:rPr lang="fa-IR" sz="1800" dirty="0">
                <a:cs typeface="B Nazanin" panose="00000400000000000000" pitchFamily="2" charset="-78"/>
              </a:rPr>
              <a:t>فضای </a:t>
            </a:r>
            <a:r>
              <a:rPr lang="fa-IR" sz="1800" b="1" dirty="0" smtClean="0">
                <a:cs typeface="B Nazanin" panose="00000400000000000000" pitchFamily="2" charset="-78"/>
              </a:rPr>
              <a:t>باز </a:t>
            </a:r>
          </a:p>
          <a:p>
            <a:pPr algn="r" rtl="1"/>
            <a:r>
              <a:rPr lang="fa-IR" sz="1800" b="1" dirty="0" smtClean="0">
                <a:cs typeface="B Nazanin" panose="00000400000000000000" pitchFamily="2" charset="-78"/>
              </a:rPr>
              <a:t> </a:t>
            </a:r>
            <a:r>
              <a:rPr lang="fa-IR" sz="1800" dirty="0">
                <a:cs typeface="B Nazanin" panose="00000400000000000000" pitchFamily="2" charset="-78"/>
              </a:rPr>
              <a:t>باید دودک شها را از نظر وجود گرفتگی یا انسداد در</a:t>
            </a:r>
          </a:p>
          <a:p>
            <a:pPr algn="r" rtl="1"/>
            <a:r>
              <a:rPr lang="fa-IR" sz="1800" dirty="0">
                <a:cs typeface="B Nazanin" panose="00000400000000000000" pitchFamily="2" charset="-78"/>
              </a:rPr>
              <a:t>معبرشان به طور مرتب بررسی و تمیز کنیم؛</a:t>
            </a:r>
          </a:p>
          <a:p>
            <a:pPr algn="r" rtl="1"/>
            <a:r>
              <a:rPr lang="fa-IR" sz="1800" dirty="0" smtClean="0">
                <a:cs typeface="B Nazanin" panose="00000400000000000000" pitchFamily="2" charset="-78"/>
              </a:rPr>
              <a:t>مواد </a:t>
            </a:r>
            <a:r>
              <a:rPr lang="fa-IR" sz="1800" dirty="0">
                <a:cs typeface="B Nazanin" panose="00000400000000000000" pitchFamily="2" charset="-78"/>
              </a:rPr>
              <a:t>شیمیایی را نباید در مجاورت مواد خوراکی </a:t>
            </a:r>
            <a:r>
              <a:rPr lang="fa-IR" sz="1800" dirty="0" smtClean="0">
                <a:cs typeface="B Nazanin" panose="00000400000000000000" pitchFamily="2" charset="-78"/>
              </a:rPr>
              <a:t>درکابینت نگهداری کنیم</a:t>
            </a:r>
          </a:p>
          <a:p>
            <a:pPr algn="r" rtl="1"/>
            <a:r>
              <a:rPr lang="fa-IR" sz="1800" dirty="0">
                <a:cs typeface="B Nazanin" panose="00000400000000000000" pitchFamily="2" charset="-78"/>
              </a:rPr>
              <a:t>مواد شیمیایی را </a:t>
            </a:r>
            <a:r>
              <a:rPr lang="fa-IR" sz="1800" dirty="0" smtClean="0">
                <a:cs typeface="B Nazanin" panose="00000400000000000000" pitchFamily="2" charset="-78"/>
              </a:rPr>
              <a:t>نباید در ظروف مواد خوراکی بریزیم</a:t>
            </a:r>
            <a:endParaRPr lang="fa-IR" sz="1800" dirty="0">
              <a:cs typeface="B Nazanin" panose="00000400000000000000" pitchFamily="2" charset="-78"/>
            </a:endParaRPr>
          </a:p>
          <a:p>
            <a:pPr algn="r" rtl="1"/>
            <a:endParaRPr lang="fa-IR" sz="1800" dirty="0" smtClean="0">
              <a:cs typeface="B Nazanin" panose="00000400000000000000" pitchFamily="2" charset="-78"/>
            </a:endParaRPr>
          </a:p>
        </p:txBody>
      </p:sp>
    </p:spTree>
    <p:extLst>
      <p:ext uri="{BB962C8B-B14F-4D97-AF65-F5344CB8AC3E}">
        <p14:creationId xmlns:p14="http://schemas.microsoft.com/office/powerpoint/2010/main" val="31684109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fa-IR" dirty="0">
                <a:cs typeface="B Nazanin" panose="00000400000000000000" pitchFamily="2" charset="-78"/>
              </a:rPr>
              <a:t>خودمراقبتی برای پیشگیری از خفگی:</a:t>
            </a:r>
            <a:br>
              <a:rPr lang="fa-IR" dirty="0">
                <a:cs typeface="B Nazanin" panose="00000400000000000000" pitchFamily="2" charset="-78"/>
              </a:rPr>
            </a:br>
            <a:endParaRPr lang="en-US" dirty="0"/>
          </a:p>
        </p:txBody>
      </p:sp>
      <p:sp>
        <p:nvSpPr>
          <p:cNvPr id="3" name="Content Placeholder 2"/>
          <p:cNvSpPr>
            <a:spLocks noGrp="1"/>
          </p:cNvSpPr>
          <p:nvPr>
            <p:ph idx="1"/>
          </p:nvPr>
        </p:nvSpPr>
        <p:spPr/>
        <p:txBody>
          <a:bodyPr>
            <a:normAutofit/>
          </a:bodyPr>
          <a:lstStyle/>
          <a:p>
            <a:pPr algn="r" rtl="1"/>
            <a:r>
              <a:rPr lang="fa-IR" dirty="0" smtClean="0">
                <a:cs typeface="B Nazanin" panose="00000400000000000000" pitchFamily="2" charset="-78"/>
              </a:rPr>
              <a:t>اشیای </a:t>
            </a:r>
            <a:r>
              <a:rPr lang="fa-IR" dirty="0">
                <a:cs typeface="B Nazanin" panose="00000400000000000000" pitchFamily="2" charset="-78"/>
              </a:rPr>
              <a:t>کوچک را دور از دسترس </a:t>
            </a:r>
            <a:r>
              <a:rPr lang="fa-IR" dirty="0" smtClean="0">
                <a:cs typeface="B Nazanin" panose="00000400000000000000" pitchFamily="2" charset="-78"/>
              </a:rPr>
              <a:t>کودکان قرار دهیم</a:t>
            </a:r>
          </a:p>
          <a:p>
            <a:pPr algn="r" rtl="1"/>
            <a:r>
              <a:rPr lang="fa-IR" dirty="0" smtClean="0">
                <a:cs typeface="B Nazanin" panose="00000400000000000000" pitchFamily="2" charset="-78"/>
              </a:rPr>
              <a:t>کیسه های پلاستیکی بازی ممنوع</a:t>
            </a:r>
            <a:endParaRPr lang="fa-IR" dirty="0">
              <a:cs typeface="B Nazanin" panose="00000400000000000000" pitchFamily="2" charset="-78"/>
            </a:endParaRPr>
          </a:p>
          <a:p>
            <a:pPr algn="r" rtl="1"/>
            <a:r>
              <a:rPr lang="fa-IR" b="1" dirty="0" smtClean="0">
                <a:cs typeface="B Nazanin" panose="00000400000000000000" pitchFamily="2" charset="-78"/>
              </a:rPr>
              <a:t> </a:t>
            </a:r>
            <a:r>
              <a:rPr lang="fa-IR" dirty="0">
                <a:cs typeface="B Nazanin" panose="00000400000000000000" pitchFamily="2" charset="-78"/>
              </a:rPr>
              <a:t>نوزادان و کودکان را هنگام خواب، </a:t>
            </a:r>
            <a:r>
              <a:rPr lang="fa-IR" dirty="0" smtClean="0">
                <a:cs typeface="B Nazanin" panose="00000400000000000000" pitchFamily="2" charset="-78"/>
              </a:rPr>
              <a:t>کنترل کنیم </a:t>
            </a:r>
            <a:r>
              <a:rPr lang="fa-IR" dirty="0">
                <a:cs typeface="B Nazanin" panose="00000400000000000000" pitchFamily="2" charset="-78"/>
              </a:rPr>
              <a:t>تا احیاناً بالش یا پتو مسیر </a:t>
            </a:r>
            <a:r>
              <a:rPr lang="fa-IR" dirty="0" smtClean="0">
                <a:cs typeface="B Nazanin" panose="00000400000000000000" pitchFamily="2" charset="-78"/>
              </a:rPr>
              <a:t>تنفسشان را مسدود نکند</a:t>
            </a:r>
          </a:p>
          <a:p>
            <a:pPr algn="r" rtl="1"/>
            <a:r>
              <a:rPr lang="fa-IR" dirty="0" smtClean="0">
                <a:cs typeface="B Nazanin" panose="00000400000000000000" pitchFamily="2" charset="-78"/>
              </a:rPr>
              <a:t>غذا </a:t>
            </a:r>
            <a:r>
              <a:rPr lang="fa-IR" dirty="0">
                <a:cs typeface="B Nazanin" panose="00000400000000000000" pitchFamily="2" charset="-78"/>
              </a:rPr>
              <a:t>را به </a:t>
            </a:r>
            <a:r>
              <a:rPr lang="fa-IR" dirty="0" smtClean="0">
                <a:cs typeface="B Nazanin" panose="00000400000000000000" pitchFamily="2" charset="-78"/>
              </a:rPr>
              <a:t>تکه ها </a:t>
            </a:r>
            <a:r>
              <a:rPr lang="fa-IR" dirty="0">
                <a:cs typeface="B Nazanin" panose="00000400000000000000" pitchFamily="2" charset="-78"/>
              </a:rPr>
              <a:t>ی کوچک تقسیم کنیم </a:t>
            </a:r>
            <a:r>
              <a:rPr lang="fa-IR" dirty="0" smtClean="0">
                <a:cs typeface="B Nazanin" panose="00000400000000000000" pitchFamily="2" charset="-78"/>
              </a:rPr>
              <a:t>تا جویدنش </a:t>
            </a:r>
            <a:r>
              <a:rPr lang="fa-IR" dirty="0">
                <a:cs typeface="B Nazanin" panose="00000400000000000000" pitchFamily="2" charset="-78"/>
              </a:rPr>
              <a:t>آسا نتر </a:t>
            </a:r>
            <a:r>
              <a:rPr lang="fa-IR" dirty="0" smtClean="0">
                <a:cs typeface="B Nazanin" panose="00000400000000000000" pitchFamily="2" charset="-78"/>
              </a:rPr>
              <a:t>شود</a:t>
            </a:r>
            <a:endParaRPr lang="fa-IR" dirty="0">
              <a:cs typeface="B Nazanin" panose="00000400000000000000" pitchFamily="2" charset="-78"/>
            </a:endParaRPr>
          </a:p>
          <a:p>
            <a:pPr algn="r" rtl="1"/>
            <a:r>
              <a:rPr lang="fa-IR" dirty="0" smtClean="0">
                <a:cs typeface="B Nazanin" panose="00000400000000000000" pitchFamily="2" charset="-78"/>
              </a:rPr>
              <a:t> هرگز </a:t>
            </a:r>
            <a:r>
              <a:rPr lang="fa-IR" dirty="0">
                <a:cs typeface="B Nazanin" panose="00000400000000000000" pitchFamily="2" charset="-78"/>
              </a:rPr>
              <a:t>هیچ طناب یا ریسمانی را، حتی </a:t>
            </a:r>
            <a:r>
              <a:rPr lang="fa-IR" dirty="0" smtClean="0">
                <a:cs typeface="B Nazanin" panose="00000400000000000000" pitchFamily="2" charset="-78"/>
              </a:rPr>
              <a:t>برای شوخی</a:t>
            </a:r>
            <a:r>
              <a:rPr lang="fa-IR" dirty="0">
                <a:cs typeface="B Nazanin" panose="00000400000000000000" pitchFamily="2" charset="-78"/>
              </a:rPr>
              <a:t>، دور گردن خود یا دیگری نپیچیم</a:t>
            </a:r>
            <a:endParaRPr lang="en-US" dirty="0">
              <a:cs typeface="B Nazanin" panose="00000400000000000000" pitchFamily="2" charset="-78"/>
            </a:endParaRPr>
          </a:p>
        </p:txBody>
      </p:sp>
    </p:spTree>
    <p:extLst>
      <p:ext uri="{BB962C8B-B14F-4D97-AF65-F5344CB8AC3E}">
        <p14:creationId xmlns:p14="http://schemas.microsoft.com/office/powerpoint/2010/main" val="33005661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
            <a:ext cx="8229600" cy="1143000"/>
          </a:xfrm>
        </p:spPr>
        <p:txBody>
          <a:bodyPr>
            <a:normAutofit/>
          </a:bodyPr>
          <a:lstStyle/>
          <a:p>
            <a:pPr algn="ctr"/>
            <a:r>
              <a:rPr lang="fa-IR" sz="4000" b="1" dirty="0" smtClean="0">
                <a:cs typeface="B Nazanin" panose="00000400000000000000" pitchFamily="2" charset="-78"/>
              </a:rPr>
              <a:t>خودمراقبتی </a:t>
            </a:r>
            <a:r>
              <a:rPr lang="fa-IR" sz="4000" b="1" dirty="0">
                <a:cs typeface="B Nazanin" panose="00000400000000000000" pitchFamily="2" charset="-78"/>
              </a:rPr>
              <a:t>برای </a:t>
            </a:r>
            <a:r>
              <a:rPr lang="fa-IR" sz="4000" b="1" dirty="0" smtClean="0">
                <a:cs typeface="B Nazanin" panose="00000400000000000000" pitchFamily="2" charset="-78"/>
              </a:rPr>
              <a:t>پیشگیری از </a:t>
            </a:r>
            <a:r>
              <a:rPr lang="fa-IR" sz="4000" b="1" dirty="0">
                <a:cs typeface="B Nazanin" panose="00000400000000000000" pitchFamily="2" charset="-78"/>
              </a:rPr>
              <a:t>برق گرفتگی</a:t>
            </a:r>
            <a:r>
              <a:rPr lang="fa-IR" sz="4000" b="1" dirty="0" smtClean="0">
                <a:cs typeface="B Nazanin" panose="00000400000000000000" pitchFamily="2" charset="-78"/>
              </a:rPr>
              <a:t> </a:t>
            </a:r>
            <a:endParaRPr lang="fa-IR" sz="4000" dirty="0">
              <a:cs typeface="B Nazanin" panose="00000400000000000000" pitchFamily="2" charset="-78"/>
            </a:endParaRPr>
          </a:p>
        </p:txBody>
      </p:sp>
      <p:sp>
        <p:nvSpPr>
          <p:cNvPr id="3" name="Content Placeholder 2"/>
          <p:cNvSpPr>
            <a:spLocks noGrp="1"/>
          </p:cNvSpPr>
          <p:nvPr>
            <p:ph idx="1"/>
          </p:nvPr>
        </p:nvSpPr>
        <p:spPr>
          <a:xfrm>
            <a:off x="762000" y="1143000"/>
            <a:ext cx="8229600" cy="5410200"/>
          </a:xfrm>
        </p:spPr>
        <p:txBody>
          <a:bodyPr>
            <a:noAutofit/>
          </a:bodyPr>
          <a:lstStyle/>
          <a:p>
            <a:pPr algn="r" rtl="1">
              <a:buNone/>
            </a:pPr>
            <a:r>
              <a:rPr lang="fa-IR" sz="1400" b="1" dirty="0" smtClean="0">
                <a:cs typeface="B Nazanin" panose="00000400000000000000" pitchFamily="2" charset="-78"/>
              </a:rPr>
              <a:t>برق گرفتگی با عبور جریان برق از بدن انسان اتفاق می افتد راههای پیشگیری  از آن موارد زیر است: </a:t>
            </a:r>
            <a:endParaRPr lang="en-US" sz="1400" b="1" dirty="0" smtClean="0">
              <a:cs typeface="B Nazanin" panose="00000400000000000000" pitchFamily="2" charset="-78"/>
            </a:endParaRPr>
          </a:p>
          <a:p>
            <a:pPr algn="r" rtl="1">
              <a:buFont typeface="Wingdings" panose="05000000000000000000" pitchFamily="2" charset="2"/>
              <a:buChar char="ü"/>
            </a:pPr>
            <a:r>
              <a:rPr lang="fa-IR" sz="1400" b="1" dirty="0" smtClean="0">
                <a:cs typeface="B Nazanin" panose="00000400000000000000" pitchFamily="2" charset="-78"/>
              </a:rPr>
              <a:t>سیم کشی های اصولی توسط افراد با صلاحیت و تخصص لازم.</a:t>
            </a:r>
            <a:endParaRPr lang="en-US" sz="1400" b="1" dirty="0" smtClean="0">
              <a:cs typeface="B Nazanin" panose="00000400000000000000" pitchFamily="2" charset="-78"/>
            </a:endParaRPr>
          </a:p>
          <a:p>
            <a:pPr algn="r" rtl="1">
              <a:buFont typeface="Wingdings" panose="05000000000000000000" pitchFamily="2" charset="2"/>
              <a:buChar char="ü"/>
            </a:pPr>
            <a:r>
              <a:rPr lang="fa-IR" sz="1400" b="1" dirty="0" smtClean="0">
                <a:cs typeface="B Nazanin" panose="00000400000000000000" pitchFamily="2" charset="-78"/>
              </a:rPr>
              <a:t>رفع عیب نمودن سیم کشی ها و وسایل برقی مشکوک به داشتن اتصالی یا نشت جریان برق </a:t>
            </a:r>
            <a:endParaRPr lang="en-US" sz="1400" b="1" dirty="0" smtClean="0">
              <a:cs typeface="B Nazanin" panose="00000400000000000000" pitchFamily="2" charset="-78"/>
            </a:endParaRPr>
          </a:p>
          <a:p>
            <a:pPr algn="r" rtl="1">
              <a:buFont typeface="Wingdings" panose="05000000000000000000" pitchFamily="2" charset="2"/>
              <a:buChar char="ü"/>
            </a:pPr>
            <a:r>
              <a:rPr lang="fa-IR" sz="1400" b="1" dirty="0" smtClean="0">
                <a:cs typeface="B Nazanin" panose="00000400000000000000" pitchFamily="2" charset="-78"/>
              </a:rPr>
              <a:t>درپو </a:t>
            </a:r>
            <a:r>
              <a:rPr lang="fa-IR" sz="1400" b="1" dirty="0">
                <a:cs typeface="B Nazanin" panose="00000400000000000000" pitchFamily="2" charset="-78"/>
              </a:rPr>
              <a:t>شدار و مخفی بوده و براي کودکان قابل دسترس نباشد.</a:t>
            </a:r>
          </a:p>
          <a:p>
            <a:pPr algn="r" rtl="1">
              <a:buFont typeface="Wingdings" panose="05000000000000000000" pitchFamily="2" charset="2"/>
              <a:buChar char="ü"/>
            </a:pPr>
            <a:r>
              <a:rPr lang="fa-IR" sz="1400" b="1" dirty="0" smtClean="0">
                <a:cs typeface="B Nazanin" panose="00000400000000000000" pitchFamily="2" charset="-78"/>
              </a:rPr>
              <a:t> </a:t>
            </a:r>
            <a:r>
              <a:rPr lang="fa-IR" sz="1400" b="1" dirty="0">
                <a:cs typeface="B Nazanin" panose="00000400000000000000" pitchFamily="2" charset="-78"/>
              </a:rPr>
              <a:t>در سیستم برق خانه باید یک دستگاه یا کلید ایمنی نصب شود</a:t>
            </a:r>
            <a:r>
              <a:rPr lang="fa-IR" sz="1400" b="1" dirty="0" smtClean="0">
                <a:cs typeface="B Nazanin" panose="00000400000000000000" pitchFamily="2" charset="-78"/>
              </a:rPr>
              <a:t>.</a:t>
            </a:r>
          </a:p>
          <a:p>
            <a:pPr algn="r" rtl="1">
              <a:buFont typeface="Wingdings" panose="05000000000000000000" pitchFamily="2" charset="2"/>
              <a:buChar char="ü"/>
            </a:pPr>
            <a:r>
              <a:rPr lang="fa-IR" sz="1400" b="1" dirty="0" smtClean="0">
                <a:cs typeface="B Nazanin" panose="00000400000000000000" pitchFamily="2" charset="-78"/>
              </a:rPr>
              <a:t> </a:t>
            </a:r>
            <a:r>
              <a:rPr lang="fa-IR" sz="1400" b="1" dirty="0">
                <a:cs typeface="B Nazanin" panose="00000400000000000000" pitchFamily="2" charset="-78"/>
              </a:rPr>
              <a:t>توجه فرمایید با دست مرطوب به کلیدها و پریزهاي برق دست زده </a:t>
            </a:r>
            <a:r>
              <a:rPr lang="fa-IR" sz="1400" b="1" dirty="0" smtClean="0">
                <a:cs typeface="B Nazanin" panose="00000400000000000000" pitchFamily="2" charset="-78"/>
              </a:rPr>
              <a:t>نشود</a:t>
            </a:r>
          </a:p>
          <a:p>
            <a:pPr algn="r" rtl="1">
              <a:buFont typeface="Wingdings" panose="05000000000000000000" pitchFamily="2" charset="2"/>
              <a:buChar char="ü"/>
            </a:pPr>
            <a:r>
              <a:rPr lang="fa-IR" sz="1400" b="1" dirty="0" smtClean="0">
                <a:cs typeface="B Nazanin" panose="00000400000000000000" pitchFamily="2" charset="-78"/>
              </a:rPr>
              <a:t>از </a:t>
            </a:r>
            <a:r>
              <a:rPr lang="fa-IR" sz="1400" b="1" dirty="0">
                <a:cs typeface="B Nazanin" panose="00000400000000000000" pitchFamily="2" charset="-78"/>
              </a:rPr>
              <a:t>دست زدن به سی مهاي برق و اتصالات بدون عایق خودداري </a:t>
            </a:r>
            <a:r>
              <a:rPr lang="fa-IR" sz="1400" b="1" dirty="0" smtClean="0">
                <a:cs typeface="B Nazanin" panose="00000400000000000000" pitchFamily="2" charset="-78"/>
              </a:rPr>
              <a:t>کنید.5 </a:t>
            </a:r>
            <a:r>
              <a:rPr lang="fa-IR" sz="1400" b="1" dirty="0">
                <a:cs typeface="B Nazanin" panose="00000400000000000000" pitchFamily="2" charset="-78"/>
              </a:rPr>
              <a:t>باید تلویزیون و لوازم صوتی را طوري قرار دهیم که هوا در اطراف آن </a:t>
            </a:r>
            <a:r>
              <a:rPr lang="fa-IR" sz="1400" b="1" dirty="0" smtClean="0">
                <a:cs typeface="B Nazanin" panose="00000400000000000000" pitchFamily="2" charset="-78"/>
              </a:rPr>
              <a:t>جریان داشته </a:t>
            </a:r>
            <a:r>
              <a:rPr lang="fa-IR" sz="1400" b="1" dirty="0">
                <a:cs typeface="B Nazanin" panose="00000400000000000000" pitchFamily="2" charset="-78"/>
              </a:rPr>
              <a:t>باشد و از داغ شدن آ نها جلوگیري شود.</a:t>
            </a:r>
          </a:p>
          <a:p>
            <a:pPr algn="r" rtl="1">
              <a:buFont typeface="Wingdings" panose="05000000000000000000" pitchFamily="2" charset="2"/>
              <a:buChar char="ü"/>
            </a:pPr>
            <a:r>
              <a:rPr lang="fa-IR" sz="1400" b="1" dirty="0" smtClean="0">
                <a:cs typeface="B Nazanin" panose="00000400000000000000" pitchFamily="2" charset="-78"/>
              </a:rPr>
              <a:t>باید </a:t>
            </a:r>
            <a:r>
              <a:rPr lang="fa-IR" sz="1400" b="1" dirty="0">
                <a:cs typeface="B Nazanin" panose="00000400000000000000" pitchFamily="2" charset="-78"/>
              </a:rPr>
              <a:t>مراقب پریزهاي برق با دوشاخ ههاي نامناسب باشیم</a:t>
            </a:r>
            <a:r>
              <a:rPr lang="fa-IR" sz="1400" b="1" dirty="0" smtClean="0">
                <a:cs typeface="B Nazanin" panose="00000400000000000000" pitchFamily="2" charset="-78"/>
              </a:rPr>
              <a:t>.</a:t>
            </a:r>
          </a:p>
          <a:p>
            <a:pPr algn="r" rtl="1">
              <a:buFont typeface="Wingdings" panose="05000000000000000000" pitchFamily="2" charset="2"/>
              <a:buChar char="ü"/>
            </a:pPr>
            <a:r>
              <a:rPr lang="fa-IR" sz="1400" b="1" dirty="0" smtClean="0">
                <a:cs typeface="B Nazanin" panose="00000400000000000000" pitchFamily="2" charset="-78"/>
              </a:rPr>
              <a:t>باید سیمهاي </a:t>
            </a:r>
            <a:r>
              <a:rPr lang="fa-IR" sz="1400" b="1" dirty="0">
                <a:cs typeface="B Nazanin" panose="00000400000000000000" pitchFamily="2" charset="-78"/>
              </a:rPr>
              <a:t>لوازم برقی را چک کنیم و از سالم بودن آ نها مطمئن </a:t>
            </a:r>
            <a:r>
              <a:rPr lang="fa-IR" sz="1400" b="1" dirty="0" smtClean="0">
                <a:cs typeface="B Nazanin" panose="00000400000000000000" pitchFamily="2" charset="-78"/>
              </a:rPr>
              <a:t>شویم.</a:t>
            </a:r>
          </a:p>
          <a:p>
            <a:pPr algn="r" rtl="1"/>
            <a:r>
              <a:rPr lang="fa-IR" sz="1400" b="1" dirty="0">
                <a:cs typeface="B Nazanin" panose="00000400000000000000" pitchFamily="2" charset="-78"/>
              </a:rPr>
              <a:t>باید از فیوزها و کلیدهاي </a:t>
            </a:r>
            <a:r>
              <a:rPr lang="fa-IR" sz="1400" b="1" dirty="0" smtClean="0">
                <a:cs typeface="B Nazanin" panose="00000400000000000000" pitchFamily="2" charset="-78"/>
              </a:rPr>
              <a:t>مناسب  وفیوز </a:t>
            </a:r>
            <a:r>
              <a:rPr lang="fa-IR" sz="1400" b="1" dirty="0">
                <a:cs typeface="B Nazanin" panose="00000400000000000000" pitchFamily="2" charset="-78"/>
              </a:rPr>
              <a:t>سالم جایگزین کنیم</a:t>
            </a:r>
            <a:r>
              <a:rPr lang="fa-IR" sz="1400" b="1" dirty="0" smtClean="0">
                <a:cs typeface="B Nazanin" panose="00000400000000000000" pitchFamily="2" charset="-78"/>
              </a:rPr>
              <a:t>.</a:t>
            </a:r>
          </a:p>
          <a:p>
            <a:pPr algn="r" rtl="1"/>
            <a:r>
              <a:rPr lang="fa-IR" sz="1400" b="1" dirty="0" smtClean="0">
                <a:cs typeface="B Nazanin" panose="00000400000000000000" pitchFamily="2" charset="-78"/>
              </a:rPr>
              <a:t>ترشح اب در کنار برق</a:t>
            </a:r>
            <a:endParaRPr lang="fa-IR" sz="1400" b="1" dirty="0">
              <a:cs typeface="B Nazanin" panose="00000400000000000000" pitchFamily="2" charset="-78"/>
            </a:endParaRPr>
          </a:p>
          <a:p>
            <a:pPr algn="r" rtl="1"/>
            <a:r>
              <a:rPr lang="fa-IR" sz="1400" b="1" dirty="0" smtClean="0">
                <a:cs typeface="B Nazanin" panose="00000400000000000000" pitchFamily="2" charset="-78"/>
              </a:rPr>
              <a:t>.کوبیدن میخ </a:t>
            </a:r>
          </a:p>
          <a:p>
            <a:pPr algn="r" rtl="1"/>
            <a:r>
              <a:rPr lang="fa-IR" sz="1400" b="1" dirty="0" smtClean="0">
                <a:cs typeface="B Nazanin" panose="00000400000000000000" pitchFamily="2" charset="-78"/>
              </a:rPr>
              <a:t>پریز داخل حمام لامپ حبابدار در حمام و دستشویی</a:t>
            </a:r>
          </a:p>
          <a:p>
            <a:pPr algn="r" rtl="1"/>
            <a:r>
              <a:rPr lang="fa-IR" sz="1400" b="1" dirty="0" smtClean="0">
                <a:cs typeface="B Nazanin" panose="00000400000000000000" pitchFamily="2" charset="-78"/>
              </a:rPr>
              <a:t>مسیر جریان و میخ</a:t>
            </a:r>
          </a:p>
          <a:p>
            <a:pPr algn="r" rtl="1"/>
            <a:r>
              <a:rPr lang="fa-IR" sz="1400" b="1" dirty="0" smtClean="0">
                <a:cs typeface="B Nazanin" panose="00000400000000000000" pitchFamily="2" charset="-78"/>
              </a:rPr>
              <a:t>به </a:t>
            </a:r>
            <a:r>
              <a:rPr lang="fa-IR" sz="1400" b="1" dirty="0">
                <a:cs typeface="B Nazanin" panose="00000400000000000000" pitchFamily="2" charset="-78"/>
              </a:rPr>
              <a:t>هیچ وجه سیم لخت را داخل سوراخهای پریز نکنید و اگر دوشاخه یک وسیله برقی شکسته است هرچه سریعتر یک دو شاخه سالم تهیه کنید. </a:t>
            </a:r>
            <a:endParaRPr lang="fa-IR" sz="1400" b="1" dirty="0" smtClean="0">
              <a:cs typeface="B Nazanin" panose="00000400000000000000" pitchFamily="2" charset="-78"/>
            </a:endParaRPr>
          </a:p>
          <a:p>
            <a:pPr algn="r" rtl="1"/>
            <a:r>
              <a:rPr lang="fa-IR" sz="1400" b="1" dirty="0" smtClean="0">
                <a:cs typeface="B Nazanin" panose="00000400000000000000" pitchFamily="2" charset="-78"/>
              </a:rPr>
              <a:t>هنگام </a:t>
            </a:r>
            <a:r>
              <a:rPr lang="fa-IR" sz="1400" b="1" dirty="0">
                <a:cs typeface="B Nazanin" panose="00000400000000000000" pitchFamily="2" charset="-78"/>
              </a:rPr>
              <a:t>تعویض لامپ سوخته یا شکسته حتما کلید چراغ را خاموش کنید و با استاده از فازمتر از قطع جریان برق مطمئن شوید. همیشه از زیرپایی مقاوم و عایق استفاده کنید</a:t>
            </a:r>
            <a:endParaRPr lang="en-US" sz="1400" b="1" dirty="0">
              <a:cs typeface="B Nazanin" panose="00000400000000000000" pitchFamily="2" charset="-78"/>
            </a:endParaRPr>
          </a:p>
          <a:p>
            <a:pPr algn="r" rtl="1"/>
            <a:endParaRPr lang="fa-IR" sz="1400" b="1" dirty="0" smtClean="0">
              <a:cs typeface="B Nazanin" panose="00000400000000000000" pitchFamily="2" charset="-78"/>
            </a:endParaRPr>
          </a:p>
        </p:txBody>
      </p:sp>
    </p:spTree>
    <p:extLst>
      <p:ext uri="{BB962C8B-B14F-4D97-AF65-F5344CB8AC3E}">
        <p14:creationId xmlns:p14="http://schemas.microsoft.com/office/powerpoint/2010/main" val="2383236499"/>
      </p:ext>
    </p:extLst>
  </p:cSld>
  <p:clrMapOvr>
    <a:masterClrMapping/>
  </p:clrMapOvr>
  <p:transition>
    <p:wedg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106</TotalTime>
  <Words>4627</Words>
  <Application>Microsoft Office PowerPoint</Application>
  <PresentationFormat>On-screen Show (4:3)</PresentationFormat>
  <Paragraphs>343</Paragraphs>
  <Slides>53</Slides>
  <Notes>2</Notes>
  <HiddenSlides>0</HiddenSlides>
  <MMClips>0</MMClips>
  <ScaleCrop>false</ScaleCrop>
  <HeadingPairs>
    <vt:vector size="4" baseType="variant">
      <vt:variant>
        <vt:lpstr>Theme</vt:lpstr>
      </vt:variant>
      <vt:variant>
        <vt:i4>1</vt:i4>
      </vt:variant>
      <vt:variant>
        <vt:lpstr>Slide Titles</vt:lpstr>
      </vt:variant>
      <vt:variant>
        <vt:i4>53</vt:i4>
      </vt:variant>
    </vt:vector>
  </HeadingPairs>
  <TitlesOfParts>
    <vt:vector size="54" baseType="lpstr">
      <vt:lpstr>Flow</vt:lpstr>
      <vt:lpstr>پیشگیری از حوادث و مدیریت بلایا</vt:lpstr>
      <vt:lpstr>PowerPoint Presentation</vt:lpstr>
      <vt:lpstr>PowerPoint Presentation</vt:lpstr>
      <vt:lpstr>PowerPoint Presentation</vt:lpstr>
      <vt:lpstr>سقوط و روشهای جلوگیری از آن </vt:lpstr>
      <vt:lpstr>PowerPoint Presentation</vt:lpstr>
      <vt:lpstr>پیشگیری از مسمومیتهای خانگی:</vt:lpstr>
      <vt:lpstr>خودمراقبتی برای پیشگیری از خفگی: </vt:lpstr>
      <vt:lpstr>خودمراقبتی برای پیشگیری از برق گرفتگی </vt:lpstr>
      <vt:lpstr>PowerPoint Presentation</vt:lpstr>
      <vt:lpstr>خودمراقبتی برای پیشگیری از غرق شدگی:</vt:lpstr>
      <vt:lpstr>خودمراقبتی برای پیشگیری از برق گرفتگی سقوط و برخورد اشیاء </vt:lpstr>
      <vt:lpstr>   گاهی اوقات سقوط وسایل چیده شده در ارتفاع علاوه بر خسارت باعث آسیب ما می شود در این رابطه باید نکات زیر را در نظر داشته و رعایت کنیم.  </vt:lpstr>
      <vt:lpstr>خودمراقبتی برای پیشگیری اسیب مواد شیمیایی </vt:lpstr>
      <vt:lpstr>PowerPoint Presentation</vt:lpstr>
      <vt:lpstr>اتو </vt:lpstr>
      <vt:lpstr>آتش سوزی</vt:lpstr>
      <vt:lpstr>PowerPoint Presentation</vt:lpstr>
      <vt:lpstr>PowerPoint Presentation</vt:lpstr>
      <vt:lpstr>PowerPoint Presentation</vt:lpstr>
      <vt:lpstr>PowerPoint Presentation</vt:lpstr>
      <vt:lpstr>8)گاز گرفتگی</vt:lpstr>
      <vt:lpstr>راههای پیشگیری از گاز گرفتگی </vt:lpstr>
      <vt:lpstr>PowerPoint Presentation</vt:lpstr>
      <vt:lpstr>PowerPoint Presentation</vt:lpstr>
      <vt:lpstr>PowerPoint Presentation</vt:lpstr>
      <vt:lpstr>PowerPoint Presentation</vt:lpstr>
      <vt:lpstr>PowerPoint Presentation</vt:lpstr>
      <vt:lpstr>مفاهیم و اهمیت آمادگی و کاهش خطر بلایا</vt:lpstr>
      <vt:lpstr>PowerPoint Presentation</vt:lpstr>
      <vt:lpstr>اقدامات خانوار جهت آمادگی و کاهش خطر بلایا</vt:lpstr>
      <vt:lpstr>رسم نقشه خطر</vt:lpstr>
      <vt:lpstr>نقشه خطر زلزله خانه من</vt:lpstr>
      <vt:lpstr>PowerPoint Presentation</vt:lpstr>
      <vt:lpstr>نقشه خطر سیل منطقه/محله من</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کیف اضطراری خانواده</vt:lpstr>
      <vt:lpstr>برنامه ارتباطی خانواده در شرایط اضطراری و بلایا</vt:lpstr>
      <vt:lpstr>برنامه تخلیه منزل در شرایط اضطراری</vt:lpstr>
      <vt:lpstr>برنامه کمک به اعضای آسیب پذیر خانواده</vt:lpstr>
      <vt:lpstr>اطفای حریق</vt:lpstr>
      <vt:lpstr> </vt:lpstr>
      <vt:lpstr>کمک های اولیه پزشکی</vt:lpstr>
      <vt:lpstr>برنامه مدیریت بلایا در سطح محله</vt:lpstr>
      <vt:lpstr>طراحی مانور خانواده</vt:lpstr>
      <vt:lpstr>خلاصه اقدامات خانوار برای آمادگی در بلایا</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پیشگیری از حوادث و مدیریت بلایا</dc:title>
  <dc:creator>asus</dc:creator>
  <cp:lastModifiedBy>asus</cp:lastModifiedBy>
  <cp:revision>16</cp:revision>
  <dcterms:created xsi:type="dcterms:W3CDTF">2018-11-04T05:54:59Z</dcterms:created>
  <dcterms:modified xsi:type="dcterms:W3CDTF">2018-11-04T07:41:04Z</dcterms:modified>
</cp:coreProperties>
</file>