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40"/>
  </p:notesMasterIdLst>
  <p:handoutMasterIdLst>
    <p:handoutMasterId r:id="rId41"/>
  </p:handoutMasterIdLst>
  <p:sldIdLst>
    <p:sldId id="256"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1A3"/>
    <a:srgbClr val="1194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p:scale>
          <a:sx n="81" d="100"/>
          <a:sy n="81" d="100"/>
        </p:scale>
        <p:origin x="-258" y="-36"/>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pPr/>
              <a:t>8/24/2022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p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pPr/>
              <a:t>8/24/2022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p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xmlns="" id="{52413C9E-FF47-42F7-8228-8F7E092EA2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49D914F-7D18-42D3-97ED-F8EE39AA3995}" type="slidenum">
              <a:rPr lang="ar-SA" altLang="en-US">
                <a:latin typeface="Arial" panose="020B0604020202020204" pitchFamily="34" charset="0"/>
              </a:rPr>
              <a:pPr eaLnBrk="1" hangingPunct="1"/>
              <a:t>31</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xmlns="" id="{9CB4983D-BCED-4F96-83A1-D3567F14CF56}"/>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xmlns="" id="{7236DDB1-2C33-4E09-A64D-2D206E32F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38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xmlns="" id="{38104A31-E8B9-4B13-BBC0-BD09117C4C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46757A-943E-4137-8221-CFF6FFD874C4}" type="slidenum">
              <a:rPr lang="ar-SA" altLang="en-US">
                <a:latin typeface="Arial" panose="020B0604020202020204" pitchFamily="34" charset="0"/>
              </a:rPr>
              <a:pPr eaLnBrk="1" hangingPunct="1"/>
              <a:t>32</a:t>
            </a:fld>
            <a:endParaRPr lang="en-US" altLang="en-US">
              <a:latin typeface="Arial" panose="020B0604020202020204" pitchFamily="34" charset="0"/>
            </a:endParaRPr>
          </a:p>
        </p:txBody>
      </p:sp>
      <p:sp>
        <p:nvSpPr>
          <p:cNvPr id="71683" name="Rectangle 2">
            <a:extLst>
              <a:ext uri="{FF2B5EF4-FFF2-40B4-BE49-F238E27FC236}">
                <a16:creationId xmlns:a16="http://schemas.microsoft.com/office/drawing/2014/main" xmlns="" id="{08E7EC77-C459-423C-83AF-812BEACD92A2}"/>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xmlns="" id="{F19C9F17-D9D5-409C-89B1-3BA5C6EABB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552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1"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r" defTabSz="914400" rtl="1"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r" defTabSz="914400" rtl="1"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r" defTabSz="914400" rtl="1"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r" defTabSz="914400" rtl="1"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r" defTabSz="914400" rtl="1"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r" defTabSz="914400" rtl="1"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r" defTabSz="914400" rtl="1"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r" defTabSz="914400" rtl="1"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r" defTabSz="914400" rtl="1"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230" y="1866814"/>
            <a:ext cx="9602789" cy="2667000"/>
          </a:xfrm>
        </p:spPr>
        <p:txBody>
          <a:bodyPr/>
          <a:lstStyle/>
          <a:p>
            <a:r>
              <a:rPr lang="fa-IR" sz="5400" b="1" dirty="0">
                <a:effectLst>
                  <a:outerShdw blurRad="50800" dist="38100" dir="2700000" algn="tl">
                    <a:srgbClr val="000000">
                      <a:alpha val="40000"/>
                    </a:srgbClr>
                  </a:outerShdw>
                </a:effectLst>
                <a:cs typeface="B Mitra" panose="00000400000000000000" pitchFamily="2" charset="-78"/>
              </a:rPr>
              <a:t>بسته آموزش فرزندپروری </a:t>
            </a:r>
            <a:r>
              <a:rPr lang="en-US" sz="5400" dirty="0">
                <a:cs typeface="B Mitra" panose="00000400000000000000" pitchFamily="2" charset="-78"/>
              </a:rPr>
              <a:t/>
            </a:r>
            <a:br>
              <a:rPr lang="en-US" sz="5400" dirty="0">
                <a:cs typeface="B Mitra" panose="00000400000000000000" pitchFamily="2" charset="-78"/>
              </a:rPr>
            </a:br>
            <a:r>
              <a:rPr lang="fa-IR" sz="5400" b="1" dirty="0">
                <a:effectLst>
                  <a:outerShdw blurRad="50800" dist="38100" dir="2700000" algn="tl">
                    <a:srgbClr val="000000">
                      <a:alpha val="40000"/>
                    </a:srgbClr>
                  </a:outerShdw>
                </a:effectLst>
                <a:cs typeface="B Mitra" panose="00000400000000000000" pitchFamily="2" charset="-78"/>
              </a:rPr>
              <a:t>در بحران­ها همراه با ظرفیت­سازی و </a:t>
            </a:r>
            <a:r>
              <a:rPr lang="en-US" sz="5400" dirty="0">
                <a:cs typeface="B Mitra" panose="00000400000000000000" pitchFamily="2" charset="-78"/>
              </a:rPr>
              <a:t/>
            </a:r>
            <a:br>
              <a:rPr lang="en-US" sz="5400" dirty="0">
                <a:cs typeface="B Mitra" panose="00000400000000000000" pitchFamily="2" charset="-78"/>
              </a:rPr>
            </a:br>
            <a:r>
              <a:rPr lang="fa-IR" sz="5400" b="1" dirty="0">
                <a:effectLst>
                  <a:outerShdw blurRad="50800" dist="38100" dir="2700000" algn="tl">
                    <a:srgbClr val="000000">
                      <a:alpha val="40000"/>
                    </a:srgbClr>
                  </a:outerShdw>
                </a:effectLst>
                <a:cs typeface="B Mitra" panose="00000400000000000000" pitchFamily="2" charset="-78"/>
              </a:rPr>
              <a:t>ارزیابی کارشناسان</a:t>
            </a:r>
            <a:endParaRPr lang="en-US" sz="5400" dirty="0">
              <a:cs typeface="B Mitra" panose="00000400000000000000" pitchFamily="2" charset="-78"/>
            </a:endParaRPr>
          </a:p>
        </p:txBody>
      </p:sp>
      <p:sp>
        <p:nvSpPr>
          <p:cNvPr id="3" name="Subtitle 2"/>
          <p:cNvSpPr>
            <a:spLocks noGrp="1"/>
          </p:cNvSpPr>
          <p:nvPr>
            <p:ph type="subTitle" idx="1"/>
          </p:nvPr>
        </p:nvSpPr>
        <p:spPr>
          <a:xfrm>
            <a:off x="1287230" y="4689389"/>
            <a:ext cx="9601200" cy="990600"/>
          </a:xfrm>
        </p:spPr>
        <p:txBody>
          <a:bodyPr>
            <a:normAutofit/>
          </a:bodyPr>
          <a:lstStyle/>
          <a:p>
            <a:r>
              <a:rPr lang="fa-IR" sz="2800" b="1" dirty="0">
                <a:cs typeface="B Mitra" panose="00000400000000000000" pitchFamily="2" charset="-78"/>
              </a:rPr>
              <a:t>تیرماه 1401</a:t>
            </a:r>
            <a:endParaRPr lang="en-US" sz="2800" dirty="0">
              <a:cs typeface="B Mitra" panose="00000400000000000000" pitchFamily="2" charset="-78"/>
            </a:endParaRPr>
          </a:p>
        </p:txBody>
      </p:sp>
      <p:sp>
        <p:nvSpPr>
          <p:cNvPr id="8" name="Rectangle 7"/>
          <p:cNvSpPr/>
          <p:nvPr/>
        </p:nvSpPr>
        <p:spPr>
          <a:xfrm>
            <a:off x="0" y="-14822"/>
            <a:ext cx="12192000" cy="86331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239317" y="151001"/>
            <a:ext cx="953387" cy="516856"/>
          </a:xfrm>
          <a:prstGeom prst="rect">
            <a:avLst/>
          </a:prstGeom>
        </p:spPr>
      </p:pic>
      <p:pic>
        <p:nvPicPr>
          <p:cNvPr id="6" name="Picture 5" descr="Description: index.jpeg"/>
          <p:cNvPicPr/>
          <p:nvPr/>
        </p:nvPicPr>
        <p:blipFill>
          <a:blip r:embed="rId3">
            <a:extLst>
              <a:ext uri="{28A0092B-C50C-407E-A947-70E740481C1C}">
                <a14:useLocalDpi xmlns:a14="http://schemas.microsoft.com/office/drawing/2010/main" val="0"/>
              </a:ext>
            </a:extLst>
          </a:blip>
          <a:srcRect/>
          <a:stretch>
            <a:fillRect/>
          </a:stretch>
        </p:blipFill>
        <p:spPr bwMode="auto">
          <a:xfrm>
            <a:off x="7789445" y="-7647"/>
            <a:ext cx="957262" cy="848967"/>
          </a:xfrm>
          <a:prstGeom prst="rect">
            <a:avLst/>
          </a:prstGeom>
          <a:noFill/>
          <a:ln>
            <a:noFill/>
          </a:ln>
        </p:spPr>
      </p:pic>
      <p:pic>
        <p:nvPicPr>
          <p:cNvPr id="5" name="Picture 4" descr="Description: IACAP Arm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0139" y="77023"/>
            <a:ext cx="1118736" cy="728454"/>
          </a:xfrm>
          <a:prstGeom prst="rect">
            <a:avLst/>
          </a:prstGeom>
          <a:noFill/>
          <a:ln>
            <a:noFill/>
          </a:ln>
        </p:spPr>
      </p:pic>
      <p:pic>
        <p:nvPicPr>
          <p:cNvPr id="4" name="Picture 3" descr="Description: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93790"/>
            <a:ext cx="790149" cy="694919"/>
          </a:xfrm>
          <a:prstGeom prst="rect">
            <a:avLst/>
          </a:prstGeom>
          <a:noFill/>
          <a:ln>
            <a:noFill/>
          </a:ln>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normAutofit/>
          </a:bodyPr>
          <a:lstStyle/>
          <a:p>
            <a:pPr algn="r" rtl="1" eaLnBrk="1" hangingPunct="1">
              <a:buFont typeface="Wingdings" pitchFamily="2" charset="2"/>
              <a:buChar char="ü"/>
            </a:pPr>
            <a:r>
              <a:rPr lang="fa-IR" sz="3200" b="1" dirty="0">
                <a:solidFill>
                  <a:srgbClr val="0000FF"/>
                </a:solidFill>
              </a:rPr>
              <a:t>لزوم وجود بزرگسالانی حمایتگر در اطراف کودک. </a:t>
            </a: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dirty="0"/>
              <a:t/>
            </a:r>
            <a:br>
              <a:rPr lang="fa-IR" dirty="0"/>
            </a:br>
            <a:r>
              <a:rPr lang="fa-IR" dirty="0"/>
              <a:t/>
            </a:r>
            <a:br>
              <a:rPr lang="fa-IR" dirty="0"/>
            </a:br>
            <a:r>
              <a:rPr lang="fa-IR" dirty="0"/>
              <a:t/>
            </a:r>
            <a:br>
              <a:rPr lang="fa-IR" dirty="0"/>
            </a:br>
            <a:r>
              <a:rPr lang="fa-IR" dirty="0"/>
              <a:t/>
            </a:r>
            <a:br>
              <a:rPr lang="fa-IR" dirty="0"/>
            </a:br>
            <a:r>
              <a:rPr lang="fa-IR" dirty="0"/>
              <a:t/>
            </a:r>
            <a:br>
              <a:rPr lang="fa-IR" dirty="0"/>
            </a:br>
            <a:r>
              <a:rPr lang="fa-IR" dirty="0"/>
              <a:t/>
            </a:r>
            <a:br>
              <a:rPr lang="fa-IR" dirty="0"/>
            </a:br>
            <a:r>
              <a:rPr lang="fa-IR" dirty="0"/>
              <a:t/>
            </a:r>
            <a:br>
              <a:rPr lang="fa-IR" dirty="0"/>
            </a:br>
            <a:r>
              <a:rPr lang="fa-IR" dirty="0"/>
              <a:t/>
            </a:r>
            <a:br>
              <a:rPr lang="fa-IR" dirty="0"/>
            </a:br>
            <a:r>
              <a:rPr lang="fa-IR" dirty="0"/>
              <a:t> </a:t>
            </a:r>
            <a:r>
              <a:rPr lang="en-US" dirty="0"/>
              <a:t/>
            </a:r>
            <a:br>
              <a:rPr lang="en-US" dirty="0"/>
            </a:br>
            <a:r>
              <a:rPr lang="en-US" b="1" dirty="0"/>
              <a:t/>
            </a:r>
            <a:br>
              <a:rPr lang="en-US" b="1" dirty="0"/>
            </a:br>
            <a:r>
              <a:rPr lang="fa-IR" b="1" dirty="0"/>
              <a:t>برای کودکان سوگوار چه می توان کرد؟</a:t>
            </a:r>
            <a:endParaRPr lang="en-US" b="1" dirty="0"/>
          </a:p>
        </p:txBody>
      </p:sp>
      <p:pic>
        <p:nvPicPr>
          <p:cNvPr id="17412" name="Picture 2" descr="چگونه مرگ عزیزان را به کودکان توضیح دهیم؟"/>
          <p:cNvPicPr>
            <a:picLocks noChangeAspect="1" noChangeArrowheads="1"/>
          </p:cNvPicPr>
          <p:nvPr/>
        </p:nvPicPr>
        <p:blipFill>
          <a:blip r:embed="rId2"/>
          <a:srcRect/>
          <a:stretch>
            <a:fillRect/>
          </a:stretch>
        </p:blipFill>
        <p:spPr bwMode="auto">
          <a:xfrm>
            <a:off x="1399309" y="2781300"/>
            <a:ext cx="7192242" cy="3577936"/>
          </a:xfrm>
          <a:prstGeom prst="rect">
            <a:avLst/>
          </a:prstGeom>
          <a:noFill/>
          <a:ln w="9525">
            <a:noFill/>
            <a:miter lim="800000"/>
            <a:headEnd/>
            <a:tailEnd/>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algn="r" rtl="1" eaLnBrk="1" hangingPunct="1">
              <a:buFont typeface="Wingdings" pitchFamily="2" charset="2"/>
              <a:buChar char="ü"/>
            </a:pPr>
            <a:endParaRPr lang="fa-IR" sz="3600" b="1" dirty="0">
              <a:solidFill>
                <a:srgbClr val="0000FF"/>
              </a:solidFill>
            </a:endParaRPr>
          </a:p>
          <a:p>
            <a:pPr algn="r" rtl="1" eaLnBrk="1" hangingPunct="1">
              <a:buFont typeface="Wingdings" pitchFamily="2" charset="2"/>
              <a:buChar char="ü"/>
            </a:pPr>
            <a:r>
              <a:rPr lang="fa-IR" sz="3600" b="1" dirty="0">
                <a:solidFill>
                  <a:srgbClr val="0000FF"/>
                </a:solidFill>
              </a:rPr>
              <a:t>حفظ ارتباط با سایر بازماندگان، اقوام، دوستان، معلم و.. به روشی امن و کم خطر </a:t>
            </a:r>
          </a:p>
        </p:txBody>
      </p:sp>
      <p:sp>
        <p:nvSpPr>
          <p:cNvPr id="3" name="Title 2"/>
          <p:cNvSpPr>
            <a:spLocks noGrp="1"/>
          </p:cNvSpPr>
          <p:nvPr>
            <p:ph type="title"/>
          </p:nvPr>
        </p:nvSpPr>
        <p:spPr/>
        <p:txBody>
          <a:bodyPr>
            <a:normAutofit fontScale="90000"/>
          </a:bodyPr>
          <a:lstStyle/>
          <a:p>
            <a:pPr algn="r">
              <a:defRPr/>
            </a:pPr>
            <a:r>
              <a:rPr lang="fa-IR" dirty="0"/>
              <a:t/>
            </a:r>
            <a:br>
              <a:rPr lang="fa-IR" dirty="0"/>
            </a:br>
            <a:r>
              <a:rPr lang="fa-IR" dirty="0"/>
              <a:t/>
            </a:r>
            <a:br>
              <a:rPr lang="fa-IR" dirty="0"/>
            </a:br>
            <a:r>
              <a:rPr lang="en-US" dirty="0"/>
              <a:t/>
            </a:r>
            <a:br>
              <a:rPr lang="en-US" dirty="0"/>
            </a:br>
            <a:r>
              <a:rPr lang="en-US" dirty="0"/>
              <a:t/>
            </a:r>
            <a:br>
              <a:rPr lang="en-US" dirty="0"/>
            </a:br>
            <a:r>
              <a:rPr lang="fa-IR" b="1" dirty="0"/>
              <a:t> برای کودکان سوگوار چه می توان کرد؟</a:t>
            </a:r>
            <a:endParaRPr lang="en-US"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pPr algn="r" rtl="1" eaLnBrk="1" hangingPunct="1">
              <a:buFont typeface="Wingdings" pitchFamily="2" charset="2"/>
              <a:buChar char="ü"/>
            </a:pPr>
            <a:r>
              <a:rPr lang="fa-IR" sz="2800" b="1">
                <a:solidFill>
                  <a:srgbClr val="0000FF"/>
                </a:solidFill>
              </a:rPr>
              <a:t>فراهم کردن شرایط برای بیان و ابراز احساسات و هیجانات</a:t>
            </a:r>
          </a:p>
        </p:txBody>
      </p:sp>
      <p:sp>
        <p:nvSpPr>
          <p:cNvPr id="3" name="Title 2"/>
          <p:cNvSpPr>
            <a:spLocks noGrp="1"/>
          </p:cNvSpPr>
          <p:nvPr>
            <p:ph type="title"/>
          </p:nvPr>
        </p:nvSpPr>
        <p:spPr/>
        <p:txBody>
          <a:bodyPr>
            <a:normAutofit fontScale="90000"/>
          </a:bodyPr>
          <a:lstStyle/>
          <a:p>
            <a:pPr algn="r">
              <a:defRPr/>
            </a:pPr>
            <a:r>
              <a:rPr lang="fa-IR" dirty="0"/>
              <a:t/>
            </a:r>
            <a:br>
              <a:rPr lang="fa-IR" dirty="0"/>
            </a:br>
            <a:r>
              <a:rPr lang="fa-IR" dirty="0"/>
              <a:t/>
            </a:r>
            <a:br>
              <a:rPr lang="fa-IR" dirty="0"/>
            </a:br>
            <a:r>
              <a:rPr lang="en-US" dirty="0"/>
              <a:t/>
            </a:r>
            <a:br>
              <a:rPr lang="en-US" dirty="0"/>
            </a:br>
            <a:r>
              <a:rPr lang="en-US" dirty="0"/>
              <a:t/>
            </a:r>
            <a:br>
              <a:rPr lang="en-US" dirty="0"/>
            </a:br>
            <a:r>
              <a:rPr lang="fa-IR" b="1" dirty="0"/>
              <a:t> برای کودکان سوگوار چه می توان کرد؟</a:t>
            </a:r>
            <a:endParaRPr lang="en-US" dirty="0"/>
          </a:p>
        </p:txBody>
      </p:sp>
      <p:sp>
        <p:nvSpPr>
          <p:cNvPr id="4" name="Oval 3"/>
          <p:cNvSpPr/>
          <p:nvPr/>
        </p:nvSpPr>
        <p:spPr>
          <a:xfrm>
            <a:off x="334433" y="2349500"/>
            <a:ext cx="11618384" cy="350678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buFont typeface="Wingdings 3" pitchFamily="18" charset="2"/>
              <a:buNone/>
              <a:defRPr/>
            </a:pPr>
            <a:r>
              <a:rPr lang="fa-IR" sz="2400" b="1" dirty="0">
                <a:solidFill>
                  <a:srgbClr val="FF0000"/>
                </a:solidFill>
              </a:rPr>
              <a:t> </a:t>
            </a:r>
            <a:r>
              <a:rPr lang="fa-IR" sz="2800" b="1" dirty="0">
                <a:solidFill>
                  <a:srgbClr val="FF0000"/>
                </a:solidFill>
              </a:rPr>
              <a:t>حالا دیگه بابا داره می­آد، اشک­هاتو پاک کن تا اون هم بیشتر ناراحت نشه.... </a:t>
            </a:r>
          </a:p>
          <a:p>
            <a:pPr algn="ctr" rtl="1" eaLnBrk="1" hangingPunct="1">
              <a:defRPr/>
            </a:pPr>
            <a:r>
              <a:rPr lang="fa-IR" sz="2800" b="1" dirty="0">
                <a:solidFill>
                  <a:schemeClr val="tx1"/>
                </a:solidFill>
              </a:rPr>
              <a:t>بگویید: </a:t>
            </a:r>
            <a:r>
              <a:rPr lang="fa-IR" sz="2800" b="1" dirty="0">
                <a:solidFill>
                  <a:srgbClr val="FF0000"/>
                </a:solidFill>
              </a:rPr>
              <a:t>عزیزمی... می­دونم تو دلت چقدر غم داری و ناراحتی... تو مامانت را خیلی دوست داشتی... "</a:t>
            </a:r>
            <a:endParaRPr lang="en-US" sz="2800" b="1" dirty="0">
              <a:solidFill>
                <a:srgbClr val="FF0000"/>
              </a:solidFill>
            </a:endParaRPr>
          </a:p>
          <a:p>
            <a:pPr algn="ctr" rtl="1" eaLnBrk="1" hangingPunct="1">
              <a:buFont typeface="Wingdings 3" pitchFamily="18" charset="2"/>
              <a:buNone/>
              <a:defRPr/>
            </a:pPr>
            <a:endParaRPr lang="en-US" sz="2400" b="1" dirty="0">
              <a:solidFill>
                <a:srgbClr val="FF0000"/>
              </a:solidFill>
              <a:cs typeface="Arial" charset="0"/>
            </a:endParaRPr>
          </a:p>
        </p:txBody>
      </p:sp>
      <p:pic>
        <p:nvPicPr>
          <p:cNvPr id="19461" name="Picture 2" descr="Zeichen 267 - Verbot der Einfahrt, StVO 1970.svg"/>
          <p:cNvPicPr>
            <a:picLocks noChangeAspect="1" noChangeArrowheads="1"/>
          </p:cNvPicPr>
          <p:nvPr/>
        </p:nvPicPr>
        <p:blipFill>
          <a:blip r:embed="rId2"/>
          <a:srcRect/>
          <a:stretch>
            <a:fillRect/>
          </a:stretch>
        </p:blipFill>
        <p:spPr bwMode="auto">
          <a:xfrm>
            <a:off x="10033001" y="2924175"/>
            <a:ext cx="673100" cy="649288"/>
          </a:xfrm>
          <a:prstGeom prst="rect">
            <a:avLst/>
          </a:prstGeom>
          <a:noFill/>
          <a:ln w="9525">
            <a:noFill/>
            <a:miter lim="800000"/>
            <a:headEnd/>
            <a:tailEnd/>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defRPr/>
            </a:pPr>
            <a:r>
              <a:rPr lang="fa-IR" dirty="0"/>
              <a:t/>
            </a:r>
            <a:br>
              <a:rPr lang="fa-IR" dirty="0"/>
            </a:br>
            <a:r>
              <a:rPr lang="fa-IR" dirty="0"/>
              <a:t/>
            </a:r>
            <a:br>
              <a:rPr lang="fa-IR" dirty="0"/>
            </a:br>
            <a:r>
              <a:rPr lang="en-US" dirty="0"/>
              <a:t/>
            </a:r>
            <a:br>
              <a:rPr lang="en-US" dirty="0"/>
            </a:br>
            <a:r>
              <a:rPr lang="en-US" dirty="0"/>
              <a:t/>
            </a:r>
            <a:br>
              <a:rPr lang="en-US" dirty="0"/>
            </a:br>
            <a:r>
              <a:rPr lang="fa-IR" b="1" dirty="0"/>
              <a:t> برای کودکان سوگوار چه می توان کرد؟</a:t>
            </a:r>
            <a:endParaRPr lang="en-US" dirty="0"/>
          </a:p>
        </p:txBody>
      </p:sp>
      <p:sp>
        <p:nvSpPr>
          <p:cNvPr id="20483" name="Content Placeholder 5"/>
          <p:cNvSpPr>
            <a:spLocks noGrp="1"/>
          </p:cNvSpPr>
          <p:nvPr>
            <p:ph idx="1"/>
          </p:nvPr>
        </p:nvSpPr>
        <p:spPr/>
        <p:txBody>
          <a:bodyPr/>
          <a:lstStyle/>
          <a:p>
            <a:pPr algn="r" rtl="1"/>
            <a:r>
              <a:rPr lang="fa-IR" sz="3200" b="1" dirty="0">
                <a:solidFill>
                  <a:srgbClr val="0000FF"/>
                </a:solidFill>
              </a:rPr>
              <a:t>یافتن راه­هایی برای بیان و ابراز احساسات</a:t>
            </a:r>
          </a:p>
          <a:p>
            <a:pPr algn="r" rtl="1">
              <a:buNone/>
            </a:pPr>
            <a:r>
              <a:rPr lang="fa-IR" sz="1800" b="1" dirty="0">
                <a:solidFill>
                  <a:srgbClr val="0000FF"/>
                </a:solidFill>
              </a:rPr>
              <a:t>( کلامی و غیرکلامی):</a:t>
            </a:r>
          </a:p>
          <a:p>
            <a:pPr algn="r" rtl="1">
              <a:buFont typeface="Wingdings" pitchFamily="2" charset="2"/>
              <a:buChar char="ü"/>
            </a:pPr>
            <a:r>
              <a:rPr lang="fa-IR" sz="3200" b="1" dirty="0">
                <a:solidFill>
                  <a:srgbClr val="0000FF"/>
                </a:solidFill>
              </a:rPr>
              <a:t> کشیدن نقاشی</a:t>
            </a:r>
          </a:p>
          <a:p>
            <a:pPr algn="r" rtl="1">
              <a:buFont typeface="Wingdings" pitchFamily="2" charset="2"/>
              <a:buChar char="ü"/>
            </a:pPr>
            <a:r>
              <a:rPr lang="fa-IR" sz="3200" b="1" dirty="0">
                <a:solidFill>
                  <a:srgbClr val="0000FF"/>
                </a:solidFill>
              </a:rPr>
              <a:t>خواندن داستان هایی با مضمون سوگ و از دست دادن عزیزان</a:t>
            </a:r>
          </a:p>
          <a:p>
            <a:pPr algn="r" rtl="1">
              <a:buFont typeface="Wingdings" pitchFamily="2" charset="2"/>
              <a:buChar char="ü"/>
            </a:pPr>
            <a:r>
              <a:rPr lang="fa-IR" sz="3200" b="1" dirty="0">
                <a:solidFill>
                  <a:srgbClr val="0000FF"/>
                </a:solidFill>
              </a:rPr>
              <a:t>جعبه یا قلک احساسات</a:t>
            </a:r>
          </a:p>
          <a:p>
            <a:endParaRPr lang="en-US" dirty="0">
              <a:cs typeface="Arial"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defRPr/>
            </a:pPr>
            <a:r>
              <a:rPr lang="fa-IR" dirty="0"/>
              <a:t/>
            </a:r>
            <a:br>
              <a:rPr lang="fa-IR" dirty="0"/>
            </a:br>
            <a:r>
              <a:rPr lang="fa-IR" dirty="0"/>
              <a:t/>
            </a:r>
            <a:br>
              <a:rPr lang="fa-IR" dirty="0"/>
            </a:br>
            <a:r>
              <a:rPr lang="en-US" dirty="0"/>
              <a:t/>
            </a:r>
            <a:br>
              <a:rPr lang="en-US" dirty="0"/>
            </a:br>
            <a:r>
              <a:rPr lang="en-US" dirty="0"/>
              <a:t/>
            </a:r>
            <a:br>
              <a:rPr lang="en-US" dirty="0"/>
            </a:br>
            <a:r>
              <a:rPr lang="fa-IR" b="1" dirty="0"/>
              <a:t> برای کودکان سوگوار چه می توان کرد؟</a:t>
            </a:r>
            <a:endParaRPr lang="en-US" dirty="0"/>
          </a:p>
        </p:txBody>
      </p:sp>
      <p:sp>
        <p:nvSpPr>
          <p:cNvPr id="21507" name="Content Placeholder 5"/>
          <p:cNvSpPr>
            <a:spLocks noGrp="1"/>
          </p:cNvSpPr>
          <p:nvPr>
            <p:ph idx="1"/>
          </p:nvPr>
        </p:nvSpPr>
        <p:spPr/>
        <p:txBody>
          <a:bodyPr/>
          <a:lstStyle/>
          <a:p>
            <a:pPr algn="r" rtl="1">
              <a:buFont typeface="Wingdings" pitchFamily="2" charset="2"/>
              <a:buChar char="ü"/>
            </a:pPr>
            <a:r>
              <a:rPr lang="fa-IR" sz="3200" b="1">
                <a:solidFill>
                  <a:srgbClr val="0000FF"/>
                </a:solidFill>
              </a:rPr>
              <a:t>نوشتن نامه، شعر</a:t>
            </a:r>
          </a:p>
          <a:p>
            <a:endParaRPr lang="en-US">
              <a:cs typeface="Arial" charset="0"/>
            </a:endParaRPr>
          </a:p>
        </p:txBody>
      </p:sp>
      <p:pic>
        <p:nvPicPr>
          <p:cNvPr id="21508" name="Picture 2" descr="متن و شعر در مورد مرگ پدر سنگ نوشته و متن تسلیت - تــــــــوپ تـــــــــاپ"/>
          <p:cNvPicPr>
            <a:picLocks noChangeAspect="1" noChangeArrowheads="1"/>
          </p:cNvPicPr>
          <p:nvPr/>
        </p:nvPicPr>
        <p:blipFill>
          <a:blip r:embed="rId2"/>
          <a:srcRect/>
          <a:stretch>
            <a:fillRect/>
          </a:stretch>
        </p:blipFill>
        <p:spPr bwMode="auto">
          <a:xfrm>
            <a:off x="1775885" y="2349500"/>
            <a:ext cx="8640233" cy="3438525"/>
          </a:xfrm>
          <a:prstGeom prst="rect">
            <a:avLst/>
          </a:prstGeom>
          <a:noFill/>
          <a:ln w="9525">
            <a:noFill/>
            <a:miter lim="800000"/>
            <a:headEnd/>
            <a:tailEnd/>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defRPr/>
            </a:pPr>
            <a:r>
              <a:rPr lang="fa-IR" b="1" dirty="0"/>
              <a:t>برای کودکان سوگوار چه می­توان کرد؟</a:t>
            </a:r>
            <a:endParaRPr lang="en-US" b="1" dirty="0"/>
          </a:p>
        </p:txBody>
      </p:sp>
      <p:pic>
        <p:nvPicPr>
          <p:cNvPr id="22531" name="Picture 2" descr="۲۱ عکس نوشته مرگ برای پروفایل تلگرام و اینستاگرام | ستاره"/>
          <p:cNvPicPr>
            <a:picLocks noGrp="1" noChangeAspect="1" noChangeArrowheads="1"/>
          </p:cNvPicPr>
          <p:nvPr>
            <p:ph idx="1"/>
          </p:nvPr>
        </p:nvPicPr>
        <p:blipFill>
          <a:blip r:embed="rId2"/>
          <a:srcRect/>
          <a:stretch>
            <a:fillRect/>
          </a:stretch>
        </p:blipFill>
        <p:spPr>
          <a:xfrm>
            <a:off x="1295400" y="2997200"/>
            <a:ext cx="7816851" cy="3009900"/>
          </a:xfrm>
          <a:noFill/>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defRPr/>
            </a:pPr>
            <a:r>
              <a:rPr lang="fa-IR" dirty="0"/>
              <a:t/>
            </a:r>
            <a:br>
              <a:rPr lang="fa-IR" dirty="0"/>
            </a:br>
            <a:r>
              <a:rPr lang="fa-IR" dirty="0"/>
              <a:t/>
            </a:r>
            <a:br>
              <a:rPr lang="fa-IR" dirty="0"/>
            </a:br>
            <a:r>
              <a:rPr lang="en-US" dirty="0"/>
              <a:t/>
            </a:r>
            <a:br>
              <a:rPr lang="en-US" dirty="0"/>
            </a:br>
            <a:r>
              <a:rPr lang="en-US" dirty="0"/>
              <a:t/>
            </a:r>
            <a:br>
              <a:rPr lang="en-US" dirty="0"/>
            </a:br>
            <a:r>
              <a:rPr lang="fa-IR" b="1" dirty="0"/>
              <a:t> برای کودکان سوگوار چه می توان کرد؟</a:t>
            </a:r>
            <a:endParaRPr lang="en-US" dirty="0"/>
          </a:p>
        </p:txBody>
      </p:sp>
      <p:sp>
        <p:nvSpPr>
          <p:cNvPr id="23555" name="Content Placeholder 5"/>
          <p:cNvSpPr>
            <a:spLocks noGrp="1"/>
          </p:cNvSpPr>
          <p:nvPr>
            <p:ph idx="1"/>
          </p:nvPr>
        </p:nvSpPr>
        <p:spPr/>
        <p:txBody>
          <a:bodyPr>
            <a:normAutofit fontScale="62500" lnSpcReduction="20000"/>
          </a:bodyPr>
          <a:lstStyle/>
          <a:p>
            <a:pPr algn="r" rtl="1"/>
            <a:endParaRPr lang="fa-IR" sz="3200" b="1" dirty="0">
              <a:solidFill>
                <a:srgbClr val="0000FF"/>
              </a:solidFill>
            </a:endParaRPr>
          </a:p>
          <a:p>
            <a:pPr algn="r" rtl="1"/>
            <a:r>
              <a:rPr lang="fa-IR" sz="3600" b="1" dirty="0">
                <a:solidFill>
                  <a:srgbClr val="0000FF"/>
                </a:solidFill>
              </a:rPr>
              <a:t>یافتن راه­هایی برای بیان و ابراز احساسات ( کلامی و غیرکلامی): </a:t>
            </a:r>
          </a:p>
          <a:p>
            <a:pPr algn="r" rtl="1"/>
            <a:r>
              <a:rPr lang="fa-IR" sz="4400" b="1" dirty="0">
                <a:solidFill>
                  <a:srgbClr val="0066FF"/>
                </a:solidFill>
              </a:rPr>
              <a:t>کشیدن تابلویی از عزیز از دست رفته</a:t>
            </a:r>
          </a:p>
          <a:p>
            <a:pPr algn="r" rtl="1"/>
            <a:r>
              <a:rPr lang="fa-IR" sz="4400" b="1" dirty="0">
                <a:solidFill>
                  <a:srgbClr val="0066FF"/>
                </a:solidFill>
              </a:rPr>
              <a:t> تهیه فایلی در رایانه شخصی</a:t>
            </a:r>
          </a:p>
          <a:p>
            <a:pPr algn="r" rtl="1"/>
            <a:r>
              <a:rPr lang="fa-IR" sz="4400" b="1" dirty="0">
                <a:solidFill>
                  <a:srgbClr val="0066FF"/>
                </a:solidFill>
              </a:rPr>
              <a:t>کاشتن گلی در باغچه</a:t>
            </a:r>
          </a:p>
          <a:p>
            <a:pPr algn="r" rtl="1"/>
            <a:r>
              <a:rPr lang="fa-IR" sz="4400" b="1" dirty="0">
                <a:solidFill>
                  <a:srgbClr val="0066FF"/>
                </a:solidFill>
              </a:rPr>
              <a:t>نواختن قطعه ای موسیقی یا گوش دادن به آن</a:t>
            </a:r>
          </a:p>
          <a:p>
            <a:pPr algn="r" rtl="1"/>
            <a:r>
              <a:rPr lang="fa-IR" sz="4400" b="1" dirty="0">
                <a:solidFill>
                  <a:srgbClr val="0066FF"/>
                </a:solidFill>
              </a:rPr>
              <a:t>تهیه کلیپی از زندگی عزیز از دست رفته یا عکس های مشترک با او</a:t>
            </a:r>
            <a:endParaRPr lang="en-US" sz="4400" b="1" dirty="0">
              <a:solidFill>
                <a:srgbClr val="0066FF"/>
              </a:solidFill>
              <a:cs typeface="Arial" charset="0"/>
            </a:endParaRPr>
          </a:p>
          <a:p>
            <a:pPr algn="r" rtl="1"/>
            <a:endParaRPr lang="fa-IR" sz="3200" b="1" dirty="0">
              <a:solidFill>
                <a:srgbClr val="0000FF"/>
              </a:solidFill>
            </a:endParaRPr>
          </a:p>
          <a:p>
            <a:pPr algn="r" rtl="1">
              <a:buFont typeface="Wingdings 3" pitchFamily="18" charset="2"/>
              <a:buNone/>
            </a:pPr>
            <a:endParaRPr lang="fa-IR" sz="3200" b="1" dirty="0">
              <a:solidFill>
                <a:srgbClr val="0000FF"/>
              </a:solidFill>
            </a:endParaRPr>
          </a:p>
          <a:p>
            <a:pPr algn="r" rtl="1">
              <a:buFont typeface="Wingdings" pitchFamily="2" charset="2"/>
              <a:buChar char="ü"/>
            </a:pPr>
            <a:endParaRPr lang="en-US" dirty="0">
              <a:cs typeface="Arial"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normAutofit/>
          </a:bodyPr>
          <a:lstStyle/>
          <a:p>
            <a:pPr algn="just" rtl="1" eaLnBrk="1" hangingPunct="1">
              <a:buFont typeface="Wingdings 3" pitchFamily="18" charset="2"/>
              <a:buNone/>
            </a:pPr>
            <a:r>
              <a:rPr lang="fa-IR" sz="2400" b="1" dirty="0">
                <a:solidFill>
                  <a:srgbClr val="0D71A3"/>
                </a:solidFill>
              </a:rPr>
              <a:t>جایگزین کردن برخی روش های غیر رسمی به جای مراسم و مناسک رسمی برای مشارکت احساسات با دیگران:  ساخت کلیپی از عکس های عزیز از دست رفته، برنامه ای زنده در اینستاگرام. </a:t>
            </a:r>
          </a:p>
        </p:txBody>
      </p:sp>
      <p:sp>
        <p:nvSpPr>
          <p:cNvPr id="3" name="Title 2"/>
          <p:cNvSpPr>
            <a:spLocks noGrp="1"/>
          </p:cNvSpPr>
          <p:nvPr>
            <p:ph type="title"/>
          </p:nvPr>
        </p:nvSpPr>
        <p:spPr/>
        <p:txBody>
          <a:bodyPr>
            <a:normAutofit fontScale="90000"/>
          </a:bodyPr>
          <a:lstStyle/>
          <a:p>
            <a:pPr algn="r">
              <a:defRPr/>
            </a:pPr>
            <a:r>
              <a:rPr lang="en-US" dirty="0"/>
              <a:t/>
            </a:r>
            <a:br>
              <a:rPr lang="en-US" dirty="0"/>
            </a:br>
            <a:r>
              <a:rPr lang="en-US" dirty="0"/>
              <a:t/>
            </a:r>
            <a:br>
              <a:rPr lang="en-US" dirty="0"/>
            </a:br>
            <a:r>
              <a:rPr lang="fa-IR" b="1" dirty="0"/>
              <a:t> برای کودکان سوگوار چه می توان کرد؟</a:t>
            </a:r>
            <a:endParaRPr lang="en-US" dirty="0"/>
          </a:p>
        </p:txBody>
      </p:sp>
      <p:pic>
        <p:nvPicPr>
          <p:cNvPr id="24580" name="Picture 8" descr="روایت دردناک خانواده جانباختگان «کرونا» از چگونگی خاکسپاری عزیزان‌ شان |  سایت خبری تحلیلی مدآرا"/>
          <p:cNvPicPr>
            <a:picLocks noChangeAspect="1" noChangeArrowheads="1"/>
          </p:cNvPicPr>
          <p:nvPr/>
        </p:nvPicPr>
        <p:blipFill>
          <a:blip r:embed="rId2"/>
          <a:srcRect/>
          <a:stretch>
            <a:fillRect/>
          </a:stretch>
        </p:blipFill>
        <p:spPr bwMode="auto">
          <a:xfrm>
            <a:off x="2192676" y="3581256"/>
            <a:ext cx="7681383" cy="2520950"/>
          </a:xfrm>
          <a:prstGeom prst="rect">
            <a:avLst/>
          </a:prstGeom>
          <a:noFill/>
          <a:ln w="9525">
            <a:noFill/>
            <a:miter lim="800000"/>
            <a:headEnd/>
            <a:tailEnd/>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p:txBody>
          <a:bodyPr/>
          <a:lstStyle/>
          <a:p>
            <a:pPr algn="r" rtl="1"/>
            <a:r>
              <a:rPr lang="fa-IR" sz="2800" b="1" dirty="0">
                <a:solidFill>
                  <a:srgbClr val="0000FF"/>
                </a:solidFill>
              </a:rPr>
              <a:t>کاشتن گل یا درختی در باغچه </a:t>
            </a:r>
            <a:r>
              <a:rPr lang="fa-IR" sz="2800" b="1" dirty="0">
                <a:solidFill>
                  <a:srgbClr val="0066FF"/>
                </a:solidFill>
              </a:rPr>
              <a:t>و... </a:t>
            </a:r>
          </a:p>
          <a:p>
            <a:endParaRPr lang="en-US" dirty="0">
              <a:cs typeface="Arial" charset="0"/>
            </a:endParaRPr>
          </a:p>
        </p:txBody>
      </p:sp>
      <p:sp>
        <p:nvSpPr>
          <p:cNvPr id="3" name="Title 2"/>
          <p:cNvSpPr>
            <a:spLocks noGrp="1"/>
          </p:cNvSpPr>
          <p:nvPr>
            <p:ph type="title"/>
          </p:nvPr>
        </p:nvSpPr>
        <p:spPr/>
        <p:txBody>
          <a:bodyPr/>
          <a:lstStyle/>
          <a:p>
            <a:pPr algn="r" rtl="1">
              <a:defRPr/>
            </a:pPr>
            <a:r>
              <a:rPr lang="fa-IR" b="1" dirty="0"/>
              <a:t>برای کودکان سوگوار چه می­توان کرد؟</a:t>
            </a:r>
            <a:endParaRPr lang="en-US" b="1" dirty="0"/>
          </a:p>
        </p:txBody>
      </p:sp>
      <p:pic>
        <p:nvPicPr>
          <p:cNvPr id="25604" name="Picture 2" descr="آشنایی با راه‌های آمادگی برای زمانی که مرگ می‌آید - همشهری آنلاین"/>
          <p:cNvPicPr>
            <a:picLocks noChangeAspect="1" noChangeArrowheads="1"/>
          </p:cNvPicPr>
          <p:nvPr/>
        </p:nvPicPr>
        <p:blipFill>
          <a:blip r:embed="rId2"/>
          <a:srcRect/>
          <a:stretch>
            <a:fillRect/>
          </a:stretch>
        </p:blipFill>
        <p:spPr bwMode="auto">
          <a:xfrm>
            <a:off x="2927351" y="3068638"/>
            <a:ext cx="8388349" cy="3440112"/>
          </a:xfrm>
          <a:prstGeom prst="rect">
            <a:avLst/>
          </a:prstGeom>
          <a:noFill/>
          <a:ln w="9525">
            <a:noFill/>
            <a:miter lim="800000"/>
            <a:headEnd/>
            <a:tailEnd/>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pPr algn="r" rtl="1" eaLnBrk="1" hangingPunct="1">
              <a:buFont typeface="Wingdings 3" pitchFamily="18" charset="2"/>
              <a:buNone/>
            </a:pPr>
            <a:r>
              <a:rPr lang="fa-IR" sz="3600" b="1">
                <a:solidFill>
                  <a:srgbClr val="0000FF"/>
                </a:solidFill>
              </a:rPr>
              <a:t>مواظب گفته ها و توصیه های خودتان و اطرافیان  باشید.</a:t>
            </a:r>
          </a:p>
        </p:txBody>
      </p:sp>
      <p:sp>
        <p:nvSpPr>
          <p:cNvPr id="3" name="Title 2"/>
          <p:cNvSpPr>
            <a:spLocks noGrp="1"/>
          </p:cNvSpPr>
          <p:nvPr>
            <p:ph type="title"/>
          </p:nvPr>
        </p:nvSpPr>
        <p:spPr/>
        <p:txBody>
          <a:bodyPr>
            <a:normAutofit fontScale="90000"/>
          </a:bodyPr>
          <a:lstStyle/>
          <a:p>
            <a:pPr algn="r">
              <a:defRPr/>
            </a:pPr>
            <a:r>
              <a:rPr lang="fa-IR" dirty="0"/>
              <a:t/>
            </a:r>
            <a:br>
              <a:rPr lang="fa-IR" dirty="0"/>
            </a:br>
            <a:r>
              <a:rPr lang="fa-IR" dirty="0"/>
              <a:t/>
            </a:r>
            <a:br>
              <a:rPr lang="fa-IR" dirty="0"/>
            </a:br>
            <a:r>
              <a:rPr lang="en-US" dirty="0"/>
              <a:t/>
            </a:r>
            <a:br>
              <a:rPr lang="en-US" dirty="0"/>
            </a:br>
            <a:r>
              <a:rPr lang="en-US" dirty="0"/>
              <a:t/>
            </a:r>
            <a:br>
              <a:rPr lang="en-US" dirty="0"/>
            </a:br>
            <a:r>
              <a:rPr lang="fa-IR" b="1" dirty="0"/>
              <a:t> برای کودکان سوگوار چه می توان کرد؟</a:t>
            </a:r>
            <a:endParaRPr lang="en-US" dirty="0"/>
          </a:p>
        </p:txBody>
      </p:sp>
      <p:sp>
        <p:nvSpPr>
          <p:cNvPr id="4" name="Oval 3"/>
          <p:cNvSpPr/>
          <p:nvPr/>
        </p:nvSpPr>
        <p:spPr>
          <a:xfrm>
            <a:off x="334433" y="2781300"/>
            <a:ext cx="11618384" cy="307498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buFont typeface="Wingdings" pitchFamily="2" charset="2"/>
              <a:buChar char="ü"/>
              <a:defRPr/>
            </a:pPr>
            <a:r>
              <a:rPr lang="fa-IR" sz="2400" b="1" dirty="0">
                <a:solidFill>
                  <a:srgbClr val="FF0000"/>
                </a:solidFill>
              </a:rPr>
              <a:t>دیگه گریه نکن، اینجوری که تو بی­قراری و گریه می کنی، بدنت ضعیف می­شه و خودت هم مریض می­شی.</a:t>
            </a:r>
          </a:p>
          <a:p>
            <a:pPr algn="ctr" rtl="1" eaLnBrk="1" hangingPunct="1">
              <a:buFont typeface="Wingdings" pitchFamily="2" charset="2"/>
              <a:buChar char="ü"/>
              <a:defRPr/>
            </a:pPr>
            <a:endParaRPr lang="fa-IR" sz="2400" b="1" dirty="0">
              <a:solidFill>
                <a:srgbClr val="FF0000"/>
              </a:solidFill>
            </a:endParaRPr>
          </a:p>
          <a:p>
            <a:pPr algn="ctr" rtl="1" eaLnBrk="1" hangingPunct="1">
              <a:buFont typeface="Wingdings" pitchFamily="2" charset="2"/>
              <a:buChar char="ü"/>
              <a:defRPr/>
            </a:pPr>
            <a:r>
              <a:rPr lang="fa-IR" sz="2400" b="1" dirty="0">
                <a:solidFill>
                  <a:srgbClr val="FF0000"/>
                </a:solidFill>
              </a:rPr>
              <a:t> مامان داره الان تو را از اون بالا تو آسمون ها نگاه می کنه وقتی تو اینقدر ناراحتی و گریه می کنی، اون هم ناراحت میشه و دوست نداره</a:t>
            </a:r>
            <a:endParaRPr lang="en-US" sz="2400" b="1" dirty="0">
              <a:solidFill>
                <a:srgbClr val="FF0000"/>
              </a:solidFill>
            </a:endParaRPr>
          </a:p>
          <a:p>
            <a:pPr algn="ctr" rtl="1" eaLnBrk="1" hangingPunct="1">
              <a:buFont typeface="Wingdings 3" pitchFamily="18" charset="2"/>
              <a:buNone/>
              <a:defRPr/>
            </a:pPr>
            <a:endParaRPr lang="en-US" sz="2400" b="1" dirty="0">
              <a:solidFill>
                <a:srgbClr val="FF0000"/>
              </a:solidFill>
              <a:cs typeface="Arial" charset="0"/>
            </a:endParaRPr>
          </a:p>
        </p:txBody>
      </p:sp>
      <p:pic>
        <p:nvPicPr>
          <p:cNvPr id="26629" name="Picture 2" descr="Zeichen 267 - Verbot der Einfahrt, StVO 1970.svg"/>
          <p:cNvPicPr>
            <a:picLocks noChangeAspect="1" noChangeArrowheads="1"/>
          </p:cNvPicPr>
          <p:nvPr/>
        </p:nvPicPr>
        <p:blipFill>
          <a:blip r:embed="rId2"/>
          <a:srcRect/>
          <a:stretch>
            <a:fillRect/>
          </a:stretch>
        </p:blipFill>
        <p:spPr bwMode="auto">
          <a:xfrm>
            <a:off x="10801351" y="2997200"/>
            <a:ext cx="673100" cy="649288"/>
          </a:xfrm>
          <a:prstGeom prst="rect">
            <a:avLst/>
          </a:prstGeom>
          <a:noFill/>
          <a:ln w="9525">
            <a:noFill/>
            <a:miter lim="800000"/>
            <a:headEnd/>
            <a:tailEnd/>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836714"/>
            <a:ext cx="10462187" cy="1584175"/>
          </a:xfrm>
        </p:spPr>
        <p:txBody>
          <a:bodyPr/>
          <a:lstStyle/>
          <a:p>
            <a:pPr rtl="1" eaLnBrk="1" fontAlgn="auto" hangingPunct="1">
              <a:spcAft>
                <a:spcPts val="0"/>
              </a:spcAft>
              <a:defRPr/>
            </a:pPr>
            <a:r>
              <a:rPr lang="fa-IR" dirty="0">
                <a:solidFill>
                  <a:srgbClr val="000099"/>
                </a:solidFill>
              </a:rPr>
              <a:t>مدیریت سوگ کودکان در بحران</a:t>
            </a:r>
            <a:endParaRPr lang="en-US" dirty="0">
              <a:solidFill>
                <a:srgbClr val="000099"/>
              </a:solidFill>
            </a:endParaRPr>
          </a:p>
        </p:txBody>
      </p:sp>
      <p:sp>
        <p:nvSpPr>
          <p:cNvPr id="2051" name="Rectangle 3"/>
          <p:cNvSpPr>
            <a:spLocks noGrp="1" noChangeArrowheads="1"/>
          </p:cNvSpPr>
          <p:nvPr>
            <p:ph type="subTitle" idx="1"/>
          </p:nvPr>
        </p:nvSpPr>
        <p:spPr>
          <a:xfrm>
            <a:off x="814918" y="3573463"/>
            <a:ext cx="10562167" cy="1655762"/>
          </a:xfrm>
        </p:spPr>
        <p:txBody>
          <a:bodyPr>
            <a:normAutofit/>
          </a:bodyPr>
          <a:lstStyle/>
          <a:p>
            <a:pPr marR="0" rtl="1" eaLnBrk="1" hangingPunct="1">
              <a:lnSpc>
                <a:spcPct val="80000"/>
              </a:lnSpc>
              <a:defRPr/>
            </a:pPr>
            <a:r>
              <a:rPr lang="fa-IR" b="1" dirty="0">
                <a:solidFill>
                  <a:srgbClr val="FF0000"/>
                </a:solidFill>
                <a:effectLst>
                  <a:outerShdw blurRad="38100" dist="38100" dir="2700000" algn="tl">
                    <a:srgbClr val="C0C0C0"/>
                  </a:outerShdw>
                </a:effectLst>
              </a:rPr>
              <a:t>دکتر فریبا عربگل، فوق تحصص روانپزشکی کودک و نوجوان</a:t>
            </a:r>
          </a:p>
          <a:p>
            <a:pPr marR="0" rtl="1" eaLnBrk="1" hangingPunct="1">
              <a:lnSpc>
                <a:spcPct val="80000"/>
              </a:lnSpc>
              <a:defRPr/>
            </a:pPr>
            <a:r>
              <a:rPr lang="fa-IR" sz="2000" b="1" dirty="0">
                <a:solidFill>
                  <a:srgbClr val="FF0000"/>
                </a:solidFill>
                <a:effectLst>
                  <a:outerShdw blurRad="38100" dist="38100" dir="2700000" algn="tl">
                    <a:srgbClr val="C0C0C0"/>
                  </a:outerShdw>
                </a:effectLst>
              </a:rPr>
              <a:t>دانشگاه علوم پزشکی شهید بهشتی</a:t>
            </a:r>
          </a:p>
          <a:p>
            <a:pPr marR="0" rtl="1" eaLnBrk="1" hangingPunct="1">
              <a:lnSpc>
                <a:spcPct val="80000"/>
              </a:lnSpc>
              <a:defRPr/>
            </a:pPr>
            <a:r>
              <a:rPr lang="fa-IR" sz="2000" b="1" dirty="0">
                <a:solidFill>
                  <a:srgbClr val="FF0000"/>
                </a:solidFill>
                <a:effectLst>
                  <a:outerShdw blurRad="38100" dist="38100" dir="2700000" algn="tl">
                    <a:srgbClr val="C0C0C0"/>
                  </a:outerShdw>
                </a:effectLst>
              </a:rPr>
              <a:t>تیرماه 1401</a:t>
            </a:r>
            <a:endParaRPr lang="en-US" sz="2000" b="1" dirty="0">
              <a:solidFill>
                <a:srgbClr val="FF0000"/>
              </a:solidFill>
              <a:effectLst>
                <a:outerShdw blurRad="38100" dist="38100" dir="2700000" algn="tl">
                  <a:srgbClr val="C0C0C0"/>
                </a:outerShdw>
              </a:effectLst>
              <a:cs typeface="Arial"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pPr algn="r" rtl="1" eaLnBrk="1" hangingPunct="1">
              <a:buFont typeface="Wingdings 3" pitchFamily="18" charset="2"/>
              <a:buNone/>
            </a:pPr>
            <a:r>
              <a:rPr lang="fa-IR" sz="3600" b="1">
                <a:solidFill>
                  <a:srgbClr val="0000FF"/>
                </a:solidFill>
              </a:rPr>
              <a:t>مواظب گفته ها و توصیه های خودتان و اطرافیان  باشید.</a:t>
            </a:r>
          </a:p>
        </p:txBody>
      </p:sp>
      <p:sp>
        <p:nvSpPr>
          <p:cNvPr id="3" name="Title 2"/>
          <p:cNvSpPr>
            <a:spLocks noGrp="1"/>
          </p:cNvSpPr>
          <p:nvPr>
            <p:ph type="title"/>
          </p:nvPr>
        </p:nvSpPr>
        <p:spPr/>
        <p:txBody>
          <a:bodyPr>
            <a:normAutofit fontScale="90000"/>
          </a:bodyPr>
          <a:lstStyle/>
          <a:p>
            <a:pPr algn="r">
              <a:defRPr/>
            </a:pPr>
            <a:r>
              <a:rPr lang="fa-IR" dirty="0"/>
              <a:t/>
            </a:r>
            <a:br>
              <a:rPr lang="fa-IR" dirty="0"/>
            </a:br>
            <a:r>
              <a:rPr lang="fa-IR" dirty="0"/>
              <a:t/>
            </a:r>
            <a:br>
              <a:rPr lang="fa-IR" dirty="0"/>
            </a:br>
            <a:r>
              <a:rPr lang="en-US" dirty="0"/>
              <a:t/>
            </a:r>
            <a:br>
              <a:rPr lang="en-US" dirty="0"/>
            </a:br>
            <a:r>
              <a:rPr lang="en-US" dirty="0"/>
              <a:t/>
            </a:r>
            <a:br>
              <a:rPr lang="en-US" dirty="0"/>
            </a:br>
            <a:r>
              <a:rPr lang="fa-IR" b="1" dirty="0"/>
              <a:t> برای کودکان سوگوار چه می توان کرد؟</a:t>
            </a:r>
            <a:endParaRPr lang="en-US" dirty="0"/>
          </a:p>
        </p:txBody>
      </p:sp>
      <p:sp>
        <p:nvSpPr>
          <p:cNvPr id="4" name="Oval 3"/>
          <p:cNvSpPr/>
          <p:nvPr/>
        </p:nvSpPr>
        <p:spPr>
          <a:xfrm>
            <a:off x="334433" y="2781300"/>
            <a:ext cx="11618384" cy="307498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fa-IR" sz="2800" b="1" dirty="0">
                <a:solidFill>
                  <a:srgbClr val="FF0000"/>
                </a:solidFill>
              </a:rPr>
              <a:t>فکر می کنی مادرت دوست داره تو اینقدر بیقراری کنی، اون الان دستش از زندگی کوتاهه... بیقراری های تو را می بینه و هیچ کاری نمیتونه بکنه... اینجوری اون هم اذیت میشه!!!</a:t>
            </a:r>
            <a:endParaRPr lang="en-US" sz="2800" b="1" dirty="0">
              <a:solidFill>
                <a:srgbClr val="FF0000"/>
              </a:solidFill>
            </a:endParaRPr>
          </a:p>
          <a:p>
            <a:pPr algn="ctr" rtl="1" eaLnBrk="1" hangingPunct="1">
              <a:defRPr/>
            </a:pPr>
            <a:endParaRPr lang="en-US" sz="2400" b="1" dirty="0">
              <a:solidFill>
                <a:srgbClr val="FF0000"/>
              </a:solidFill>
              <a:cs typeface="Arial" charset="0"/>
            </a:endParaRPr>
          </a:p>
        </p:txBody>
      </p:sp>
      <p:pic>
        <p:nvPicPr>
          <p:cNvPr id="27653" name="Picture 2" descr="Zeichen 267 - Verbot der Einfahrt, StVO 1970.svg"/>
          <p:cNvPicPr>
            <a:picLocks noChangeAspect="1" noChangeArrowheads="1"/>
          </p:cNvPicPr>
          <p:nvPr/>
        </p:nvPicPr>
        <p:blipFill>
          <a:blip r:embed="rId2"/>
          <a:srcRect/>
          <a:stretch>
            <a:fillRect/>
          </a:stretch>
        </p:blipFill>
        <p:spPr bwMode="auto">
          <a:xfrm>
            <a:off x="10801351" y="2997200"/>
            <a:ext cx="673100" cy="649288"/>
          </a:xfrm>
          <a:prstGeom prst="rect">
            <a:avLst/>
          </a:prstGeom>
          <a:noFill/>
          <a:ln w="9525">
            <a:noFill/>
            <a:miter lim="800000"/>
            <a:headEnd/>
            <a:tailEnd/>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normAutofit/>
          </a:bodyPr>
          <a:lstStyle/>
          <a:p>
            <a:pPr algn="r" rtl="1" eaLnBrk="1" hangingPunct="1"/>
            <a:r>
              <a:rPr lang="fa-IR" sz="3200" b="1" dirty="0">
                <a:solidFill>
                  <a:srgbClr val="0000FF"/>
                </a:solidFill>
              </a:rPr>
              <a:t>هر کودک و نوجوانی منحصر به فرد است و به روش خاص خودش سوگواری می کند.</a:t>
            </a:r>
          </a:p>
          <a:p>
            <a:pPr algn="r" rtl="1" eaLnBrk="1" hangingPunct="1"/>
            <a:endParaRPr lang="fa-IR" sz="3200" b="1" dirty="0">
              <a:solidFill>
                <a:srgbClr val="0000FF"/>
              </a:solidFill>
            </a:endParaRPr>
          </a:p>
          <a:p>
            <a:pPr algn="r" rtl="1" eaLnBrk="1" hangingPunct="1"/>
            <a:r>
              <a:rPr lang="fa-IR" sz="3200" b="1" dirty="0">
                <a:solidFill>
                  <a:srgbClr val="0000FF"/>
                </a:solidFill>
              </a:rPr>
              <a:t>تلاش نکنید واکنش آنها را یکنواخت و محدود به یک الگوی خاص کنید.</a:t>
            </a:r>
          </a:p>
        </p:txBody>
      </p:sp>
      <p:sp>
        <p:nvSpPr>
          <p:cNvPr id="3" name="Title 2"/>
          <p:cNvSpPr>
            <a:spLocks noGrp="1"/>
          </p:cNvSpPr>
          <p:nvPr>
            <p:ph type="title"/>
          </p:nvPr>
        </p:nvSpPr>
        <p:spPr/>
        <p:txBody>
          <a:bodyPr>
            <a:normAutofit fontScale="90000"/>
          </a:bodyPr>
          <a:lstStyle/>
          <a:p>
            <a:pPr algn="r">
              <a:defRPr/>
            </a:pPr>
            <a:r>
              <a:rPr lang="fa-IR" dirty="0"/>
              <a:t/>
            </a:r>
            <a:br>
              <a:rPr lang="fa-IR" dirty="0"/>
            </a:br>
            <a:r>
              <a:rPr lang="fa-IR" dirty="0"/>
              <a:t/>
            </a:r>
            <a:br>
              <a:rPr lang="fa-IR" dirty="0"/>
            </a:br>
            <a:r>
              <a:rPr lang="en-US" dirty="0"/>
              <a:t/>
            </a:r>
            <a:br>
              <a:rPr lang="en-US" dirty="0"/>
            </a:br>
            <a:r>
              <a:rPr lang="en-US" dirty="0"/>
              <a:t/>
            </a:r>
            <a:br>
              <a:rPr lang="en-US" dirty="0"/>
            </a:br>
            <a:r>
              <a:rPr lang="fa-IR" b="1" dirty="0"/>
              <a:t> برای کودکان سوگوار چه می توان کرد؟</a:t>
            </a:r>
            <a:endParaRPr lang="en-US"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algn="r" rtl="1" eaLnBrk="1" hangingPunct="1">
              <a:buFont typeface="Wingdings" pitchFamily="2" charset="2"/>
              <a:buChar char="ü"/>
            </a:pPr>
            <a:r>
              <a:rPr lang="ar-SA" sz="4000" b="1">
                <a:solidFill>
                  <a:srgbClr val="0066FF"/>
                </a:solidFill>
              </a:rPr>
              <a:t>همه احساسات صحیح هستند </a:t>
            </a:r>
            <a:r>
              <a:rPr lang="fa-IR" sz="4000" b="1">
                <a:solidFill>
                  <a:srgbClr val="0066FF"/>
                </a:solidFill>
              </a:rPr>
              <a:t>و تجربه هر نوع احساسی توسط آنها اعم از خشم، اندوه، غم ، نفرت، حسادت و ... پذیرفته است.</a:t>
            </a:r>
          </a:p>
        </p:txBody>
      </p:sp>
      <p:sp>
        <p:nvSpPr>
          <p:cNvPr id="3" name="Title 2"/>
          <p:cNvSpPr>
            <a:spLocks noGrp="1"/>
          </p:cNvSpPr>
          <p:nvPr>
            <p:ph type="title"/>
          </p:nvPr>
        </p:nvSpPr>
        <p:spPr/>
        <p:txBody>
          <a:bodyPr>
            <a:normAutofit fontScale="90000"/>
          </a:bodyPr>
          <a:lstStyle/>
          <a:p>
            <a:pPr algn="r">
              <a:defRPr/>
            </a:pPr>
            <a:r>
              <a:rPr lang="fa-IR" dirty="0"/>
              <a:t/>
            </a:r>
            <a:br>
              <a:rPr lang="fa-IR" dirty="0"/>
            </a:br>
            <a:r>
              <a:rPr lang="en-US" dirty="0"/>
              <a:t/>
            </a:r>
            <a:br>
              <a:rPr lang="en-US" dirty="0"/>
            </a:br>
            <a:r>
              <a:rPr lang="en-US" dirty="0"/>
              <a:t/>
            </a:r>
            <a:br>
              <a:rPr lang="en-US" dirty="0"/>
            </a:br>
            <a:r>
              <a:rPr lang="fa-IR" b="1" dirty="0"/>
              <a:t> برای کودکان سوگوار چه می توان کرد؟</a:t>
            </a:r>
            <a:endParaRPr lang="en-US" dirty="0"/>
          </a:p>
        </p:txBody>
      </p:sp>
      <p:pic>
        <p:nvPicPr>
          <p:cNvPr id="29700" name="Picture 2" descr="برخورد صحیح با کودکان هنگام سوگواری | پایگاه خبری جماران"/>
          <p:cNvPicPr>
            <a:picLocks noChangeAspect="1" noChangeArrowheads="1"/>
          </p:cNvPicPr>
          <p:nvPr/>
        </p:nvPicPr>
        <p:blipFill>
          <a:blip r:embed="rId2"/>
          <a:srcRect/>
          <a:stretch>
            <a:fillRect/>
          </a:stretch>
        </p:blipFill>
        <p:spPr bwMode="auto">
          <a:xfrm>
            <a:off x="3695700" y="4005264"/>
            <a:ext cx="6985000" cy="2657475"/>
          </a:xfrm>
          <a:prstGeom prst="rect">
            <a:avLst/>
          </a:prstGeom>
          <a:noFill/>
          <a:ln w="9525">
            <a:noFill/>
            <a:miter lim="800000"/>
            <a:headEnd/>
            <a:tailEnd/>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pPr algn="r" rtl="1"/>
            <a:r>
              <a:rPr lang="fa-IR" sz="3200" b="1" dirty="0">
                <a:solidFill>
                  <a:srgbClr val="0066FF"/>
                </a:solidFill>
              </a:rPr>
              <a:t>هر گونه اشاره یا صحبت در مورد خودکشی</a:t>
            </a:r>
            <a:endParaRPr lang="en-US" sz="3200" b="1" dirty="0">
              <a:solidFill>
                <a:srgbClr val="0066FF"/>
              </a:solidFill>
              <a:cs typeface="Arial" charset="0"/>
            </a:endParaRPr>
          </a:p>
          <a:p>
            <a:pPr algn="r" rtl="1"/>
            <a:r>
              <a:rPr lang="fa-IR" sz="3200" b="1" dirty="0">
                <a:solidFill>
                  <a:srgbClr val="0066FF"/>
                </a:solidFill>
              </a:rPr>
              <a:t> آسیب رساندن به خود</a:t>
            </a:r>
            <a:endParaRPr lang="en-US" sz="3200" b="1" dirty="0">
              <a:solidFill>
                <a:srgbClr val="0066FF"/>
              </a:solidFill>
              <a:cs typeface="Arial" charset="0"/>
            </a:endParaRPr>
          </a:p>
          <a:p>
            <a:pPr algn="r" rtl="1"/>
            <a:r>
              <a:rPr lang="fa-IR" sz="3200" b="1" dirty="0">
                <a:solidFill>
                  <a:srgbClr val="0066FF"/>
                </a:solidFill>
              </a:rPr>
              <a:t>پرخاشگری و بی­قراری شدید</a:t>
            </a:r>
            <a:endParaRPr lang="en-US" sz="3200" b="1" dirty="0">
              <a:solidFill>
                <a:srgbClr val="0066FF"/>
              </a:solidFill>
              <a:cs typeface="Arial" charset="0"/>
            </a:endParaRPr>
          </a:p>
          <a:p>
            <a:pPr algn="r" rtl="1"/>
            <a:r>
              <a:rPr lang="fa-IR" sz="3200" b="1" dirty="0">
                <a:solidFill>
                  <a:srgbClr val="0066FF"/>
                </a:solidFill>
              </a:rPr>
              <a:t> تمایل به مصرف سیگار، الکل و مواد برای تسکین اندوه و ناراحتی </a:t>
            </a:r>
            <a:endParaRPr lang="en-US" sz="3200" b="1" dirty="0">
              <a:solidFill>
                <a:srgbClr val="0066FF"/>
              </a:solidFill>
              <a:cs typeface="Arial" charset="0"/>
            </a:endParaRPr>
          </a:p>
          <a:p>
            <a:pPr algn="r" rtl="1"/>
            <a:r>
              <a:rPr lang="fa-IR" sz="3200" b="1" dirty="0">
                <a:solidFill>
                  <a:srgbClr val="0066FF"/>
                </a:solidFill>
              </a:rPr>
              <a:t>طولانی شدن علایم سوگ</a:t>
            </a:r>
          </a:p>
        </p:txBody>
      </p:sp>
      <p:sp>
        <p:nvSpPr>
          <p:cNvPr id="5" name="Title 2"/>
          <p:cNvSpPr>
            <a:spLocks noGrp="1"/>
          </p:cNvSpPr>
          <p:nvPr>
            <p:ph type="title"/>
          </p:nvPr>
        </p:nvSpPr>
        <p:spPr/>
        <p:txBody>
          <a:bodyPr>
            <a:normAutofit fontScale="90000"/>
          </a:bodyPr>
          <a:lstStyle/>
          <a:p>
            <a:pPr algn="r" rtl="1" eaLnBrk="1" fontAlgn="auto" hangingPunct="1">
              <a:spcAft>
                <a:spcPts val="0"/>
              </a:spcAft>
              <a:defRPr/>
            </a:pPr>
            <a:r>
              <a:rPr lang="en-US" dirty="0"/>
              <a:t/>
            </a:r>
            <a:br>
              <a:rPr lang="en-US" dirty="0"/>
            </a:br>
            <a:r>
              <a:rPr lang="en-US" dirty="0"/>
              <a:t/>
            </a:r>
            <a:br>
              <a:rPr lang="en-US" dirty="0"/>
            </a:br>
            <a:r>
              <a:rPr lang="fa-IR" b="1" dirty="0"/>
              <a:t>دریافت کمک حرفه ای اگر:</a:t>
            </a:r>
            <a:endParaRPr lang="en-US" b="1"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E28FB6-7A22-46F8-A60E-C8E5DD3BC6BD}"/>
              </a:ext>
            </a:extLst>
          </p:cNvPr>
          <p:cNvSpPr>
            <a:spLocks noGrp="1"/>
          </p:cNvSpPr>
          <p:nvPr>
            <p:ph type="ctrTitle"/>
          </p:nvPr>
        </p:nvSpPr>
        <p:spPr/>
        <p:txBody>
          <a:bodyPr/>
          <a:lstStyle/>
          <a:p>
            <a:pPr algn="r"/>
            <a:r>
              <a:rPr lang="fa-IR" sz="5400" b="1" dirty="0">
                <a:solidFill>
                  <a:schemeClr val="accent2"/>
                </a:solidFill>
              </a:rPr>
              <a:t>دلنوشته های من</a:t>
            </a:r>
            <a:endParaRPr lang="en-US" dirty="0">
              <a:solidFill>
                <a:schemeClr val="accent2"/>
              </a:solidFill>
            </a:endParaRPr>
          </a:p>
        </p:txBody>
      </p:sp>
      <p:sp>
        <p:nvSpPr>
          <p:cNvPr id="3" name="Subtitle 2">
            <a:extLst>
              <a:ext uri="{FF2B5EF4-FFF2-40B4-BE49-F238E27FC236}">
                <a16:creationId xmlns:a16="http://schemas.microsoft.com/office/drawing/2014/main" xmlns="" id="{6DCCE8BE-75DB-4286-8F96-EC1E181311C9}"/>
              </a:ext>
            </a:extLst>
          </p:cNvPr>
          <p:cNvSpPr>
            <a:spLocks noGrp="1"/>
          </p:cNvSpPr>
          <p:nvPr>
            <p:ph type="subTitle" idx="1"/>
          </p:nvPr>
        </p:nvSpPr>
        <p:spPr/>
        <p:txBody>
          <a:bodyPr/>
          <a:lstStyle/>
          <a:p>
            <a:pPr algn="r" rtl="1"/>
            <a:r>
              <a:rPr lang="fa-IR" sz="2800" b="1" dirty="0">
                <a:solidFill>
                  <a:schemeClr val="accent2"/>
                </a:solidFill>
              </a:rPr>
              <a:t>نویسندگان:</a:t>
            </a:r>
          </a:p>
          <a:p>
            <a:pPr algn="r" rtl="1"/>
            <a:r>
              <a:rPr lang="fa-IR" sz="2800" b="1" dirty="0">
                <a:solidFill>
                  <a:schemeClr val="accent2"/>
                </a:solidFill>
              </a:rPr>
              <a:t>کودکان و نوجوانان ایران</a:t>
            </a:r>
            <a:endParaRPr lang="en-US" sz="2800" b="1" dirty="0">
              <a:solidFill>
                <a:schemeClr val="accent2"/>
              </a:solidFill>
            </a:endParaRPr>
          </a:p>
          <a:p>
            <a:endParaRPr lang="en-US" dirty="0"/>
          </a:p>
        </p:txBody>
      </p:sp>
      <p:pic>
        <p:nvPicPr>
          <p:cNvPr id="4" name="Picture 3">
            <a:extLst>
              <a:ext uri="{FF2B5EF4-FFF2-40B4-BE49-F238E27FC236}">
                <a16:creationId xmlns:a16="http://schemas.microsoft.com/office/drawing/2014/main" xmlns="" id="{42EAF9CA-5444-4E68-8CA2-C4FF28108B2E}"/>
              </a:ext>
            </a:extLst>
          </p:cNvPr>
          <p:cNvPicPr>
            <a:picLocks noChangeAspect="1" noChangeArrowheads="1"/>
          </p:cNvPicPr>
          <p:nvPr/>
        </p:nvPicPr>
        <p:blipFill>
          <a:blip r:embed="rId2"/>
          <a:srcRect/>
          <a:stretch>
            <a:fillRect/>
          </a:stretch>
        </p:blipFill>
        <p:spPr bwMode="auto">
          <a:xfrm>
            <a:off x="449990" y="1655543"/>
            <a:ext cx="3662362" cy="2543175"/>
          </a:xfrm>
          <a:prstGeom prst="rect">
            <a:avLst/>
          </a:prstGeom>
          <a:noFill/>
        </p:spPr>
      </p:pic>
    </p:spTree>
    <p:extLst>
      <p:ext uri="{BB962C8B-B14F-4D97-AF65-F5344CB8AC3E}">
        <p14:creationId xmlns:p14="http://schemas.microsoft.com/office/powerpoint/2010/main" val="250898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B62ED-A0D6-4EDD-9F11-C28A67D52DEF}"/>
              </a:ext>
            </a:extLst>
          </p:cNvPr>
          <p:cNvSpPr>
            <a:spLocks noGrp="1"/>
          </p:cNvSpPr>
          <p:nvPr>
            <p:ph type="title"/>
          </p:nvPr>
        </p:nvSpPr>
        <p:spPr>
          <a:xfrm>
            <a:off x="1097280" y="286603"/>
            <a:ext cx="10058400" cy="780197"/>
          </a:xfrm>
        </p:spPr>
        <p:txBody>
          <a:bodyPr/>
          <a:lstStyle/>
          <a:p>
            <a:pPr algn="r" rtl="1"/>
            <a:r>
              <a:rPr lang="fa-IR" b="1" dirty="0">
                <a:solidFill>
                  <a:schemeClr val="accent2"/>
                </a:solidFill>
              </a:rPr>
              <a:t>دلنوشته های من:</a:t>
            </a:r>
            <a:endParaRPr lang="en-US" b="1" dirty="0">
              <a:solidFill>
                <a:schemeClr val="accent2"/>
              </a:solidFill>
            </a:endParaRPr>
          </a:p>
        </p:txBody>
      </p:sp>
      <p:sp>
        <p:nvSpPr>
          <p:cNvPr id="3" name="Content Placeholder 2">
            <a:extLst>
              <a:ext uri="{FF2B5EF4-FFF2-40B4-BE49-F238E27FC236}">
                <a16:creationId xmlns:a16="http://schemas.microsoft.com/office/drawing/2014/main" xmlns="" id="{42230954-E3A1-4500-93C4-59476A76D458}"/>
              </a:ext>
            </a:extLst>
          </p:cNvPr>
          <p:cNvSpPr>
            <a:spLocks noGrp="1"/>
          </p:cNvSpPr>
          <p:nvPr>
            <p:ph idx="1"/>
          </p:nvPr>
        </p:nvSpPr>
        <p:spPr>
          <a:xfrm>
            <a:off x="833120" y="1744134"/>
            <a:ext cx="10058400" cy="4023360"/>
          </a:xfrm>
        </p:spPr>
        <p:style>
          <a:lnRef idx="1">
            <a:schemeClr val="accent1"/>
          </a:lnRef>
          <a:fillRef idx="2">
            <a:schemeClr val="accent1"/>
          </a:fillRef>
          <a:effectRef idx="1">
            <a:schemeClr val="accent1"/>
          </a:effectRef>
          <a:fontRef idx="minor">
            <a:schemeClr val="dk1"/>
          </a:fontRef>
        </p:style>
        <p:txBody>
          <a:bodyPr>
            <a:noAutofit/>
          </a:bodyPr>
          <a:lstStyle/>
          <a:p>
            <a:pPr marL="0" marR="0" algn="just" rtl="1">
              <a:lnSpc>
                <a:spcPct val="107000"/>
              </a:lnSpc>
              <a:spcBef>
                <a:spcPts val="0"/>
              </a:spcBef>
              <a:spcAft>
                <a:spcPts val="800"/>
              </a:spcAft>
            </a:pPr>
            <a:r>
              <a:rPr lang="ar-SA" sz="2800" b="1">
                <a:solidFill>
                  <a:srgbClr val="FF0000"/>
                </a:solidFill>
                <a:effectLst/>
                <a:latin typeface="Calibri" panose="020F0502020204030204" pitchFamily="34" charset="0"/>
                <a:ea typeface="Calibri" panose="020F0502020204030204" pitchFamily="34" charset="0"/>
                <a:cs typeface="Arial" panose="020B0604020202020204" pitchFamily="34" charset="0"/>
              </a:rPr>
              <a:t>موضوع: مرگ عمو</a:t>
            </a:r>
            <a:endParaRPr lang="en-US" sz="28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400" b="1">
                <a:solidFill>
                  <a:schemeClr val="tx1"/>
                </a:solidFill>
                <a:effectLst/>
                <a:latin typeface="Calibri" panose="020F0502020204030204" pitchFamily="34" charset="0"/>
                <a:ea typeface="Calibri" panose="020F0502020204030204" pitchFamily="34" charset="0"/>
                <a:cs typeface="Arial" panose="020B0604020202020204" pitchFamily="34" charset="0"/>
              </a:rPr>
              <a:t>عمو قبل از مرگش همیشه به ما می گفت ندویید می خورید زمین</a:t>
            </a:r>
            <a:r>
              <a:rPr lang="fa-IR" sz="2400" b="1">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lang="ar-SA" sz="2400" b="1">
                <a:solidFill>
                  <a:schemeClr val="tx1"/>
                </a:solidFill>
                <a:effectLst/>
                <a:latin typeface="Calibri" panose="020F0502020204030204" pitchFamily="34" charset="0"/>
                <a:ea typeface="Calibri" panose="020F0502020204030204" pitchFamily="34" charset="0"/>
                <a:cs typeface="Arial" panose="020B0604020202020204" pitchFamily="34" charset="0"/>
              </a:rPr>
              <a:t> اما ما به حرفش گوش نکردیم</a:t>
            </a:r>
            <a:r>
              <a:rPr lang="ar-SA" sz="2400" b="1">
                <a:solidFill>
                  <a:schemeClr val="tx1"/>
                </a:solidFill>
                <a:effectLst/>
                <a:latin typeface="Calibri" panose="020F0502020204030204" pitchFamily="34" charset="0"/>
                <a:ea typeface="Calibri" panose="020F0502020204030204" pitchFamily="34" charset="0"/>
                <a:cs typeface="Segoe UI Emoji" panose="020B0502040204020203" pitchFamily="34" charset="0"/>
              </a:rPr>
              <a:t>😩</a:t>
            </a:r>
            <a:r>
              <a:rPr lang="ar-SA" sz="2400" b="1">
                <a:solidFill>
                  <a:schemeClr val="tx1"/>
                </a:solidFill>
                <a:effectLst/>
                <a:latin typeface="Calibri" panose="020F0502020204030204" pitchFamily="34" charset="0"/>
                <a:ea typeface="Calibri" panose="020F0502020204030204" pitchFamily="34" charset="0"/>
                <a:cs typeface="Arial" panose="020B0604020202020204" pitchFamily="34" charset="0"/>
              </a:rPr>
              <a:t> حتی یک روز هم به حرفش گوش نکردیم آخر امروز دفنش کردند... همه داشتند گریه می کردند،  اما امروز من گریه نکردم. انقدر دیروز گریه کرده بودم،  امروز هرچی زور زدم گریه ام نگرفت. دیروز رفتیم خانه اش. قبل از اینکه بمیرد، خانه اش را با گل تزئین کردند چون فکر می کردند از بیمارستان سالم بر می‌گردد. اما بعد دیدیم مرده. قفل بزرگی به در خانه اش زده بودند.  انقدر گریه کردیم خدا می داند. اما دیگر فهمیدیم با گریه هیچی درست نمیشود.  انشاالله دیگه در این کرونا هیش کی نمیره</a:t>
            </a:r>
            <a:r>
              <a:rPr lang="en-US" sz="2400" b="1">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b="1">
                <a:solidFill>
                  <a:schemeClr val="tx1"/>
                </a:solidFill>
                <a:effectLst/>
                <a:latin typeface="Segoe UI Emoji" panose="020B0502040204020203" pitchFamily="34" charset="0"/>
                <a:ea typeface="Calibri" panose="020F0502020204030204" pitchFamily="34" charset="0"/>
                <a:cs typeface="Segoe UI Emoji" panose="020B0502040204020203" pitchFamily="34" charset="0"/>
              </a:rPr>
              <a:t>😷😷😷</a:t>
            </a:r>
            <a:endParaRPr lang="en-US" sz="24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400" b="1">
                <a:solidFill>
                  <a:schemeClr val="tx1"/>
                </a:solidFill>
                <a:effectLst/>
                <a:latin typeface="Calibri" panose="020F0502020204030204" pitchFamily="34" charset="0"/>
                <a:ea typeface="Calibri" panose="020F0502020204030204" pitchFamily="34" charset="0"/>
                <a:cs typeface="Arial" panose="020B0604020202020204" pitchFamily="34" charset="0"/>
              </a:rPr>
              <a:t>نويسنده: بهار </a:t>
            </a:r>
            <a:r>
              <a:rPr lang="fa-IR" sz="2400" b="1">
                <a:solidFill>
                  <a:schemeClr val="tx1"/>
                </a:solidFill>
                <a:latin typeface="Calibri" panose="020F0502020204030204" pitchFamily="34" charset="0"/>
                <a:ea typeface="Calibri" panose="020F0502020204030204" pitchFamily="34" charset="0"/>
                <a:cs typeface="Arial" panose="020B0604020202020204" pitchFamily="34" charset="0"/>
              </a:rPr>
              <a:t>        </a:t>
            </a:r>
            <a:r>
              <a:rPr lang="ar-SA" sz="2400" b="1">
                <a:solidFill>
                  <a:schemeClr val="tx1"/>
                </a:solidFill>
                <a:effectLst/>
                <a:latin typeface="Calibri" panose="020F0502020204030204" pitchFamily="34" charset="0"/>
                <a:ea typeface="Calibri" panose="020F0502020204030204" pitchFamily="34" charset="0"/>
                <a:cs typeface="Arial" panose="020B0604020202020204" pitchFamily="34" charset="0"/>
              </a:rPr>
              <a:t>اردیبهشت 1400</a:t>
            </a:r>
            <a:endParaRPr lang="en-US" sz="2400" b="1" dirty="0">
              <a:solidFill>
                <a:schemeClr val="tx1"/>
              </a:solidFill>
            </a:endParaRPr>
          </a:p>
        </p:txBody>
      </p:sp>
      <p:sp>
        <p:nvSpPr>
          <p:cNvPr id="5" name="Footer Placeholder 4">
            <a:extLst>
              <a:ext uri="{FF2B5EF4-FFF2-40B4-BE49-F238E27FC236}">
                <a16:creationId xmlns:a16="http://schemas.microsoft.com/office/drawing/2014/main" xmlns="" id="{2353BDD3-C005-41CF-AA29-137D953E279A}"/>
              </a:ext>
            </a:extLst>
          </p:cNvPr>
          <p:cNvSpPr>
            <a:spLocks noGrp="1"/>
          </p:cNvSpPr>
          <p:nvPr>
            <p:ph type="ftr" sz="quarter" idx="11"/>
          </p:nvPr>
        </p:nvSpPr>
        <p:spPr/>
        <p:txBody>
          <a:bodyPr/>
          <a:lstStyle/>
          <a:p>
            <a:r>
              <a:rPr lang="fa-IR"/>
              <a:t>دکتر فریبا عربگل، فوق تخصص روانپزشکی کودک و نوجوان، دانشگاه علوم پزشکی شهید بهشتی</a:t>
            </a:r>
            <a:endParaRPr lang="en-US" dirty="0"/>
          </a:p>
        </p:txBody>
      </p:sp>
      <p:sp>
        <p:nvSpPr>
          <p:cNvPr id="4" name="Slide Number Placeholder 3">
            <a:extLst>
              <a:ext uri="{FF2B5EF4-FFF2-40B4-BE49-F238E27FC236}">
                <a16:creationId xmlns:a16="http://schemas.microsoft.com/office/drawing/2014/main" xmlns="" id="{554C49EC-4FE7-4EDB-A311-4CB98AC8448A}"/>
              </a:ext>
            </a:extLst>
          </p:cNvPr>
          <p:cNvSpPr>
            <a:spLocks noGrp="1"/>
          </p:cNvSpPr>
          <p:nvPr>
            <p:ph type="sldNum" sz="quarter" idx="12"/>
          </p:nvPr>
        </p:nvSpPr>
        <p:spPr/>
        <p:txBody>
          <a:bodyPr/>
          <a:lstStyle/>
          <a:p>
            <a:fld id="{4FAB73BC-B049-4115-A692-8D63A059BFB8}" type="slidenum">
              <a:rPr lang="en-US" smtClean="0"/>
              <a:pPr/>
              <a:t>25</a:t>
            </a:fld>
            <a:endParaRPr lang="en-US"/>
          </a:p>
        </p:txBody>
      </p:sp>
    </p:spTree>
    <p:extLst>
      <p:ext uri="{BB962C8B-B14F-4D97-AF65-F5344CB8AC3E}">
        <p14:creationId xmlns:p14="http://schemas.microsoft.com/office/powerpoint/2010/main" val="275096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C8B5C-1CBE-4758-85CD-F59ECDAA0DBE}"/>
              </a:ext>
            </a:extLst>
          </p:cNvPr>
          <p:cNvSpPr>
            <a:spLocks noGrp="1"/>
          </p:cNvSpPr>
          <p:nvPr>
            <p:ph type="title"/>
          </p:nvPr>
        </p:nvSpPr>
        <p:spPr/>
        <p:txBody>
          <a:bodyPr/>
          <a:lstStyle/>
          <a:p>
            <a:pPr algn="r" rtl="1"/>
            <a:r>
              <a:rPr lang="fa-IR" b="1" dirty="0">
                <a:solidFill>
                  <a:schemeClr val="accent2"/>
                </a:solidFill>
              </a:rPr>
              <a:t>دلنوشته های من</a:t>
            </a:r>
            <a:r>
              <a:rPr lang="fa-IR" dirty="0">
                <a:solidFill>
                  <a:schemeClr val="accent2"/>
                </a:solidFill>
              </a:rPr>
              <a:t>:</a:t>
            </a:r>
            <a:endParaRPr lang="en-US" dirty="0">
              <a:solidFill>
                <a:schemeClr val="accent2"/>
              </a:solidFill>
            </a:endParaRPr>
          </a:p>
        </p:txBody>
      </p:sp>
      <p:sp>
        <p:nvSpPr>
          <p:cNvPr id="3" name="Content Placeholder 2">
            <a:extLst>
              <a:ext uri="{FF2B5EF4-FFF2-40B4-BE49-F238E27FC236}">
                <a16:creationId xmlns:a16="http://schemas.microsoft.com/office/drawing/2014/main" xmlns="" id="{ED2F3076-4855-44B4-952C-054186C8C9DC}"/>
              </a:ext>
            </a:extLst>
          </p:cNvPr>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0" marR="0" algn="just" rtl="1">
              <a:lnSpc>
                <a:spcPct val="107000"/>
              </a:lnSpc>
              <a:spcBef>
                <a:spcPts val="0"/>
              </a:spcBef>
              <a:spcAft>
                <a:spcPts val="800"/>
              </a:spcAft>
            </a:pPr>
            <a:r>
              <a:rPr lang="fa-IR"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موضوع: مرگ عمو(2)</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fa-IR"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امروز آمدیم سر قبر عمو. خیلی ناراحتیم. به خاطر کرونا نمیتوانیم راحت به هم دلداری بدهیم. همه داریم گریه می کنیم. همه مشکی پوشیدند. فهمیدم که هر روز باید مشکی بپوشیم. امیدوارم کرونا برود و همه عین قبل ماسک نزنیم و آزاد باشیم. آهنگ خیلی غمگین است، آدم ناراحت می شود. ما همه داریم از دست این کرونا می میریم. هزار تا غم... هزارتا نا امیدی...آخر دیگر چه باید بکنیم؟...</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fa-IR" b="1" dirty="0"/>
              <a:t>نویسنده: بهار     اردیبهشت 1400</a:t>
            </a:r>
            <a:endParaRPr lang="en-US" b="1" dirty="0"/>
          </a:p>
        </p:txBody>
      </p:sp>
      <p:sp>
        <p:nvSpPr>
          <p:cNvPr id="5" name="Footer Placeholder 4">
            <a:extLst>
              <a:ext uri="{FF2B5EF4-FFF2-40B4-BE49-F238E27FC236}">
                <a16:creationId xmlns:a16="http://schemas.microsoft.com/office/drawing/2014/main" xmlns="" id="{E2F366B6-97D3-4DDB-9E67-420AEF0602D4}"/>
              </a:ext>
            </a:extLst>
          </p:cNvPr>
          <p:cNvSpPr>
            <a:spLocks noGrp="1"/>
          </p:cNvSpPr>
          <p:nvPr>
            <p:ph type="ftr" sz="quarter" idx="11"/>
          </p:nvPr>
        </p:nvSpPr>
        <p:spPr/>
        <p:txBody>
          <a:bodyPr/>
          <a:lstStyle/>
          <a:p>
            <a:r>
              <a:rPr lang="fa-IR"/>
              <a:t>دکتر فریبا عربگل، فوق تخصص روانپزشکی کودک و نوجوان، دانشگاه علوم پزشکی شهید بهشتی</a:t>
            </a:r>
            <a:endParaRPr lang="en-US" dirty="0"/>
          </a:p>
        </p:txBody>
      </p:sp>
      <p:sp>
        <p:nvSpPr>
          <p:cNvPr id="4" name="Slide Number Placeholder 3">
            <a:extLst>
              <a:ext uri="{FF2B5EF4-FFF2-40B4-BE49-F238E27FC236}">
                <a16:creationId xmlns:a16="http://schemas.microsoft.com/office/drawing/2014/main" xmlns="" id="{DE50AA0E-6C9E-464B-A214-3D3A2290D606}"/>
              </a:ext>
            </a:extLst>
          </p:cNvPr>
          <p:cNvSpPr>
            <a:spLocks noGrp="1"/>
          </p:cNvSpPr>
          <p:nvPr>
            <p:ph type="sldNum" sz="quarter" idx="12"/>
          </p:nvPr>
        </p:nvSpPr>
        <p:spPr/>
        <p:txBody>
          <a:bodyPr/>
          <a:lstStyle/>
          <a:p>
            <a:fld id="{4FAB73BC-B049-4115-A692-8D63A059BFB8}" type="slidenum">
              <a:rPr lang="en-US" smtClean="0"/>
              <a:pPr/>
              <a:t>26</a:t>
            </a:fld>
            <a:endParaRPr lang="en-US"/>
          </a:p>
        </p:txBody>
      </p:sp>
    </p:spTree>
    <p:extLst>
      <p:ext uri="{BB962C8B-B14F-4D97-AF65-F5344CB8AC3E}">
        <p14:creationId xmlns:p14="http://schemas.microsoft.com/office/powerpoint/2010/main" val="363198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5C4D5-B792-4109-8175-A471DFCDBA86}"/>
              </a:ext>
            </a:extLst>
          </p:cNvPr>
          <p:cNvSpPr>
            <a:spLocks noGrp="1"/>
          </p:cNvSpPr>
          <p:nvPr>
            <p:ph type="title"/>
          </p:nvPr>
        </p:nvSpPr>
        <p:spPr/>
        <p:txBody>
          <a:bodyPr/>
          <a:lstStyle/>
          <a:p>
            <a:pPr algn="r" rtl="1"/>
            <a:r>
              <a:rPr lang="fa-IR" b="1" dirty="0">
                <a:solidFill>
                  <a:schemeClr val="accent2"/>
                </a:solidFill>
              </a:rPr>
              <a:t>دلنوشته های من:</a:t>
            </a:r>
            <a:endParaRPr lang="en-US" b="1" dirty="0">
              <a:solidFill>
                <a:schemeClr val="accent2"/>
              </a:solidFill>
            </a:endParaRPr>
          </a:p>
        </p:txBody>
      </p:sp>
      <p:sp>
        <p:nvSpPr>
          <p:cNvPr id="3" name="Content Placeholder 2">
            <a:extLst>
              <a:ext uri="{FF2B5EF4-FFF2-40B4-BE49-F238E27FC236}">
                <a16:creationId xmlns:a16="http://schemas.microsoft.com/office/drawing/2014/main" xmlns="" id="{4B86FE69-8851-4E59-BC93-9F9792425657}"/>
              </a:ext>
            </a:extLst>
          </p:cNvPr>
          <p:cNvSpPr>
            <a:spLocks noGrp="1"/>
          </p:cNvSpPr>
          <p:nvPr>
            <p:ph idx="1"/>
          </p:nvPr>
        </p:nvSpPr>
        <p:spPr>
          <a:ln/>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marR="0" algn="just" rtl="1">
              <a:lnSpc>
                <a:spcPct val="150000"/>
              </a:lnSpc>
              <a:spcBef>
                <a:spcPts val="0"/>
              </a:spcBef>
              <a:spcAft>
                <a:spcPts val="800"/>
              </a:spcAft>
            </a:pPr>
            <a:r>
              <a:rPr lang="ar-SA"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موضوع: امتحان ها </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800"/>
              </a:spcAft>
            </a:pPr>
            <a:r>
              <a:rPr lang="ar-SA" b="1" dirty="0">
                <a:effectLst/>
                <a:latin typeface="Calibri" panose="020F0502020204030204" pitchFamily="34" charset="0"/>
                <a:ea typeface="Calibri" panose="020F0502020204030204" pitchFamily="34" charset="0"/>
                <a:cs typeface="Arial" panose="020B0604020202020204" pitchFamily="34" charset="0"/>
              </a:rPr>
              <a:t>‎</a:t>
            </a:r>
            <a:r>
              <a:rPr lang="ar-SA" sz="2400" b="1" dirty="0">
                <a:effectLst/>
                <a:latin typeface="Calibri" panose="020F0502020204030204" pitchFamily="34" charset="0"/>
                <a:ea typeface="Calibri" panose="020F0502020204030204" pitchFamily="34" charset="0"/>
                <a:cs typeface="Arial" panose="020B0604020202020204" pitchFamily="34" charset="0"/>
              </a:rPr>
              <a:t>خسته شدم امتحان امتحان ...می خوام استراحت کنم، دیگه مسافرت دلم می خواد،  دلم استخر می خواد،  دلم رستوران می خواد،  دلم می خواد وقتی میرم بیرون ماسک نداشته باشم</a:t>
            </a:r>
            <a:r>
              <a:rPr lang="ar-SA" sz="2400" b="1" dirty="0">
                <a:effectLst/>
                <a:latin typeface="Calibri" panose="020F0502020204030204" pitchFamily="34" charset="0"/>
                <a:ea typeface="Calibri" panose="020F0502020204030204" pitchFamily="34" charset="0"/>
                <a:cs typeface="Segoe UI Emoji" panose="020B0502040204020203" pitchFamily="34" charset="0"/>
              </a:rPr>
              <a:t>😩</a:t>
            </a:r>
            <a:r>
              <a:rPr lang="ar-SA" sz="2400" b="1" dirty="0">
                <a:effectLst/>
                <a:latin typeface="Calibri" panose="020F0502020204030204" pitchFamily="34" charset="0"/>
                <a:ea typeface="Calibri" panose="020F0502020204030204" pitchFamily="34" charset="0"/>
                <a:cs typeface="Arial" panose="020B0604020202020204" pitchFamily="34" charset="0"/>
              </a:rPr>
              <a:t>،  دلم می خواد مهمونی برم ...دلم از همه بیشتر شمال می خواد.  فقط تو خونه درس درس درس ...خسته شدم دیگه دلم می خواد با دوستم برم بیرون. با مامان هامون بريم بيرون. خدایا همینجوری مردم دارن میمیرن دلم می خواد عين قدیم باشیم. الان یک ساله کرونا هست، تا كي ادامه داره؟ اینا هایی که گفتم یکی از آرزو هامه</a:t>
            </a:r>
            <a:r>
              <a:rPr lang="en-US" sz="2400" b="1" dirty="0">
                <a:effectLst/>
                <a:latin typeface="Calibri" panose="020F0502020204030204" pitchFamily="34" charset="0"/>
                <a:ea typeface="Calibri" panose="020F0502020204030204" pitchFamily="34" charset="0"/>
                <a:cs typeface="Arial" panose="020B0604020202020204" pitchFamily="34" charset="0"/>
              </a:rPr>
              <a:t>.  </a:t>
            </a:r>
          </a:p>
          <a:p>
            <a:pPr marL="0" marR="0" algn="just" rtl="1">
              <a:lnSpc>
                <a:spcPct val="150000"/>
              </a:lnSpc>
              <a:spcBef>
                <a:spcPts val="0"/>
              </a:spcBef>
              <a:spcAft>
                <a:spcPts val="800"/>
              </a:spcAft>
            </a:pPr>
            <a:endParaRPr lang="en-US" b="1"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
        <p:nvSpPr>
          <p:cNvPr id="5" name="Footer Placeholder 4">
            <a:extLst>
              <a:ext uri="{FF2B5EF4-FFF2-40B4-BE49-F238E27FC236}">
                <a16:creationId xmlns:a16="http://schemas.microsoft.com/office/drawing/2014/main" xmlns="" id="{E16F40B3-5F3F-456B-90BE-0FB9A834C8CF}"/>
              </a:ext>
            </a:extLst>
          </p:cNvPr>
          <p:cNvSpPr>
            <a:spLocks noGrp="1"/>
          </p:cNvSpPr>
          <p:nvPr>
            <p:ph type="ftr" sz="quarter" idx="11"/>
          </p:nvPr>
        </p:nvSpPr>
        <p:spPr/>
        <p:txBody>
          <a:bodyPr/>
          <a:lstStyle/>
          <a:p>
            <a:r>
              <a:rPr lang="fa-IR"/>
              <a:t>دکتر فریبا عربگل، فوق تخصص روانپزشکی کودک و نوجوان، دانشگاه علوم پزشکی شهید بهشتی</a:t>
            </a:r>
            <a:endParaRPr lang="en-US" dirty="0"/>
          </a:p>
        </p:txBody>
      </p:sp>
      <p:sp>
        <p:nvSpPr>
          <p:cNvPr id="4" name="Slide Number Placeholder 3">
            <a:extLst>
              <a:ext uri="{FF2B5EF4-FFF2-40B4-BE49-F238E27FC236}">
                <a16:creationId xmlns:a16="http://schemas.microsoft.com/office/drawing/2014/main" xmlns="" id="{9797CB3E-0207-4DE6-88A1-65CA865CD8BA}"/>
              </a:ext>
            </a:extLst>
          </p:cNvPr>
          <p:cNvSpPr>
            <a:spLocks noGrp="1"/>
          </p:cNvSpPr>
          <p:nvPr>
            <p:ph type="sldNum" sz="quarter" idx="12"/>
          </p:nvPr>
        </p:nvSpPr>
        <p:spPr/>
        <p:txBody>
          <a:bodyPr/>
          <a:lstStyle/>
          <a:p>
            <a:fld id="{4FAB73BC-B049-4115-A692-8D63A059BFB8}" type="slidenum">
              <a:rPr lang="en-US" smtClean="0"/>
              <a:pPr/>
              <a:t>27</a:t>
            </a:fld>
            <a:endParaRPr lang="en-US"/>
          </a:p>
        </p:txBody>
      </p:sp>
    </p:spTree>
    <p:extLst>
      <p:ext uri="{BB962C8B-B14F-4D97-AF65-F5344CB8AC3E}">
        <p14:creationId xmlns:p14="http://schemas.microsoft.com/office/powerpoint/2010/main" val="404751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5C4D5-B792-4109-8175-A471DFCDBA86}"/>
              </a:ext>
            </a:extLst>
          </p:cNvPr>
          <p:cNvSpPr>
            <a:spLocks noGrp="1"/>
          </p:cNvSpPr>
          <p:nvPr>
            <p:ph type="title"/>
          </p:nvPr>
        </p:nvSpPr>
        <p:spPr/>
        <p:txBody>
          <a:bodyPr/>
          <a:lstStyle/>
          <a:p>
            <a:pPr algn="r" rtl="1"/>
            <a:r>
              <a:rPr lang="fa-IR" b="1" dirty="0">
                <a:solidFill>
                  <a:schemeClr val="accent2"/>
                </a:solidFill>
              </a:rPr>
              <a:t>دلنوشته های من:</a:t>
            </a:r>
            <a:endParaRPr lang="en-US" b="1" dirty="0">
              <a:solidFill>
                <a:schemeClr val="accent2"/>
              </a:solidFill>
            </a:endParaRPr>
          </a:p>
        </p:txBody>
      </p:sp>
      <p:sp>
        <p:nvSpPr>
          <p:cNvPr id="3" name="Content Placeholder 2">
            <a:extLst>
              <a:ext uri="{FF2B5EF4-FFF2-40B4-BE49-F238E27FC236}">
                <a16:creationId xmlns:a16="http://schemas.microsoft.com/office/drawing/2014/main" xmlns="" id="{4B86FE69-8851-4E59-BC93-9F9792425657}"/>
              </a:ext>
            </a:extLst>
          </p:cNvPr>
          <p:cNvSpPr>
            <a:spLocks noGrp="1"/>
          </p:cNvSpPr>
          <p:nvPr>
            <p:ph idx="1"/>
          </p:nvPr>
        </p:nvSpPr>
        <p:spPr>
          <a:ln/>
        </p:spPr>
        <p:style>
          <a:lnRef idx="1">
            <a:schemeClr val="accent1"/>
          </a:lnRef>
          <a:fillRef idx="2">
            <a:schemeClr val="accent1"/>
          </a:fillRef>
          <a:effectRef idx="1">
            <a:schemeClr val="accent1"/>
          </a:effectRef>
          <a:fontRef idx="minor">
            <a:schemeClr val="dk1"/>
          </a:fontRef>
        </p:style>
        <p:txBody>
          <a:bodyPr>
            <a:normAutofit/>
          </a:bodyPr>
          <a:lstStyle/>
          <a:p>
            <a:pPr marL="0" indent="0" algn="r" rtl="1">
              <a:buNone/>
            </a:pPr>
            <a:r>
              <a:rPr lang="fa-IR" dirty="0"/>
              <a:t>سلام بچه ها خوبید من حوصلم خیلی سر رفته چون همش تو خونه هستم مطمئن هستم شما هم مثل من تو خونه هستید من دیگه نمیتونم برم استخر یا سینما بخاطر کرونا و از این موضوع خیلی ناراحتم شاید بعضی وقتا برم مهمونی اما خیلی جاهای دیگه نمیتونم برم و امروزا مشق خیلی زیاد میدن و من نمیتونم هم مشقام رو بنویسم هم ۵ ساعت سر کلاسام باشم و هم اتاقم رو مرتب کنم و هم به مادرم کمک کنم و اینکه تک فرزند هستم خودم هم باید خودم را سر گرم کنم مادر و پدرم خیلی سرشان شلوغ هست و بنابراین آنها نمی توانند زیاد با من وقت بگذرانند من حسشان را درک می کنم چون کار های زیادی دارند اما خوب من هم حوصلم سر می‌رود به نظر شما چه کار کنم حوصلم سر نرود</a:t>
            </a:r>
          </a:p>
          <a:p>
            <a:pPr marL="0" indent="0" algn="r" rtl="1">
              <a:buNone/>
            </a:pPr>
            <a:endParaRPr lang="fa-IR" dirty="0"/>
          </a:p>
          <a:p>
            <a:pPr marL="0" indent="0" algn="r" rtl="1">
              <a:buNone/>
            </a:pPr>
            <a:r>
              <a:rPr lang="fa-IR" dirty="0"/>
              <a:t>بهار</a:t>
            </a:r>
            <a:endParaRPr lang="en-US" dirty="0"/>
          </a:p>
        </p:txBody>
      </p:sp>
      <p:sp>
        <p:nvSpPr>
          <p:cNvPr id="5" name="Footer Placeholder 4">
            <a:extLst>
              <a:ext uri="{FF2B5EF4-FFF2-40B4-BE49-F238E27FC236}">
                <a16:creationId xmlns:a16="http://schemas.microsoft.com/office/drawing/2014/main" xmlns="" id="{E16F40B3-5F3F-456B-90BE-0FB9A834C8CF}"/>
              </a:ext>
            </a:extLst>
          </p:cNvPr>
          <p:cNvSpPr>
            <a:spLocks noGrp="1"/>
          </p:cNvSpPr>
          <p:nvPr>
            <p:ph type="ftr" sz="quarter" idx="11"/>
          </p:nvPr>
        </p:nvSpPr>
        <p:spPr/>
        <p:txBody>
          <a:bodyPr/>
          <a:lstStyle/>
          <a:p>
            <a:r>
              <a:rPr lang="fa-IR"/>
              <a:t>دکتر فریبا عربگل، فوق تخصص روانپزشکی کودک و نوجوان، دانشگاه علوم پزشکی شهید بهشتی</a:t>
            </a:r>
            <a:endParaRPr lang="en-US" dirty="0"/>
          </a:p>
        </p:txBody>
      </p:sp>
      <p:sp>
        <p:nvSpPr>
          <p:cNvPr id="4" name="Slide Number Placeholder 3">
            <a:extLst>
              <a:ext uri="{FF2B5EF4-FFF2-40B4-BE49-F238E27FC236}">
                <a16:creationId xmlns:a16="http://schemas.microsoft.com/office/drawing/2014/main" xmlns="" id="{9797CB3E-0207-4DE6-88A1-65CA865CD8BA}"/>
              </a:ext>
            </a:extLst>
          </p:cNvPr>
          <p:cNvSpPr>
            <a:spLocks noGrp="1"/>
          </p:cNvSpPr>
          <p:nvPr>
            <p:ph type="sldNum" sz="quarter" idx="12"/>
          </p:nvPr>
        </p:nvSpPr>
        <p:spPr/>
        <p:txBody>
          <a:bodyPr/>
          <a:lstStyle/>
          <a:p>
            <a:fld id="{4FAB73BC-B049-4115-A692-8D63A059BFB8}" type="slidenum">
              <a:rPr lang="en-US" smtClean="0"/>
              <a:pPr/>
              <a:t>28</a:t>
            </a:fld>
            <a:endParaRPr lang="en-US"/>
          </a:p>
        </p:txBody>
      </p:sp>
    </p:spTree>
    <p:extLst>
      <p:ext uri="{BB962C8B-B14F-4D97-AF65-F5344CB8AC3E}">
        <p14:creationId xmlns:p14="http://schemas.microsoft.com/office/powerpoint/2010/main" val="35247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C8B5C-1CBE-4758-85CD-F59ECDAA0DBE}"/>
              </a:ext>
            </a:extLst>
          </p:cNvPr>
          <p:cNvSpPr>
            <a:spLocks noGrp="1"/>
          </p:cNvSpPr>
          <p:nvPr>
            <p:ph type="title"/>
          </p:nvPr>
        </p:nvSpPr>
        <p:spPr>
          <a:xfrm>
            <a:off x="1097280" y="286603"/>
            <a:ext cx="10058400" cy="966463"/>
          </a:xfrm>
        </p:spPr>
        <p:txBody>
          <a:bodyPr/>
          <a:lstStyle/>
          <a:p>
            <a:pPr algn="r" rtl="1"/>
            <a:r>
              <a:rPr lang="fa-IR" b="1" dirty="0">
                <a:solidFill>
                  <a:schemeClr val="accent2">
                    <a:lumMod val="75000"/>
                  </a:schemeClr>
                </a:solidFill>
              </a:rPr>
              <a:t>دلنوشته های من</a:t>
            </a:r>
            <a:r>
              <a:rPr lang="fa-IR" dirty="0">
                <a:solidFill>
                  <a:schemeClr val="accent2">
                    <a:lumMod val="75000"/>
                  </a:schemeClr>
                </a:solidFill>
              </a:rPr>
              <a:t>:</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xmlns="" id="{ED2F3076-4855-44B4-952C-054186C8C9DC}"/>
              </a:ext>
            </a:extLst>
          </p:cNvPr>
          <p:cNvSpPr>
            <a:spLocks noGrp="1"/>
          </p:cNvSpPr>
          <p:nvPr>
            <p:ph idx="1"/>
          </p:nvPr>
        </p:nvSpPr>
        <p:spPr>
          <a:xfrm>
            <a:off x="924560" y="1591734"/>
            <a:ext cx="10058400" cy="4023360"/>
          </a:xfrm>
        </p:spPr>
        <p:style>
          <a:lnRef idx="1">
            <a:schemeClr val="accent1"/>
          </a:lnRef>
          <a:fillRef idx="2">
            <a:schemeClr val="accent1"/>
          </a:fillRef>
          <a:effectRef idx="1">
            <a:schemeClr val="accent1"/>
          </a:effectRef>
          <a:fontRef idx="minor">
            <a:schemeClr val="dk1"/>
          </a:fontRef>
        </p:style>
        <p:txBody>
          <a:bodyPr>
            <a:normAutofit/>
          </a:bodyPr>
          <a:lstStyle/>
          <a:p>
            <a:pPr marL="0" marR="0" indent="0" algn="just" rtl="1">
              <a:lnSpc>
                <a:spcPct val="107000"/>
              </a:lnSpc>
              <a:spcBef>
                <a:spcPts val="0"/>
              </a:spcBef>
              <a:spcAft>
                <a:spcPts val="800"/>
              </a:spcAft>
              <a:buNone/>
            </a:pPr>
            <a:r>
              <a:rPr lang="fa-IR" sz="2800" b="1" dirty="0">
                <a:solidFill>
                  <a:srgbClr val="FF0000"/>
                </a:solidFill>
                <a:latin typeface="Calibri" panose="020F0502020204030204" pitchFamily="34" charset="0"/>
                <a:ea typeface="Calibri" panose="020F0502020204030204" pitchFamily="34" charset="0"/>
                <a:cs typeface="Arial" panose="020B0604020202020204" pitchFamily="34" charset="0"/>
              </a:rPr>
              <a:t>آرزو های من 🌈🌈🌈:</a:t>
            </a:r>
          </a:p>
          <a:p>
            <a:pPr marL="0" marR="0" indent="0" algn="just"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دلم برف و باران می خواد.  </a:t>
            </a:r>
          </a:p>
          <a:p>
            <a:pPr marL="0" marR="0" indent="0" algn="just"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دلم می خواد کرونا بره.</a:t>
            </a:r>
          </a:p>
          <a:p>
            <a:pPr marL="0" marR="0" indent="0" algn="just"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دلم می خواد خوانواده ام سالم باشن.</a:t>
            </a:r>
          </a:p>
          <a:p>
            <a:pPr marL="0" marR="0" indent="0" algn="just"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 دلم می خواد کسانی که مردن زنده بشن. </a:t>
            </a:r>
          </a:p>
          <a:p>
            <a:pPr marL="0" marR="0" indent="0" algn="just"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دلم می خواد کسانی که در بیمارستان ها هستن خوب بشن.</a:t>
            </a:r>
          </a:p>
          <a:p>
            <a:pPr marL="0" marR="0" indent="0" algn="just"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 دلم می خواد فقیرا به آرزو هایشان برسن.</a:t>
            </a:r>
          </a:p>
          <a:p>
            <a:pPr marL="0" marR="0" indent="0" algn="just"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xmlns="" id="{22883C02-06B7-4BFD-919F-AD4F1CBA780A}"/>
              </a:ext>
            </a:extLst>
          </p:cNvPr>
          <p:cNvSpPr>
            <a:spLocks noGrp="1"/>
          </p:cNvSpPr>
          <p:nvPr>
            <p:ph type="ftr" sz="quarter" idx="11"/>
          </p:nvPr>
        </p:nvSpPr>
        <p:spPr/>
        <p:txBody>
          <a:bodyPr/>
          <a:lstStyle/>
          <a:p>
            <a:r>
              <a:rPr lang="fa-IR"/>
              <a:t>دکتر فریبا عربگل، فوق تخصص روانپزشکی کودک و نوجوان، دانشگاه علوم پزشکی شهید بهشتی</a:t>
            </a:r>
            <a:endParaRPr lang="en-US" dirty="0"/>
          </a:p>
        </p:txBody>
      </p:sp>
      <p:sp>
        <p:nvSpPr>
          <p:cNvPr id="4" name="Slide Number Placeholder 3">
            <a:extLst>
              <a:ext uri="{FF2B5EF4-FFF2-40B4-BE49-F238E27FC236}">
                <a16:creationId xmlns:a16="http://schemas.microsoft.com/office/drawing/2014/main" xmlns="" id="{DE50AA0E-6C9E-464B-A214-3D3A2290D606}"/>
              </a:ext>
            </a:extLst>
          </p:cNvPr>
          <p:cNvSpPr>
            <a:spLocks noGrp="1"/>
          </p:cNvSpPr>
          <p:nvPr>
            <p:ph type="sldNum" sz="quarter" idx="12"/>
          </p:nvPr>
        </p:nvSpPr>
        <p:spPr/>
        <p:txBody>
          <a:bodyPr/>
          <a:lstStyle/>
          <a:p>
            <a:fld id="{4FAB73BC-B049-4115-A692-8D63A059BFB8}" type="slidenum">
              <a:rPr lang="en-US" smtClean="0"/>
              <a:pPr/>
              <a:t>29</a:t>
            </a:fld>
            <a:endParaRPr lang="en-US"/>
          </a:p>
        </p:txBody>
      </p:sp>
      <p:pic>
        <p:nvPicPr>
          <p:cNvPr id="6" name="Picture 5">
            <a:extLst>
              <a:ext uri="{FF2B5EF4-FFF2-40B4-BE49-F238E27FC236}">
                <a16:creationId xmlns:a16="http://schemas.microsoft.com/office/drawing/2014/main" xmlns="" id="{ADEAD36E-1408-4B71-8690-CED4157A89AC}"/>
              </a:ext>
            </a:extLst>
          </p:cNvPr>
          <p:cNvPicPr>
            <a:picLocks noChangeAspect="1"/>
          </p:cNvPicPr>
          <p:nvPr/>
        </p:nvPicPr>
        <p:blipFill>
          <a:blip r:embed="rId2"/>
          <a:stretch>
            <a:fillRect/>
          </a:stretch>
        </p:blipFill>
        <p:spPr>
          <a:xfrm>
            <a:off x="2202815" y="2133600"/>
            <a:ext cx="1771650" cy="2590800"/>
          </a:xfrm>
          <a:prstGeom prst="rect">
            <a:avLst/>
          </a:prstGeom>
        </p:spPr>
      </p:pic>
    </p:spTree>
    <p:extLst>
      <p:ext uri="{BB962C8B-B14F-4D97-AF65-F5344CB8AC3E}">
        <p14:creationId xmlns:p14="http://schemas.microsoft.com/office/powerpoint/2010/main" val="17017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6"/>
          <p:cNvSpPr>
            <a:spLocks noGrp="1"/>
          </p:cNvSpPr>
          <p:nvPr>
            <p:ph idx="1"/>
          </p:nvPr>
        </p:nvSpPr>
        <p:spPr>
          <a:xfrm>
            <a:off x="4847169" y="1510145"/>
            <a:ext cx="6693668" cy="4496956"/>
          </a:xfrm>
        </p:spPr>
        <p:txBody>
          <a:bodyPr>
            <a:normAutofit fontScale="92500" lnSpcReduction="20000"/>
          </a:bodyPr>
          <a:lstStyle/>
          <a:p>
            <a:pPr algn="r" rtl="1" eaLnBrk="1" hangingPunct="1">
              <a:buFont typeface="Wingdings 3" pitchFamily="18" charset="2"/>
              <a:buNone/>
            </a:pPr>
            <a:r>
              <a:rPr lang="fa-IR" sz="3200" b="1" dirty="0">
                <a:solidFill>
                  <a:srgbClr val="0000FF"/>
                </a:solidFill>
              </a:rPr>
              <a:t>واکنش کودکان به دور شدن و از دست دادن عزیزان:</a:t>
            </a:r>
          </a:p>
          <a:p>
            <a:pPr algn="r" rtl="1" eaLnBrk="1" hangingPunct="1"/>
            <a:r>
              <a:rPr lang="fa-IR" sz="3200" b="1" dirty="0">
                <a:solidFill>
                  <a:srgbClr val="FF0000"/>
                </a:solidFill>
              </a:rPr>
              <a:t>سن </a:t>
            </a:r>
          </a:p>
          <a:p>
            <a:pPr algn="r" rtl="1" eaLnBrk="1" hangingPunct="1"/>
            <a:r>
              <a:rPr lang="fa-IR" sz="3200" b="1" dirty="0">
                <a:solidFill>
                  <a:srgbClr val="FF0000"/>
                </a:solidFill>
              </a:rPr>
              <a:t>توانمندی های شناختی و کلامی</a:t>
            </a:r>
          </a:p>
          <a:p>
            <a:pPr algn="r" rtl="1" eaLnBrk="1" hangingPunct="1"/>
            <a:r>
              <a:rPr lang="fa-IR" sz="3200" b="1" dirty="0">
                <a:solidFill>
                  <a:srgbClr val="FF0000"/>
                </a:solidFill>
              </a:rPr>
              <a:t> ویژگی های سرشتی</a:t>
            </a:r>
          </a:p>
          <a:p>
            <a:pPr algn="r" rtl="1" eaLnBrk="1" hangingPunct="1"/>
            <a:r>
              <a:rPr lang="fa-IR" sz="3200" b="1" dirty="0">
                <a:solidFill>
                  <a:srgbClr val="FF0000"/>
                </a:solidFill>
              </a:rPr>
              <a:t> نوع ارتباطی که با اطرافیان خود دارند.</a:t>
            </a:r>
          </a:p>
          <a:p>
            <a:pPr algn="r" rtl="1" eaLnBrk="1" hangingPunct="1"/>
            <a:r>
              <a:rPr lang="fa-IR" sz="3200" b="1" dirty="0">
                <a:solidFill>
                  <a:srgbClr val="FF0000"/>
                </a:solidFill>
              </a:rPr>
              <a:t>تجربیات قبلی</a:t>
            </a:r>
          </a:p>
          <a:p>
            <a:pPr algn="r" rtl="1" eaLnBrk="1" hangingPunct="1"/>
            <a:r>
              <a:rPr lang="fa-IR" sz="3200" b="1" dirty="0">
                <a:solidFill>
                  <a:srgbClr val="FF0000"/>
                </a:solidFill>
              </a:rPr>
              <a:t>سوگ  و سوگواری اطرافیان</a:t>
            </a:r>
            <a:endParaRPr lang="en-US" sz="3200" b="1" dirty="0">
              <a:solidFill>
                <a:srgbClr val="FF0000"/>
              </a:solidFill>
              <a:cs typeface="Arial" charset="0"/>
            </a:endParaRPr>
          </a:p>
        </p:txBody>
      </p:sp>
      <p:sp>
        <p:nvSpPr>
          <p:cNvPr id="4098" name="Rectangle 2"/>
          <p:cNvSpPr>
            <a:spLocks noGrp="1" noChangeArrowheads="1"/>
          </p:cNvSpPr>
          <p:nvPr>
            <p:ph type="title"/>
          </p:nvPr>
        </p:nvSpPr>
        <p:spPr>
          <a:xfrm>
            <a:off x="609600" y="0"/>
            <a:ext cx="10972800" cy="1417638"/>
          </a:xfrm>
        </p:spPr>
        <p:txBody>
          <a:bodyPr>
            <a:normAutofit/>
          </a:bodyPr>
          <a:lstStyle/>
          <a:p>
            <a:pPr algn="r" rtl="1" eaLnBrk="1" fontAlgn="auto" hangingPunct="1">
              <a:spcAft>
                <a:spcPts val="0"/>
              </a:spcAft>
              <a:defRPr/>
            </a:pPr>
            <a:r>
              <a:rPr lang="fa-IR" b="1" dirty="0"/>
              <a:t>مدیریت سوگ کودکان درگیر در بحران </a:t>
            </a:r>
            <a:r>
              <a:rPr lang="en-US" dirty="0"/>
              <a:t/>
            </a:r>
            <a:br>
              <a:rPr lang="en-US" dirty="0"/>
            </a:br>
            <a:endParaRPr lang="en-US" altLang="en-US" dirty="0"/>
          </a:p>
        </p:txBody>
      </p:sp>
      <p:pic>
        <p:nvPicPr>
          <p:cNvPr id="10244" name="Picture 2" descr="کودکان را در پروسه مرگ و سوگواری با حقایق آشنا کنیم | وزارت بهداشت، درمان و  آموزش پزشكي"/>
          <p:cNvPicPr>
            <a:picLocks noChangeAspect="1" noChangeArrowheads="1"/>
          </p:cNvPicPr>
          <p:nvPr/>
        </p:nvPicPr>
        <p:blipFill>
          <a:blip r:embed="rId2"/>
          <a:srcRect/>
          <a:stretch>
            <a:fillRect/>
          </a:stretch>
        </p:blipFill>
        <p:spPr bwMode="auto">
          <a:xfrm>
            <a:off x="0" y="2133600"/>
            <a:ext cx="5039784" cy="3619500"/>
          </a:xfrm>
          <a:prstGeom prst="rect">
            <a:avLst/>
          </a:prstGeom>
          <a:noFill/>
          <a:ln w="9525">
            <a:noFill/>
            <a:miter lim="800000"/>
            <a:headEnd/>
            <a:tailEnd/>
          </a:ln>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C8B5C-1CBE-4758-85CD-F59ECDAA0DBE}"/>
              </a:ext>
            </a:extLst>
          </p:cNvPr>
          <p:cNvSpPr>
            <a:spLocks noGrp="1"/>
          </p:cNvSpPr>
          <p:nvPr>
            <p:ph type="title"/>
          </p:nvPr>
        </p:nvSpPr>
        <p:spPr>
          <a:xfrm>
            <a:off x="1097280" y="286603"/>
            <a:ext cx="10058400" cy="966463"/>
          </a:xfrm>
        </p:spPr>
        <p:txBody>
          <a:bodyPr/>
          <a:lstStyle/>
          <a:p>
            <a:pPr algn="r" rtl="1"/>
            <a:r>
              <a:rPr lang="fa-IR" b="1" dirty="0">
                <a:solidFill>
                  <a:schemeClr val="accent3"/>
                </a:solidFill>
              </a:rPr>
              <a:t>دلنوشته های من</a:t>
            </a:r>
            <a:r>
              <a:rPr lang="fa-IR" dirty="0">
                <a:solidFill>
                  <a:schemeClr val="accent3"/>
                </a:solidFill>
              </a:rPr>
              <a:t>:</a:t>
            </a:r>
            <a:endParaRPr lang="en-US" dirty="0">
              <a:solidFill>
                <a:schemeClr val="accent3"/>
              </a:solidFill>
            </a:endParaRPr>
          </a:p>
        </p:txBody>
      </p:sp>
      <p:sp>
        <p:nvSpPr>
          <p:cNvPr id="3" name="Content Placeholder 2">
            <a:extLst>
              <a:ext uri="{FF2B5EF4-FFF2-40B4-BE49-F238E27FC236}">
                <a16:creationId xmlns:a16="http://schemas.microsoft.com/office/drawing/2014/main" xmlns="" id="{ED2F3076-4855-44B4-952C-054186C8C9DC}"/>
              </a:ext>
            </a:extLst>
          </p:cNvPr>
          <p:cNvSpPr>
            <a:spLocks noGrp="1"/>
          </p:cNvSpPr>
          <p:nvPr>
            <p:ph idx="1"/>
          </p:nvPr>
        </p:nvSpPr>
        <p:spPr>
          <a:xfrm>
            <a:off x="924560" y="1253066"/>
            <a:ext cx="10485120" cy="4771814"/>
          </a:xfrm>
        </p:spPr>
        <p:style>
          <a:lnRef idx="1">
            <a:schemeClr val="accent1"/>
          </a:lnRef>
          <a:fillRef idx="2">
            <a:schemeClr val="accent1"/>
          </a:fillRef>
          <a:effectRef idx="1">
            <a:schemeClr val="accent1"/>
          </a:effectRef>
          <a:fontRef idx="minor">
            <a:schemeClr val="dk1"/>
          </a:fontRef>
        </p:style>
        <p:txBody>
          <a:bodyPr>
            <a:normAutofit/>
          </a:bodyPr>
          <a:lstStyle/>
          <a:p>
            <a:pPr marL="0" marR="0" indent="0" algn="r" rtl="1">
              <a:lnSpc>
                <a:spcPct val="107000"/>
              </a:lnSpc>
              <a:spcBef>
                <a:spcPts val="0"/>
              </a:spcBef>
              <a:spcAft>
                <a:spcPts val="800"/>
              </a:spcAft>
              <a:buNone/>
            </a:pPr>
            <a:r>
              <a:rPr lang="fa-IR" sz="3200" b="1" dirty="0">
                <a:solidFill>
                  <a:srgbClr val="FF0000"/>
                </a:solidFill>
                <a:latin typeface="Calibri" panose="020F0502020204030204" pitchFamily="34" charset="0"/>
                <a:ea typeface="Calibri" panose="020F0502020204030204" pitchFamily="34" charset="0"/>
                <a:cs typeface="Arial" panose="020B0604020202020204" pitchFamily="34" charset="0"/>
              </a:rPr>
              <a:t>آرزو های من 🌈🌈🌈:</a:t>
            </a:r>
          </a:p>
          <a:p>
            <a:pPr marL="0" marR="0" indent="0" algn="r"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دلم می خواد برم مسافرت.</a:t>
            </a:r>
          </a:p>
          <a:p>
            <a:pPr marL="0" marR="0" indent="0" algn="r"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 دلم می خواد يه حيوون مثلا يه  سگ داشته باشم و مراقبش باشم. </a:t>
            </a:r>
          </a:p>
          <a:p>
            <a:pPr marL="0" marR="0" indent="0" algn="r"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دلم نمی خواد کسی پیر بشه.</a:t>
            </a:r>
          </a:p>
          <a:p>
            <a:pPr marL="0" marR="0" indent="0" algn="r"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می خوام کشور ایران دوباره وضعیتش خوب بشه.</a:t>
            </a:r>
          </a:p>
          <a:p>
            <a:pPr marL="0" marR="0" indent="0" algn="r"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می خوام هر کسی که با کسی قهر هست آشتی کنن.</a:t>
            </a:r>
          </a:p>
          <a:p>
            <a:pPr marL="0" marR="0" indent="0" algn="r"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 می خوام دزدی ها کمتر بشه.</a:t>
            </a:r>
          </a:p>
          <a:p>
            <a:pPr marL="0" marR="0" indent="0" algn="r"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می خوام اخلاق های بدم درست بشه و اگه کسی از من ناراحته دوباره با من دوست بشه.</a:t>
            </a:r>
          </a:p>
          <a:p>
            <a:pPr marL="0" marR="0" indent="0" algn="r"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دلم می خواد همه به آرزو هایشان برسن.     بهار</a:t>
            </a:r>
          </a:p>
          <a:p>
            <a:pPr marL="0" marR="0" indent="0" algn="r" rtl="1">
              <a:lnSpc>
                <a:spcPct val="107000"/>
              </a:lnSpc>
              <a:spcBef>
                <a:spcPts val="0"/>
              </a:spcBef>
              <a:spcAft>
                <a:spcPts val="800"/>
              </a:spcAft>
              <a:buNone/>
            </a:pP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xmlns="" id="{426CFA3D-9D6A-479F-892D-6F57554FA121}"/>
              </a:ext>
            </a:extLst>
          </p:cNvPr>
          <p:cNvSpPr>
            <a:spLocks noGrp="1"/>
          </p:cNvSpPr>
          <p:nvPr>
            <p:ph type="ftr" sz="quarter" idx="11"/>
          </p:nvPr>
        </p:nvSpPr>
        <p:spPr/>
        <p:txBody>
          <a:bodyPr/>
          <a:lstStyle/>
          <a:p>
            <a:r>
              <a:rPr lang="fa-IR"/>
              <a:t>دکتر فریبا عربگل، فوق تخصص روانپزشکی کودک و نوجوان، دانشگاه علوم پزشکی شهید بهشتی</a:t>
            </a:r>
            <a:endParaRPr lang="en-US" dirty="0"/>
          </a:p>
        </p:txBody>
      </p:sp>
      <p:sp>
        <p:nvSpPr>
          <p:cNvPr id="4" name="Slide Number Placeholder 3">
            <a:extLst>
              <a:ext uri="{FF2B5EF4-FFF2-40B4-BE49-F238E27FC236}">
                <a16:creationId xmlns:a16="http://schemas.microsoft.com/office/drawing/2014/main" xmlns="" id="{DE50AA0E-6C9E-464B-A214-3D3A2290D606}"/>
              </a:ext>
            </a:extLst>
          </p:cNvPr>
          <p:cNvSpPr>
            <a:spLocks noGrp="1"/>
          </p:cNvSpPr>
          <p:nvPr>
            <p:ph type="sldNum" sz="quarter" idx="12"/>
          </p:nvPr>
        </p:nvSpPr>
        <p:spPr/>
        <p:txBody>
          <a:bodyPr/>
          <a:lstStyle/>
          <a:p>
            <a:fld id="{4FAB73BC-B049-4115-A692-8D63A059BFB8}" type="slidenum">
              <a:rPr lang="en-US" smtClean="0"/>
              <a:pPr/>
              <a:t>30</a:t>
            </a:fld>
            <a:endParaRPr lang="en-US"/>
          </a:p>
        </p:txBody>
      </p:sp>
      <p:pic>
        <p:nvPicPr>
          <p:cNvPr id="6" name="Picture 5" descr="A picture containing plant, flower&#10;&#10;Description automatically generated">
            <a:extLst>
              <a:ext uri="{FF2B5EF4-FFF2-40B4-BE49-F238E27FC236}">
                <a16:creationId xmlns:a16="http://schemas.microsoft.com/office/drawing/2014/main" xmlns="" id="{A991D660-C9BB-4F94-83BB-3C07A0157466}"/>
              </a:ext>
            </a:extLst>
          </p:cNvPr>
          <p:cNvPicPr>
            <a:picLocks noChangeAspect="1"/>
          </p:cNvPicPr>
          <p:nvPr/>
        </p:nvPicPr>
        <p:blipFill>
          <a:blip r:embed="rId2"/>
          <a:stretch>
            <a:fillRect/>
          </a:stretch>
        </p:blipFill>
        <p:spPr>
          <a:xfrm>
            <a:off x="1408747" y="2335530"/>
            <a:ext cx="2790825" cy="1638300"/>
          </a:xfrm>
          <a:prstGeom prst="rect">
            <a:avLst/>
          </a:prstGeom>
        </p:spPr>
      </p:pic>
    </p:spTree>
    <p:extLst>
      <p:ext uri="{BB962C8B-B14F-4D97-AF65-F5344CB8AC3E}">
        <p14:creationId xmlns:p14="http://schemas.microsoft.com/office/powerpoint/2010/main" val="409099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0AC88B7A-5B74-4078-8997-8170952E6BD2}"/>
              </a:ext>
            </a:extLst>
          </p:cNvPr>
          <p:cNvSpPr>
            <a:spLocks noGrp="1" noChangeArrowheads="1"/>
          </p:cNvSpPr>
          <p:nvPr>
            <p:ph type="title"/>
          </p:nvPr>
        </p:nvSpPr>
        <p:spPr/>
        <p:txBody>
          <a:bodyPr/>
          <a:lstStyle/>
          <a:p>
            <a:pPr algn="r" rtl="1" eaLnBrk="1" hangingPunct="1"/>
            <a:r>
              <a:rPr lang="fa-IR" b="1" dirty="0">
                <a:solidFill>
                  <a:schemeClr val="accent2">
                    <a:lumMod val="75000"/>
                  </a:schemeClr>
                </a:solidFill>
              </a:rPr>
              <a:t>دلنوشته های من</a:t>
            </a:r>
            <a:r>
              <a:rPr lang="fa-IR" dirty="0">
                <a:solidFill>
                  <a:schemeClr val="accent2">
                    <a:lumMod val="75000"/>
                  </a:schemeClr>
                </a:solidFill>
              </a:rPr>
              <a:t>:</a:t>
            </a:r>
            <a:endParaRPr lang="en-US" altLang="en-US" dirty="0"/>
          </a:p>
        </p:txBody>
      </p:sp>
      <p:pic>
        <p:nvPicPr>
          <p:cNvPr id="35844" name="Picture 4" descr="dr">
            <a:extLst>
              <a:ext uri="{FF2B5EF4-FFF2-40B4-BE49-F238E27FC236}">
                <a16:creationId xmlns:a16="http://schemas.microsoft.com/office/drawing/2014/main" xmlns="" id="{58746EA3-A5CE-4009-B49D-2F6870013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120" y="1825625"/>
            <a:ext cx="6969759" cy="454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35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8CCE9DFB-7971-453C-84DC-B1FCC852B561}"/>
              </a:ext>
            </a:extLst>
          </p:cNvPr>
          <p:cNvSpPr>
            <a:spLocks noGrp="1" noChangeArrowheads="1"/>
          </p:cNvSpPr>
          <p:nvPr>
            <p:ph type="title"/>
          </p:nvPr>
        </p:nvSpPr>
        <p:spPr/>
        <p:txBody>
          <a:bodyPr/>
          <a:lstStyle/>
          <a:p>
            <a:pPr algn="r" rtl="1" eaLnBrk="1" hangingPunct="1"/>
            <a:r>
              <a:rPr lang="fa-IR" b="1" dirty="0">
                <a:solidFill>
                  <a:schemeClr val="accent2">
                    <a:lumMod val="75000"/>
                  </a:schemeClr>
                </a:solidFill>
              </a:rPr>
              <a:t>دلنوشته های من</a:t>
            </a:r>
            <a:r>
              <a:rPr lang="fa-IR" dirty="0">
                <a:solidFill>
                  <a:schemeClr val="accent2">
                    <a:lumMod val="75000"/>
                  </a:schemeClr>
                </a:solidFill>
              </a:rPr>
              <a:t>:</a:t>
            </a:r>
            <a:endParaRPr lang="en-US" altLang="en-US" dirty="0"/>
          </a:p>
        </p:txBody>
      </p:sp>
      <p:pic>
        <p:nvPicPr>
          <p:cNvPr id="36868" name="Picture 4" descr="dr">
            <a:extLst>
              <a:ext uri="{FF2B5EF4-FFF2-40B4-BE49-F238E27FC236}">
                <a16:creationId xmlns:a16="http://schemas.microsoft.com/office/drawing/2014/main" xmlns="" id="{96B673B9-8E54-4B8C-BE27-8D6453A5A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60000">
            <a:off x="2940341" y="-41301"/>
            <a:ext cx="5718840" cy="888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94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2" descr="IMG_0566">
            <a:extLst>
              <a:ext uri="{FF2B5EF4-FFF2-40B4-BE49-F238E27FC236}">
                <a16:creationId xmlns:a16="http://schemas.microsoft.com/office/drawing/2014/main" xmlns="" id="{69481C6B-C7F4-466C-A4BC-019874247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600" y="0"/>
            <a:ext cx="6990080"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20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B0BE58C-2BFF-463C-91DE-46015CF6DD7C}"/>
              </a:ext>
            </a:extLst>
          </p:cNvPr>
          <p:cNvPicPr>
            <a:picLocks noChangeAspect="1"/>
          </p:cNvPicPr>
          <p:nvPr/>
        </p:nvPicPr>
        <p:blipFill>
          <a:blip r:embed="rId2"/>
          <a:stretch>
            <a:fillRect/>
          </a:stretch>
        </p:blipFill>
        <p:spPr>
          <a:xfrm>
            <a:off x="2940050" y="0"/>
            <a:ext cx="6311900" cy="6858000"/>
          </a:xfrm>
          <a:prstGeom prst="rect">
            <a:avLst/>
          </a:prstGeom>
        </p:spPr>
      </p:pic>
    </p:spTree>
    <p:extLst>
      <p:ext uri="{BB962C8B-B14F-4D97-AF65-F5344CB8AC3E}">
        <p14:creationId xmlns:p14="http://schemas.microsoft.com/office/powerpoint/2010/main" val="304042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2" descr="C:\Users\fariba\Desktop\children\IMG_8594.JPG">
            <a:extLst>
              <a:ext uri="{FF2B5EF4-FFF2-40B4-BE49-F238E27FC236}">
                <a16:creationId xmlns:a16="http://schemas.microsoft.com/office/drawing/2014/main" xmlns="" id="{F11D5EFA-58F8-4F83-A80B-7AF76C041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43" y="284772"/>
            <a:ext cx="11474605" cy="558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33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98F83F-EE6F-40A8-A54F-D8FC551FB53F}"/>
              </a:ext>
            </a:extLst>
          </p:cNvPr>
          <p:cNvSpPr>
            <a:spLocks noGrp="1"/>
          </p:cNvSpPr>
          <p:nvPr>
            <p:ph idx="1"/>
          </p:nvPr>
        </p:nvSpPr>
        <p:spPr/>
        <p:txBody>
          <a:bodyPr/>
          <a:lstStyle/>
          <a:p>
            <a:pPr algn="r" rtl="1"/>
            <a:endParaRPr lang="fa-IR" dirty="0"/>
          </a:p>
          <a:p>
            <a:pPr algn="r" rtl="1"/>
            <a:endParaRPr lang="fa-IR" dirty="0"/>
          </a:p>
        </p:txBody>
      </p:sp>
      <p:pic>
        <p:nvPicPr>
          <p:cNvPr id="5" name="Picture 4">
            <a:extLst>
              <a:ext uri="{FF2B5EF4-FFF2-40B4-BE49-F238E27FC236}">
                <a16:creationId xmlns:a16="http://schemas.microsoft.com/office/drawing/2014/main" xmlns="" id="{251E4112-BFB0-4A33-8A04-64E4E6AC5C2E}"/>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319864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98F83F-EE6F-40A8-A54F-D8FC551FB53F}"/>
              </a:ext>
            </a:extLst>
          </p:cNvPr>
          <p:cNvSpPr>
            <a:spLocks noGrp="1"/>
          </p:cNvSpPr>
          <p:nvPr>
            <p:ph idx="1"/>
          </p:nvPr>
        </p:nvSpPr>
        <p:spPr/>
        <p:txBody>
          <a:bodyPr/>
          <a:lstStyle/>
          <a:p>
            <a:pPr algn="r" rtl="1"/>
            <a:endParaRPr lang="fa-IR" dirty="0"/>
          </a:p>
          <a:p>
            <a:pPr algn="r" rtl="1"/>
            <a:endParaRPr lang="fa-IR" dirty="0"/>
          </a:p>
        </p:txBody>
      </p:sp>
      <p:pic>
        <p:nvPicPr>
          <p:cNvPr id="5" name="Picture 4">
            <a:extLst>
              <a:ext uri="{FF2B5EF4-FFF2-40B4-BE49-F238E27FC236}">
                <a16:creationId xmlns:a16="http://schemas.microsoft.com/office/drawing/2014/main" xmlns="" id="{CC1A17B7-E5D8-45FE-9041-9A3D204C60BA}"/>
              </a:ext>
            </a:extLst>
          </p:cNvPr>
          <p:cNvPicPr>
            <a:picLocks noChangeAspect="1"/>
          </p:cNvPicPr>
          <p:nvPr/>
        </p:nvPicPr>
        <p:blipFill>
          <a:blip r:embed="rId2"/>
          <a:stretch>
            <a:fillRect/>
          </a:stretch>
        </p:blipFill>
        <p:spPr>
          <a:xfrm>
            <a:off x="2433516" y="0"/>
            <a:ext cx="7324967" cy="6858000"/>
          </a:xfrm>
          <a:prstGeom prst="rect">
            <a:avLst/>
          </a:prstGeom>
        </p:spPr>
      </p:pic>
    </p:spTree>
    <p:extLst>
      <p:ext uri="{BB962C8B-B14F-4D97-AF65-F5344CB8AC3E}">
        <p14:creationId xmlns:p14="http://schemas.microsoft.com/office/powerpoint/2010/main" val="254760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98F83F-EE6F-40A8-A54F-D8FC551FB53F}"/>
              </a:ext>
            </a:extLst>
          </p:cNvPr>
          <p:cNvSpPr>
            <a:spLocks noGrp="1"/>
          </p:cNvSpPr>
          <p:nvPr>
            <p:ph idx="1"/>
          </p:nvPr>
        </p:nvSpPr>
        <p:spPr/>
        <p:txBody>
          <a:bodyPr/>
          <a:lstStyle/>
          <a:p>
            <a:pPr algn="r" rtl="1"/>
            <a:endParaRPr lang="fa-IR" dirty="0"/>
          </a:p>
          <a:p>
            <a:pPr algn="r" rtl="1"/>
            <a:endParaRPr lang="fa-IR" dirty="0"/>
          </a:p>
        </p:txBody>
      </p:sp>
      <p:pic>
        <p:nvPicPr>
          <p:cNvPr id="5" name="Picture 4">
            <a:extLst>
              <a:ext uri="{FF2B5EF4-FFF2-40B4-BE49-F238E27FC236}">
                <a16:creationId xmlns:a16="http://schemas.microsoft.com/office/drawing/2014/main" xmlns="" id="{633C719B-5B93-45B8-BBD4-7207498B635D}"/>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422019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1390651" y="1481138"/>
            <a:ext cx="10191749" cy="4525962"/>
          </a:xfrm>
        </p:spPr>
        <p:txBody>
          <a:bodyPr/>
          <a:lstStyle/>
          <a:p>
            <a:pPr algn="r" rtl="1" eaLnBrk="1" hangingPunct="1"/>
            <a:r>
              <a:rPr lang="fa-IR" sz="3200" b="1">
                <a:solidFill>
                  <a:srgbClr val="FF0000"/>
                </a:solidFill>
              </a:rPr>
              <a:t>حوزه رفتاری</a:t>
            </a:r>
          </a:p>
          <a:p>
            <a:pPr algn="r" rtl="1" eaLnBrk="1" hangingPunct="1"/>
            <a:r>
              <a:rPr lang="fa-IR" sz="3200" b="1">
                <a:solidFill>
                  <a:srgbClr val="FF0000"/>
                </a:solidFill>
              </a:rPr>
              <a:t>حوزه فکری</a:t>
            </a:r>
          </a:p>
          <a:p>
            <a:pPr algn="r" rtl="1" eaLnBrk="1" hangingPunct="1"/>
            <a:r>
              <a:rPr lang="fa-IR" sz="3200" b="1">
                <a:solidFill>
                  <a:srgbClr val="FF0000"/>
                </a:solidFill>
              </a:rPr>
              <a:t>حوزه احساسی و هیجانی</a:t>
            </a:r>
          </a:p>
          <a:p>
            <a:pPr algn="r" rtl="1" eaLnBrk="1" hangingPunct="1"/>
            <a:r>
              <a:rPr lang="fa-IR" sz="3200" b="1">
                <a:solidFill>
                  <a:srgbClr val="FF0000"/>
                </a:solidFill>
              </a:rPr>
              <a:t>حوزه فیزیولوژیک و شکایات جسمی</a:t>
            </a:r>
          </a:p>
          <a:p>
            <a:pPr algn="r" rtl="1" eaLnBrk="1" hangingPunct="1"/>
            <a:r>
              <a:rPr lang="fa-IR" sz="3200" b="1">
                <a:solidFill>
                  <a:srgbClr val="FF0000"/>
                </a:solidFill>
              </a:rPr>
              <a:t>عملکرد روزانه ( بازی ها، ارتباط، تحصیل و...)</a:t>
            </a:r>
            <a:endParaRPr lang="en-US" sz="3200" b="1">
              <a:solidFill>
                <a:srgbClr val="FF0000"/>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نشانه های سوگ در کودکان</a:t>
            </a:r>
            <a:r>
              <a:rPr lang="en-US" dirty="0"/>
              <a:t/>
            </a:r>
            <a:br>
              <a:rPr lang="en-US" dirty="0"/>
            </a:br>
            <a:endParaRPr lang="en-US" dirty="0"/>
          </a:p>
        </p:txBody>
      </p:sp>
      <p:pic>
        <p:nvPicPr>
          <p:cNvPr id="11268" name="Picture 2" descr="بار در"/>
          <p:cNvPicPr>
            <a:picLocks noChangeAspect="1" noChangeArrowheads="1"/>
          </p:cNvPicPr>
          <p:nvPr/>
        </p:nvPicPr>
        <p:blipFill>
          <a:blip r:embed="rId2"/>
          <a:srcRect/>
          <a:stretch>
            <a:fillRect/>
          </a:stretch>
        </p:blipFill>
        <p:spPr bwMode="auto">
          <a:xfrm>
            <a:off x="624418" y="1052513"/>
            <a:ext cx="2959100" cy="2057400"/>
          </a:xfrm>
          <a:prstGeom prst="rect">
            <a:avLst/>
          </a:prstGeom>
          <a:noFill/>
          <a:ln w="9525">
            <a:noFill/>
            <a:miter lim="800000"/>
            <a:headEnd/>
            <a:tailEnd/>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algn="r" rtl="1"/>
            <a:r>
              <a:rPr lang="fa-IR" sz="3600" b="1">
                <a:solidFill>
                  <a:srgbClr val="FF0000"/>
                </a:solidFill>
              </a:rPr>
              <a:t>علائم متفاوت در طی یک روز</a:t>
            </a:r>
          </a:p>
          <a:p>
            <a:pPr algn="r" rtl="1"/>
            <a:r>
              <a:rPr lang="fa-IR" sz="3600" b="1">
                <a:solidFill>
                  <a:srgbClr val="FF0000"/>
                </a:solidFill>
              </a:rPr>
              <a:t>توانایی محدود در کلامی کردن احساسات</a:t>
            </a:r>
          </a:p>
          <a:p>
            <a:pPr algn="r" rtl="1"/>
            <a:r>
              <a:rPr lang="fa-IR" sz="3600" b="1">
                <a:solidFill>
                  <a:srgbClr val="FF0000"/>
                </a:solidFill>
              </a:rPr>
              <a:t>بروز مسائل رفتاری </a:t>
            </a:r>
            <a:endParaRPr lang="en-US" sz="3600" b="1">
              <a:solidFill>
                <a:srgbClr val="FF0000"/>
              </a:solidFill>
              <a:cs typeface="Arial" charset="0"/>
            </a:endParaRPr>
          </a:p>
        </p:txBody>
      </p:sp>
      <p:sp>
        <p:nvSpPr>
          <p:cNvPr id="3" name="Title 2"/>
          <p:cNvSpPr>
            <a:spLocks noGrp="1"/>
          </p:cNvSpPr>
          <p:nvPr>
            <p:ph type="title"/>
          </p:nvPr>
        </p:nvSpPr>
        <p:spPr/>
        <p:txBody>
          <a:bodyPr/>
          <a:lstStyle/>
          <a:p>
            <a:pPr algn="r" rtl="1">
              <a:defRPr/>
            </a:pPr>
            <a:r>
              <a:rPr lang="fa-IR" b="1" dirty="0"/>
              <a:t>تفاوت سوگ کودکان با بزرگسالان</a:t>
            </a:r>
            <a:endParaRPr lang="en-US" b="1"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pPr algn="r" rtl="1"/>
            <a:r>
              <a:rPr lang="fa-IR" sz="4400" b="1">
                <a:solidFill>
                  <a:srgbClr val="FF0000"/>
                </a:solidFill>
              </a:rPr>
              <a:t>شوک و انکار</a:t>
            </a:r>
          </a:p>
          <a:p>
            <a:pPr algn="r" rtl="1"/>
            <a:r>
              <a:rPr lang="fa-IR" sz="4400" b="1">
                <a:solidFill>
                  <a:srgbClr val="FF0000"/>
                </a:solidFill>
              </a:rPr>
              <a:t>خشم</a:t>
            </a:r>
          </a:p>
          <a:p>
            <a:pPr algn="r" rtl="1"/>
            <a:r>
              <a:rPr lang="fa-IR" sz="4400" b="1">
                <a:solidFill>
                  <a:srgbClr val="FF0000"/>
                </a:solidFill>
              </a:rPr>
              <a:t>افسردگی</a:t>
            </a:r>
          </a:p>
          <a:p>
            <a:pPr algn="r" rtl="1"/>
            <a:r>
              <a:rPr lang="fa-IR" sz="4400" b="1">
                <a:solidFill>
                  <a:srgbClr val="FF0000"/>
                </a:solidFill>
              </a:rPr>
              <a:t>پذیرش</a:t>
            </a:r>
          </a:p>
          <a:p>
            <a:pPr algn="r" rtl="1"/>
            <a:endParaRPr lang="en-US">
              <a:cs typeface="Arial" charset="0"/>
            </a:endParaRPr>
          </a:p>
        </p:txBody>
      </p:sp>
      <p:sp>
        <p:nvSpPr>
          <p:cNvPr id="3" name="Title 2"/>
          <p:cNvSpPr>
            <a:spLocks noGrp="1"/>
          </p:cNvSpPr>
          <p:nvPr>
            <p:ph type="title"/>
          </p:nvPr>
        </p:nvSpPr>
        <p:spPr/>
        <p:txBody>
          <a:bodyPr/>
          <a:lstStyle/>
          <a:p>
            <a:pPr algn="r" rtl="1">
              <a:defRPr/>
            </a:pPr>
            <a:r>
              <a:rPr lang="fa-IR" b="1" dirty="0"/>
              <a:t>مراحل سوگ نرمال</a:t>
            </a:r>
            <a:endParaRPr lang="en-US" b="1"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pPr algn="r" rtl="1" eaLnBrk="1" hangingPunct="1">
              <a:buFont typeface="Wingdings" pitchFamily="2" charset="2"/>
              <a:buChar char="ü"/>
            </a:pPr>
            <a:r>
              <a:rPr lang="fa-IR" sz="4000" b="1">
                <a:solidFill>
                  <a:srgbClr val="FF0000"/>
                </a:solidFill>
              </a:rPr>
              <a:t>کودکان بیش از پیش تنها می مانند.</a:t>
            </a:r>
            <a:endParaRPr lang="en-US" sz="4000" b="1">
              <a:solidFill>
                <a:srgbClr val="FF0000"/>
              </a:solidFill>
              <a:cs typeface="Arial" charset="0"/>
            </a:endParaRPr>
          </a:p>
          <a:p>
            <a:pPr algn="r" rtl="1" eaLnBrk="1" hangingPunct="1">
              <a:buFont typeface="Wingdings 3" pitchFamily="18" charset="2"/>
              <a:buNone/>
            </a:pPr>
            <a:endParaRPr lang="fa-IR" sz="2800" b="1"/>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واقعیت های دردناک سوگ کودکان در بحران:</a:t>
            </a:r>
            <a:r>
              <a:rPr lang="en-US" dirty="0"/>
              <a:t/>
            </a:r>
            <a:br>
              <a:rPr lang="en-US" dirty="0"/>
            </a:br>
            <a:endParaRPr lang="en-US" dirty="0"/>
          </a:p>
        </p:txBody>
      </p:sp>
      <p:pic>
        <p:nvPicPr>
          <p:cNvPr id="14340" name="Picture 2" descr="برای کودکانی که کرونا عزیزشان را می‌گیرد | ایران آنلاین"/>
          <p:cNvPicPr>
            <a:picLocks noChangeAspect="1" noChangeArrowheads="1"/>
          </p:cNvPicPr>
          <p:nvPr/>
        </p:nvPicPr>
        <p:blipFill>
          <a:blip r:embed="rId2"/>
          <a:srcRect/>
          <a:stretch>
            <a:fillRect/>
          </a:stretch>
        </p:blipFill>
        <p:spPr bwMode="auto">
          <a:xfrm>
            <a:off x="2159000" y="2492375"/>
            <a:ext cx="8890000" cy="3505200"/>
          </a:xfrm>
          <a:prstGeom prst="rect">
            <a:avLst/>
          </a:prstGeom>
          <a:noFill/>
          <a:ln w="9525">
            <a:noFill/>
            <a:miter lim="800000"/>
            <a:headEnd/>
            <a:tailEnd/>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pPr algn="r" rtl="1" eaLnBrk="1" hangingPunct="1">
              <a:buFont typeface="Wingdings" pitchFamily="2" charset="2"/>
              <a:buChar char="ü"/>
            </a:pPr>
            <a:r>
              <a:rPr lang="fa-IR" sz="4000" b="1">
                <a:solidFill>
                  <a:srgbClr val="FF0000"/>
                </a:solidFill>
              </a:rPr>
              <a:t>موانع و محدودیت هایی در مراسم و مناسک تسکین دهنده </a:t>
            </a:r>
            <a:endParaRPr lang="en-US" sz="4000">
              <a:solidFill>
                <a:srgbClr val="FF0000"/>
              </a:solidFill>
              <a:cs typeface="Arial" charset="0"/>
            </a:endParaRPr>
          </a:p>
          <a:p>
            <a:pPr algn="r" rtl="1" eaLnBrk="1" hangingPunct="1">
              <a:buFont typeface="Wingdings" pitchFamily="2" charset="2"/>
              <a:buChar char="ü"/>
            </a:pPr>
            <a:endParaRPr lang="en-US" sz="4000" b="1">
              <a:solidFill>
                <a:srgbClr val="FF0000"/>
              </a:solidFill>
              <a:cs typeface="Arial" charset="0"/>
            </a:endParaRPr>
          </a:p>
          <a:p>
            <a:pPr algn="r" rtl="1" eaLnBrk="1" hangingPunct="1">
              <a:buFont typeface="Wingdings 3" pitchFamily="18" charset="2"/>
              <a:buNone/>
            </a:pPr>
            <a:endParaRPr lang="fa-IR" sz="2800" b="1"/>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واقعیت های دردناک سوگ کودکان در بحران:</a:t>
            </a:r>
            <a:r>
              <a:rPr lang="en-US" dirty="0"/>
              <a:t/>
            </a:r>
            <a:br>
              <a:rPr lang="en-US" dirty="0"/>
            </a:br>
            <a:endParaRPr lang="en-US" dirty="0"/>
          </a:p>
        </p:txBody>
      </p:sp>
      <p:pic>
        <p:nvPicPr>
          <p:cNvPr id="40962" name="Picture 2" descr="http://cdn.jahannews.com/images/docs/000724/724454/images/4415908.jpg"/>
          <p:cNvPicPr>
            <a:picLocks noChangeAspect="1" noChangeArrowheads="1"/>
          </p:cNvPicPr>
          <p:nvPr/>
        </p:nvPicPr>
        <p:blipFill>
          <a:blip r:embed="rId2"/>
          <a:srcRect/>
          <a:stretch>
            <a:fillRect/>
          </a:stretch>
        </p:blipFill>
        <p:spPr bwMode="auto">
          <a:xfrm>
            <a:off x="3255819" y="3048000"/>
            <a:ext cx="5943600" cy="2255693"/>
          </a:xfrm>
          <a:prstGeom prst="rect">
            <a:avLst/>
          </a:prstGeom>
          <a:noFill/>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719667" y="1484313"/>
            <a:ext cx="10972800" cy="4525962"/>
          </a:xfrm>
        </p:spPr>
        <p:txBody>
          <a:bodyPr/>
          <a:lstStyle/>
          <a:p>
            <a:pPr algn="r" rtl="1" eaLnBrk="1" hangingPunct="1"/>
            <a:r>
              <a:rPr lang="fa-IR" sz="4000" b="1">
                <a:solidFill>
                  <a:srgbClr val="FF0000"/>
                </a:solidFill>
              </a:rPr>
              <a:t>فقدان های متعدد</a:t>
            </a:r>
            <a:endParaRPr lang="en-US" sz="4000" b="1">
              <a:solidFill>
                <a:srgbClr val="FF0000"/>
              </a:solidFill>
              <a:cs typeface="Arial" charset="0"/>
            </a:endParaRPr>
          </a:p>
          <a:p>
            <a:pPr algn="r" rtl="1" eaLnBrk="1" hangingPunct="1">
              <a:buFont typeface="Wingdings" pitchFamily="2" charset="2"/>
              <a:buChar char="ü"/>
            </a:pPr>
            <a:r>
              <a:rPr lang="fa-IR" sz="2800" b="1">
                <a:solidFill>
                  <a:srgbClr val="0000FF"/>
                </a:solidFill>
              </a:rPr>
              <a:t>تغییرات گسترده در زندگی کودک</a:t>
            </a:r>
          </a:p>
          <a:p>
            <a:pPr algn="r" rtl="1" eaLnBrk="1" hangingPunct="1">
              <a:buFont typeface="Wingdings" pitchFamily="2" charset="2"/>
              <a:buChar char="ü"/>
            </a:pPr>
            <a:r>
              <a:rPr lang="fa-IR" sz="2800" b="1">
                <a:solidFill>
                  <a:srgbClr val="0000FF"/>
                </a:solidFill>
              </a:rPr>
              <a:t>از دست دادن خانه و کاشانه</a:t>
            </a:r>
          </a:p>
          <a:p>
            <a:pPr algn="r" rtl="1" eaLnBrk="1" hangingPunct="1">
              <a:buFont typeface="Wingdings" pitchFamily="2" charset="2"/>
              <a:buChar char="ü"/>
            </a:pPr>
            <a:r>
              <a:rPr lang="fa-IR" sz="2800" b="1">
                <a:solidFill>
                  <a:srgbClr val="0000FF"/>
                </a:solidFill>
              </a:rPr>
              <a:t>تغییر مدرسه و محیط زندگی </a:t>
            </a:r>
          </a:p>
          <a:p>
            <a:pPr algn="r" rtl="1" eaLnBrk="1" hangingPunct="1">
              <a:buFont typeface="Wingdings" pitchFamily="2" charset="2"/>
              <a:buChar char="ü"/>
            </a:pPr>
            <a:r>
              <a:rPr lang="fa-IR" sz="2800" b="1">
                <a:solidFill>
                  <a:srgbClr val="0000FF"/>
                </a:solidFill>
              </a:rPr>
              <a:t>مرگ، آسیب دیدگی و درگیری سایر عزیزان، بزرگسالان اطراف کودک و دوستان</a:t>
            </a: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a:t>واقعیت های دردناک سوگ کودکان در بحران:</a:t>
            </a:r>
            <a:r>
              <a:rPr lang="en-US" dirty="0"/>
              <a:t/>
            </a:r>
            <a:br>
              <a:rPr lang="en-US" dirty="0"/>
            </a:br>
            <a:endParaRPr lang="en-US" dirty="0"/>
          </a:p>
        </p:txBody>
      </p:sp>
    </p:spTree>
  </p:cSld>
  <p:clrMapOvr>
    <a:masterClrMapping/>
  </p:clrMapOvr>
  <p:transition spd="med">
    <p:fade/>
  </p:transition>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38</TotalTime>
  <Words>1399</Words>
  <Application>Microsoft Office PowerPoint</Application>
  <PresentationFormat>Custom</PresentationFormat>
  <Paragraphs>143</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Ocean 16x9</vt:lpstr>
      <vt:lpstr>بسته آموزش فرزندپروری  در بحران­ها همراه با ظرفیت­سازی و  ارزیابی کارشناسان</vt:lpstr>
      <vt:lpstr>مدیریت سوگ کودکان در بحران</vt:lpstr>
      <vt:lpstr>مدیریت سوگ کودکان درگیر در بحران  </vt:lpstr>
      <vt:lpstr>نشانه های سوگ در کودکان </vt:lpstr>
      <vt:lpstr>تفاوت سوگ کودکان با بزرگسالان</vt:lpstr>
      <vt:lpstr>مراحل سوگ نرمال</vt:lpstr>
      <vt:lpstr>واقعیت های دردناک سوگ کودکان در بحران: </vt:lpstr>
      <vt:lpstr>واقعیت های دردناک سوگ کودکان در بحران: </vt:lpstr>
      <vt:lpstr>واقعیت های دردناک سوگ کودکان در بحران: </vt:lpstr>
      <vt:lpstr>           برای کودکان سوگوار چه می توان کرد؟</vt:lpstr>
      <vt:lpstr>     برای کودکان سوگوار چه می توان کرد؟</vt:lpstr>
      <vt:lpstr>     برای کودکان سوگوار چه می توان کرد؟</vt:lpstr>
      <vt:lpstr>     برای کودکان سوگوار چه می توان کرد؟</vt:lpstr>
      <vt:lpstr>     برای کودکان سوگوار چه می توان کرد؟</vt:lpstr>
      <vt:lpstr>برای کودکان سوگوار چه می­توان کرد؟</vt:lpstr>
      <vt:lpstr>     برای کودکان سوگوار چه می توان کرد؟</vt:lpstr>
      <vt:lpstr>   برای کودکان سوگوار چه می توان کرد؟</vt:lpstr>
      <vt:lpstr>برای کودکان سوگوار چه می­توان کرد؟</vt:lpstr>
      <vt:lpstr>     برای کودکان سوگوار چه می توان کرد؟</vt:lpstr>
      <vt:lpstr>     برای کودکان سوگوار چه می توان کرد؟</vt:lpstr>
      <vt:lpstr>     برای کودکان سوگوار چه می توان کرد؟</vt:lpstr>
      <vt:lpstr>    برای کودکان سوگوار چه می توان کرد؟</vt:lpstr>
      <vt:lpstr>  دریافت کمک حرفه ای اگر:</vt:lpstr>
      <vt:lpstr>دلنوشته های من</vt:lpstr>
      <vt:lpstr>دلنوشته های من:</vt:lpstr>
      <vt:lpstr>دلنوشته های من:</vt:lpstr>
      <vt:lpstr>دلنوشته های من:</vt:lpstr>
      <vt:lpstr>دلنوشته های من:</vt:lpstr>
      <vt:lpstr>دلنوشته های من:</vt:lpstr>
      <vt:lpstr>دلنوشته های من:</vt:lpstr>
      <vt:lpstr>دلنوشته های من:</vt:lpstr>
      <vt:lpstr>دلنوشته های من:</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بسته آموزش فرزندپروری  در بحران­ها همراه با ظرفیت­سازی و  ارزیابی کارشناسان</dc:title>
  <dc:creator>Windows User</dc:creator>
  <cp:lastModifiedBy>g.chegini</cp:lastModifiedBy>
  <cp:revision>7</cp:revision>
  <dcterms:created xsi:type="dcterms:W3CDTF">2020-06-18T14:37:00Z</dcterms:created>
  <dcterms:modified xsi:type="dcterms:W3CDTF">2022-08-24T06:06:36Z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