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631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69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2165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9376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846481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880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4618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73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599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6166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94563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690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475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950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064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010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DD2C5-6BE6-412C-9107-788BF2724DF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3601A6-4743-44BD-BDA0-6A9EE86683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254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rtl="1"/>
            <a:r>
              <a:rPr lang="fa-IR" dirty="0">
                <a:solidFill>
                  <a:srgbClr val="7030A0"/>
                </a:solidFill>
                <a:cs typeface="B Titr" panose="00000700000000000000" pitchFamily="2" charset="-78"/>
              </a:rPr>
              <a:t>بسم الله الرحمن الرحیم</a:t>
            </a:r>
            <a:r>
              <a:rPr lang="en-US" dirty="0">
                <a:solidFill>
                  <a:srgbClr val="7030A0"/>
                </a:solidFill>
                <a:cs typeface="B Titr" panose="00000700000000000000" pitchFamily="2" charset="-78"/>
              </a:rPr>
              <a:t/>
            </a:r>
            <a:br>
              <a:rPr lang="en-US" dirty="0">
                <a:solidFill>
                  <a:srgbClr val="7030A0"/>
                </a:solidFill>
                <a:cs typeface="B Titr" panose="00000700000000000000" pitchFamily="2" charset="-78"/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3021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67287"/>
            <a:ext cx="8596668" cy="5774076"/>
          </a:xfrm>
        </p:spPr>
        <p:txBody>
          <a:bodyPr>
            <a:normAutofit/>
          </a:bodyPr>
          <a:lstStyle/>
          <a:p>
            <a:pPr algn="r" rtl="1">
              <a:buClr>
                <a:srgbClr val="C00000"/>
              </a:buClr>
              <a:buNone/>
            </a:pPr>
            <a:r>
              <a:rPr lang="fa-IR" dirty="0">
                <a:cs typeface="B Zar" pitchFamily="2" charset="-78"/>
              </a:rPr>
              <a:t> </a:t>
            </a:r>
            <a:endParaRPr lang="en-US" dirty="0">
              <a:cs typeface="B Zar" pitchFamily="2" charset="-78"/>
            </a:endParaRPr>
          </a:p>
          <a:p>
            <a:pPr algn="r" rtl="1">
              <a:buClr>
                <a:srgbClr val="C00000"/>
              </a:buClr>
              <a:buFont typeface="Wingdings" pitchFamily="2" charset="2"/>
              <a:buChar char="q"/>
            </a:pPr>
            <a:r>
              <a:rPr lang="fa-IR" b="1" dirty="0">
                <a:cs typeface="B Zar" pitchFamily="2" charset="-78"/>
              </a:rPr>
              <a:t>به بیان </a:t>
            </a:r>
            <a:r>
              <a:rPr lang="fa-IR" b="1" dirty="0" smtClean="0">
                <a:cs typeface="B Zar" pitchFamily="2" charset="-78"/>
              </a:rPr>
              <a:t>ساده</a:t>
            </a:r>
            <a:r>
              <a:rPr lang="en-US" b="1" dirty="0" smtClean="0">
                <a:cs typeface="B Zar" pitchFamily="2" charset="-78"/>
              </a:rPr>
              <a:t> </a:t>
            </a:r>
            <a:r>
              <a:rPr lang="fa-IR" b="1" dirty="0" smtClean="0">
                <a:cs typeface="B Zar" pitchFamily="2" charset="-78"/>
              </a:rPr>
              <a:t>تر </a:t>
            </a:r>
            <a:r>
              <a:rPr lang="fa-IR" b="1" dirty="0">
                <a:cs typeface="B Zar" pitchFamily="2" charset="-78"/>
              </a:rPr>
              <a:t>مزایای اقتصادی </a:t>
            </a:r>
            <a:r>
              <a:rPr lang="en-US" b="1" dirty="0">
                <a:cs typeface="B Zar" pitchFamily="2" charset="-78"/>
              </a:rPr>
              <a:t>PACS</a:t>
            </a:r>
            <a:r>
              <a:rPr lang="fa-IR" b="1" dirty="0">
                <a:cs typeface="B Zar" pitchFamily="2" charset="-78"/>
              </a:rPr>
              <a:t> عبارتند از :</a:t>
            </a:r>
            <a:endParaRPr lang="en-US" b="1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حذف چاپگر، پروسسور، فیلم و داروی ثبوت و ظهور از پروسه تصویرنگاری و کاهش هزینه های مصرفی مربوطه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عدم نیاز به تاریک­خانه و کاهش هزینه های خدماتی مرتبط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حذف سیستم های قدیمی بایگانی و آرشیو جایگزینی با سیستم هوشمند با سرمایه گذاری ارزان تر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فروش و تحویل </a:t>
            </a:r>
            <a:r>
              <a:rPr lang="en-US" dirty="0">
                <a:cs typeface="B Zar" pitchFamily="2" charset="-78"/>
              </a:rPr>
              <a:t>CD</a:t>
            </a:r>
            <a:r>
              <a:rPr lang="fa-IR" dirty="0">
                <a:cs typeface="B Zar" pitchFamily="2" charset="-78"/>
              </a:rPr>
              <a:t> و دیسکت تصاویر به بیماران بر حسب درخواست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استفاده از مزایای درجه بندی کیفی بیمارستانی در صورت دارا بودن </a:t>
            </a:r>
            <a:r>
              <a:rPr lang="en-US" dirty="0">
                <a:cs typeface="B Zar" pitchFamily="2" charset="-78"/>
              </a:rPr>
              <a:t>PACS</a:t>
            </a: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انطباق و همسازی دستگاه های تصویر برداری قدیمی با سیستم­های جدید چاپگر لیزری و در نتیجه حفظ سرمایه های لازم برای ارتقاء دستگاه ها 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قابلیت ارتقاء پذیری </a:t>
            </a:r>
            <a:r>
              <a:rPr lang="en-US" dirty="0">
                <a:cs typeface="B Zar" pitchFamily="2" charset="-78"/>
              </a:rPr>
              <a:t>PACS</a:t>
            </a:r>
            <a:r>
              <a:rPr lang="fa-IR" dirty="0">
                <a:cs typeface="B Zar" pitchFamily="2" charset="-78"/>
              </a:rPr>
              <a:t> باعث میگرددتا پروسه اتوماسیون پله پله و با سرمایه گذاری ناچیز آغاز و در صورت مثبت بودن پروسه، تکمیل گردد.</a:t>
            </a:r>
            <a:endParaRPr lang="en-US" dirty="0">
              <a:cs typeface="B Zar" pitchFamily="2" charset="-78"/>
            </a:endParaRPr>
          </a:p>
          <a:p>
            <a:pPr lvl="0"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با توجه به اینکه تمام پزشکان آرشیوتصویربرداری از بیماران ارجاعی ندارند امکان استفاده آنها از شبکه تصویر برداری باعث ارجاع بیشتر به مراکز درمانی میگردد.</a:t>
            </a:r>
            <a:endParaRPr lang="en-US" dirty="0">
              <a:cs typeface="B Zar" pitchFamily="2" charset="-78"/>
            </a:endParaRP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با بایگانی کلیه تصاویر و سوابق درمانی، بیماران مراجعه کننده به عنوان مشتریان دائمی محسوب خواهند شد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1532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65761"/>
            <a:ext cx="8596668" cy="5675602"/>
          </a:xfrm>
        </p:spPr>
        <p:txBody>
          <a:bodyPr/>
          <a:lstStyle/>
          <a:p>
            <a:pPr marL="342900" lvl="1" indent="-342900" algn="r" rtl="1">
              <a:buFont typeface="Wingdings" pitchFamily="2" charset="2"/>
              <a:buChar char="q"/>
            </a:pPr>
            <a:r>
              <a:rPr lang="fa-IR" b="1" dirty="0"/>
              <a:t>استراتژیهای پیاده سازی </a:t>
            </a:r>
            <a:r>
              <a:rPr lang="en-US" b="1" dirty="0"/>
              <a:t>PACS</a:t>
            </a:r>
            <a:r>
              <a:rPr lang="fa-IR" b="1" dirty="0" smtClean="0"/>
              <a:t>:</a:t>
            </a:r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 smtClean="0"/>
              <a:t>مدل وطنی</a:t>
            </a:r>
            <a:r>
              <a:rPr lang="ar-SA" sz="2000" baseline="30000" dirty="0" smtClean="0"/>
              <a:t> </a:t>
            </a:r>
            <a:endParaRPr lang="en-US" sz="1200" dirty="0" smtClean="0"/>
          </a:p>
          <a:p>
            <a:pPr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 smtClean="0"/>
              <a:t>. </a:t>
            </a:r>
            <a:r>
              <a:rPr lang="en-US" dirty="0"/>
              <a:t>The home- grown model</a:t>
            </a:r>
            <a:endParaRPr lang="en-US" sz="2800" dirty="0"/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مدل تلاش دو تیم</a:t>
            </a:r>
            <a:r>
              <a:rPr lang="fa-IR" sz="1200" dirty="0"/>
              <a:t> </a:t>
            </a:r>
            <a:endParaRPr lang="en-US" sz="1200" dirty="0"/>
          </a:p>
          <a:p>
            <a:pPr>
              <a:buClr>
                <a:srgbClr val="C00000"/>
              </a:buClr>
              <a:buFont typeface="Courier New" pitchFamily="49" charset="0"/>
              <a:buChar char="o"/>
            </a:pPr>
            <a:r>
              <a:rPr lang="en-US" dirty="0"/>
              <a:t>. The </a:t>
            </a:r>
            <a:r>
              <a:rPr lang="en-US" dirty="0"/>
              <a:t>two-team</a:t>
            </a:r>
            <a:r>
              <a:rPr lang="en-US" dirty="0"/>
              <a:t> effort model  </a:t>
            </a:r>
            <a:endParaRPr lang="en-US" sz="2800" dirty="0"/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مدل کلیدگردان</a:t>
            </a:r>
            <a:r>
              <a:rPr lang="ar-SA" dirty="0"/>
              <a:t> </a:t>
            </a:r>
            <a:endParaRPr lang="en-US" sz="1200" dirty="0"/>
          </a:p>
          <a:p>
            <a:pPr algn="l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.</a:t>
            </a:r>
            <a:r>
              <a:rPr lang="en-US" dirty="0"/>
              <a:t> The turnkey model</a:t>
            </a:r>
            <a:endParaRPr lang="en-US" sz="2800" dirty="0"/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مدل مشارکت </a:t>
            </a:r>
            <a:endParaRPr lang="en-US" sz="1200" dirty="0"/>
          </a:p>
          <a:p>
            <a:pPr>
              <a:buClr>
                <a:srgbClr val="C00000"/>
              </a:buClr>
              <a:buFont typeface="Courier New" pitchFamily="49" charset="0"/>
              <a:buChar char="o"/>
            </a:pPr>
            <a:r>
              <a:rPr lang="en-US" dirty="0"/>
              <a:t>. The partnership model</a:t>
            </a:r>
            <a:r>
              <a:rPr lang="en-US" sz="2400" dirty="0"/>
              <a:t> </a:t>
            </a:r>
            <a:endParaRPr lang="en-US" sz="2800" dirty="0"/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مدل </a:t>
            </a:r>
            <a:r>
              <a:rPr lang="en-US" sz="1200" dirty="0"/>
              <a:t>ASP </a:t>
            </a:r>
            <a:r>
              <a:rPr lang="en-US" dirty="0"/>
              <a:t> </a:t>
            </a:r>
            <a:endParaRPr lang="en-US" sz="1200" dirty="0"/>
          </a:p>
          <a:p>
            <a:pPr>
              <a:buClr>
                <a:srgbClr val="C00000"/>
              </a:buClr>
              <a:buFont typeface="Courier New" pitchFamily="49" charset="0"/>
              <a:buChar char="o"/>
            </a:pPr>
            <a:r>
              <a:rPr lang="fa-IR" sz="1400" dirty="0"/>
              <a:t>.</a:t>
            </a:r>
            <a:r>
              <a:rPr lang="en-US" dirty="0"/>
              <a:t>The application service provider model </a:t>
            </a:r>
            <a:r>
              <a:rPr lang="en-US" sz="1400" dirty="0"/>
              <a:t> </a:t>
            </a:r>
            <a:endParaRPr lang="en-US" sz="2800" dirty="0"/>
          </a:p>
          <a:p>
            <a:pPr marL="342900" lvl="2" indent="-342900" algn="r" rtl="1">
              <a:buClr>
                <a:srgbClr val="C00000"/>
              </a:buClr>
              <a:buFont typeface="Courier New" pitchFamily="49" charset="0"/>
              <a:buChar char="o"/>
            </a:pPr>
            <a:r>
              <a:rPr lang="fa-IR" dirty="0"/>
              <a:t>مدل منبع باز</a:t>
            </a:r>
            <a:r>
              <a:rPr lang="ar-SA" baseline="30000" dirty="0"/>
              <a:t> </a:t>
            </a:r>
            <a:endParaRPr lang="en-US" sz="1200" dirty="0"/>
          </a:p>
          <a:p>
            <a:pPr>
              <a:buClr>
                <a:srgbClr val="C00000"/>
              </a:buClr>
              <a:buFont typeface="Courier New" pitchFamily="49" charset="0"/>
              <a:buChar char="o"/>
            </a:pPr>
            <a:r>
              <a:rPr lang="en-US" dirty="0"/>
              <a:t>. The open source model</a:t>
            </a:r>
            <a:endParaRPr lang="en-US" sz="2800" dirty="0"/>
          </a:p>
          <a:p>
            <a:pPr marL="342900" lvl="1" indent="-342900" algn="r" rtl="1">
              <a:buNone/>
            </a:pPr>
            <a:endParaRPr lang="en-US" dirty="0"/>
          </a:p>
          <a:p>
            <a:pPr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41756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81355"/>
            <a:ext cx="8596668" cy="5760008"/>
          </a:xfrm>
        </p:spPr>
        <p:txBody>
          <a:bodyPr>
            <a:normAutofit/>
          </a:bodyPr>
          <a:lstStyle/>
          <a:p>
            <a:pPr lvl="1" algn="r" rtl="1">
              <a:buFont typeface="Wingdings" pitchFamily="2" charset="2"/>
              <a:buChar char="q"/>
            </a:pPr>
            <a:r>
              <a:rPr lang="fa-IR" sz="1800" b="1" dirty="0">
                <a:cs typeface="B Zar" pitchFamily="2" charset="-78"/>
              </a:rPr>
              <a:t>محدودیت های </a:t>
            </a:r>
            <a:r>
              <a:rPr lang="en-US" sz="1800" b="1" dirty="0">
                <a:cs typeface="B Zar" pitchFamily="2" charset="-78"/>
              </a:rPr>
              <a:t>PACS </a:t>
            </a:r>
          </a:p>
          <a:p>
            <a:pPr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dirty="0">
                <a:cs typeface="B Zar" pitchFamily="2" charset="-78"/>
              </a:rPr>
              <a:t>PACS </a:t>
            </a:r>
            <a:r>
              <a:rPr lang="fa-IR" dirty="0">
                <a:cs typeface="B Zar" pitchFamily="2" charset="-78"/>
              </a:rPr>
              <a:t>هم مانند سایر تکنولوژی­های جدید دارای محدودیت­هایی می باشد. در زیر به تعدادی از محدودیت­های آن اشاره می شود: 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هزینه­ی </a:t>
            </a:r>
            <a:r>
              <a:rPr lang="fa-IR" dirty="0" smtClean="0">
                <a:cs typeface="B Zar" pitchFamily="2" charset="-78"/>
              </a:rPr>
              <a:t>بالای </a:t>
            </a:r>
            <a:r>
              <a:rPr lang="fa-IR" dirty="0">
                <a:cs typeface="B Zar" pitchFamily="2" charset="-78"/>
              </a:rPr>
              <a:t>خرید قطعات سخت افزاری مورد نیاز برای </a:t>
            </a:r>
            <a:r>
              <a:rPr lang="en-US" dirty="0">
                <a:cs typeface="B Zar" pitchFamily="2" charset="-78"/>
              </a:rPr>
              <a:t>PACS </a:t>
            </a: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کامپیوترهای مورد استفاده در </a:t>
            </a:r>
            <a:r>
              <a:rPr lang="en-US" dirty="0">
                <a:cs typeface="B Zar" pitchFamily="2" charset="-78"/>
              </a:rPr>
              <a:t>PACS</a:t>
            </a:r>
            <a:r>
              <a:rPr lang="fa-IR" dirty="0">
                <a:cs typeface="B Zar" pitchFamily="2" charset="-78"/>
              </a:rPr>
              <a:t>  با ویژگی­ها و مشخصات خاص برای مدیریت و کنترل و انتقال تصاویر پزشکی 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عدم سازگاری برخی از استانداردهای نرم افزاری با سیستم­های مختلف </a:t>
            </a:r>
            <a:r>
              <a:rPr lang="en-US" dirty="0">
                <a:cs typeface="B Zar" pitchFamily="2" charset="-78"/>
              </a:rPr>
              <a:t>PACS</a:t>
            </a: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دیجیتال سازی تصاویر ذخیره شده بر روی فیلم کند و پرهزینه است.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متخصصین تصویر برداری تشخیصی در تفسیر تصاویر بوسیله یک قالب ( پروسه فیلمی) راحت­تر هستند تا بر روی یک صفحه ( پروسه دیجیتال)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ایستگاه های کاری معمولا کاربر پسند نیستند.(22)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dirty="0">
                <a:cs typeface="B Zar" pitchFamily="2" charset="-78"/>
              </a:rPr>
              <a:t>PACS</a:t>
            </a:r>
            <a:r>
              <a:rPr lang="fa-IR" dirty="0">
                <a:cs typeface="B Zar" pitchFamily="2" charset="-78"/>
              </a:rPr>
              <a:t> قدر به حل مشکلات مربوط به نیروی انسانی نمی باشد. برای مثال </a:t>
            </a:r>
            <a:r>
              <a:rPr lang="en-US" dirty="0">
                <a:cs typeface="B Zar" pitchFamily="2" charset="-78"/>
              </a:rPr>
              <a:t>PACS</a:t>
            </a:r>
            <a:r>
              <a:rPr lang="fa-IR" dirty="0">
                <a:cs typeface="B Zar" pitchFamily="2" charset="-78"/>
              </a:rPr>
              <a:t> قدر نیست به طور معجزه آسایی عادت های شغلی یک فرد را تغییر دهد 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10000"/>
              </a:lnSpc>
              <a:buFont typeface="Wingdings" pitchFamily="2" charset="2"/>
              <a:buChar char="ü"/>
            </a:pPr>
            <a:r>
              <a:rPr lang="fa-IR" dirty="0">
                <a:cs typeface="B Zar" pitchFamily="2" charset="-78"/>
              </a:rPr>
              <a:t>عدم ثبات در گزارش اطلاعات تصاویر به دپارتمان های بالینی دیگر و سایر اختلالات عملکردی با اجرای </a:t>
            </a:r>
            <a:r>
              <a:rPr lang="en-US" dirty="0">
                <a:cs typeface="B Zar" pitchFamily="2" charset="-78"/>
              </a:rPr>
              <a:t>PACS</a:t>
            </a:r>
            <a:r>
              <a:rPr lang="fa-IR" dirty="0">
                <a:cs typeface="B Zar" pitchFamily="2" charset="-78"/>
              </a:rPr>
              <a:t> قابل اصلاح نمی باشد</a:t>
            </a:r>
            <a:r>
              <a:rPr lang="fa-IR" dirty="0" smtClean="0">
                <a:cs typeface="B Zar" pitchFamily="2" charset="-78"/>
              </a:rPr>
              <a:t>.</a:t>
            </a:r>
            <a:endParaRPr lang="en-US" dirty="0">
              <a:cs typeface="B Zar" pitchFamily="2" charset="-78"/>
            </a:endParaRPr>
          </a:p>
          <a:p>
            <a:pPr algn="r">
              <a:buNone/>
            </a:pP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9021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888" y="355712"/>
            <a:ext cx="8596668" cy="5633399"/>
          </a:xfrm>
        </p:spPr>
        <p:txBody>
          <a:bodyPr/>
          <a:lstStyle/>
          <a:p>
            <a:pPr marL="342900" lvl="2" indent="-342900" algn="r" rtl="1">
              <a:buFont typeface="Wingdings" pitchFamily="2" charset="2"/>
              <a:buChar char="q"/>
            </a:pPr>
            <a:r>
              <a:rPr lang="fa-IR" sz="1800" b="1" dirty="0" smtClean="0">
                <a:cs typeface="B Zar" pitchFamily="2" charset="-78"/>
              </a:rPr>
              <a:t>شمای کلی </a:t>
            </a:r>
            <a:r>
              <a:rPr lang="en-US" sz="1800" b="1" dirty="0" smtClean="0">
                <a:cs typeface="B Zar" pitchFamily="2" charset="-78"/>
              </a:rPr>
              <a:t>PACS</a:t>
            </a:r>
            <a:r>
              <a:rPr lang="fa-IR" sz="1800" b="1" dirty="0" smtClean="0">
                <a:cs typeface="B Zar" pitchFamily="2" charset="-78"/>
              </a:rPr>
              <a:t> و اجزای آن </a:t>
            </a:r>
            <a:endParaRPr lang="en-US" sz="1800" b="1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به صورت یک مجموعه جمع آوری، بررسی و پردازش اطلاعات و تصاویر پزشکی تعریف می­شود و به طورکلی به زیر مجموعه های ذیل تقسیم بندی می گردد: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buNone/>
            </a:pPr>
            <a:r>
              <a:rPr lang="fa-IR" dirty="0" smtClean="0">
                <a:cs typeface="B Zar" pitchFamily="2" charset="-78"/>
              </a:rPr>
              <a:t>سیستم جمع آوری تصاویر     2- ذخیره       3- نمایش اطلاعات    4- شبکه دیجیتال </a:t>
            </a:r>
            <a:endParaRPr lang="en-US" dirty="0" smtClean="0">
              <a:cs typeface="B Zar" pitchFamily="2" charset="-78"/>
            </a:endParaRPr>
          </a:p>
          <a:p>
            <a:pPr algn="r" rtl="1">
              <a:buNone/>
            </a:pP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966" y="2323531"/>
            <a:ext cx="7925941" cy="395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1186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22515"/>
            <a:ext cx="8596668" cy="5518848"/>
          </a:xfrm>
        </p:spPr>
        <p:txBody>
          <a:bodyPr/>
          <a:lstStyle/>
          <a:p>
            <a:pPr algn="r" rtl="1"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سیستم جمع کننده :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3 مشکل عمده در جمع آوری تصاویر در </a:t>
            </a: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: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 1- </a:t>
            </a:r>
            <a:r>
              <a:rPr lang="fa-IR" dirty="0" smtClean="0">
                <a:cs typeface="B Zar" pitchFamily="2" charset="-78"/>
              </a:rPr>
              <a:t>دستگاههای </a:t>
            </a:r>
            <a:r>
              <a:rPr lang="fa-IR" dirty="0" smtClean="0">
                <a:cs typeface="B Zar" pitchFamily="2" charset="-78"/>
              </a:rPr>
              <a:t>تصویربرداری تحت کنترل </a:t>
            </a: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 نیستند. 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2- از آنجایی که فرایند جمع آوری تصویر بیمار را نیز در بر می­گیرد نسبت به سایر فعالیت های </a:t>
            </a:r>
            <a:r>
              <a:rPr lang="en-US" dirty="0" smtClean="0">
                <a:cs typeface="B Zar" pitchFamily="2" charset="-78"/>
              </a:rPr>
              <a:t>PACS </a:t>
            </a:r>
            <a:r>
              <a:rPr lang="fa-IR" dirty="0" smtClean="0">
                <a:cs typeface="B Zar" pitchFamily="2" charset="-78"/>
              </a:rPr>
              <a:t>زمان بیشتری می­برد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3- تصاویر و داده­های بیمار که توسط دستگاه های تصویر برداری تولید می شوند ممکن است دارای فرمت سازگار با </a:t>
            </a:r>
            <a:r>
              <a:rPr lang="fa-IR" dirty="0" smtClean="0">
                <a:cs typeface="B Zar" pitchFamily="2" charset="-78"/>
              </a:rPr>
              <a:t>عملکرد </a:t>
            </a: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 </a:t>
            </a:r>
            <a:r>
              <a:rPr lang="fa-IR" dirty="0" smtClean="0">
                <a:cs typeface="B Zar" pitchFamily="2" charset="-78"/>
              </a:rPr>
              <a:t>نباشند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وظایف کامپیوتر جمع آوری کننده به شرح زیر می باشد:</a:t>
            </a:r>
            <a:endParaRPr lang="en-US" b="1" dirty="0" smtClean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fa-IR" dirty="0" smtClean="0">
                <a:cs typeface="B Zar" pitchFamily="2" charset="-78"/>
              </a:rPr>
              <a:t> جمع آوری اطلاعات از سیستم اطلاعات رادیولوژی برای کامپیوتر </a:t>
            </a:r>
            <a:r>
              <a:rPr lang="en-US" dirty="0" smtClean="0">
                <a:cs typeface="B Zar" pitchFamily="2" charset="-78"/>
              </a:rPr>
              <a:t>PACS 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fa-IR" dirty="0" smtClean="0">
                <a:cs typeface="B Zar" pitchFamily="2" charset="-78"/>
              </a:rPr>
              <a:t>تبدیل اطلاعات از فرم اصلی به شکل استاندارد</a:t>
            </a:r>
            <a:endParaRPr lang="en-US" dirty="0" smtClean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fa-IR" dirty="0" smtClean="0">
                <a:cs typeface="B Zar" pitchFamily="2" charset="-78"/>
              </a:rPr>
              <a:t>ارسال مطالعات روی تصاویر به طرف سیستم </a:t>
            </a:r>
            <a:r>
              <a:rPr lang="en-US" dirty="0" smtClean="0">
                <a:cs typeface="B Zar" pitchFamily="2" charset="-78"/>
              </a:rPr>
              <a:t>PACS </a:t>
            </a:r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22068"/>
            <a:ext cx="8596668" cy="6635931"/>
          </a:xfrm>
        </p:spPr>
        <p:txBody>
          <a:bodyPr>
            <a:normAutofit fontScale="85000" lnSpcReduction="20000"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sz="1900" b="1" dirty="0" smtClean="0">
                <a:cs typeface="B Zar" pitchFamily="2" charset="-78"/>
              </a:rPr>
              <a:t>در سیستم </a:t>
            </a:r>
            <a:r>
              <a:rPr lang="en-US" sz="1900" b="1" dirty="0" smtClean="0">
                <a:cs typeface="B Zar" pitchFamily="2" charset="-78"/>
              </a:rPr>
              <a:t>PACS</a:t>
            </a:r>
            <a:r>
              <a:rPr lang="fa-IR" sz="1900" b="1" dirty="0" smtClean="0">
                <a:cs typeface="B Zar" pitchFamily="2" charset="-78"/>
              </a:rPr>
              <a:t> به علت حجم گسترده داده نیازمند تنوعی از فشرده سازی هستیم. حجم ذخیره سازی مورد نیاز در انواع روشهای ذخیره سازی به عوامل زیر وابسته است:</a:t>
            </a:r>
            <a:endParaRPr lang="en-US" sz="1900" b="1" dirty="0" smtClean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sz="2000" dirty="0" smtClean="0">
                <a:cs typeface="B Zar" pitchFamily="2" charset="-78"/>
              </a:rPr>
              <a:t>نوع دستگاه تصویر برداری.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sz="2000" dirty="0" smtClean="0">
                <a:cs typeface="B Zar" pitchFamily="2" charset="-78"/>
              </a:rPr>
              <a:t>میانگین تعداد تصاویر در هر بررسی برای هر دستگاه تصویر برداری.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sz="2000" dirty="0" smtClean="0">
                <a:cs typeface="B Zar" pitchFamily="2" charset="-78"/>
              </a:rPr>
              <a:t>تعداد پیکسل ها در هر اینچ تصویر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sz="2000" dirty="0" smtClean="0">
                <a:cs typeface="B Zar" pitchFamily="2" charset="-78"/>
              </a:rPr>
              <a:t>تعداد بررسی های انجام شده در هر سال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sz="2000" dirty="0" smtClean="0">
                <a:cs typeface="B Zar" pitchFamily="2" charset="-78"/>
              </a:rPr>
              <a:t>طول زمان بررسی</a:t>
            </a:r>
          </a:p>
          <a:p>
            <a:pPr algn="r" rtl="1">
              <a:buFont typeface="Wingdings" pitchFamily="2" charset="2"/>
              <a:buChar char="q"/>
            </a:pPr>
            <a:r>
              <a:rPr lang="fa-IR" sz="1900" b="1" dirty="0" smtClean="0">
                <a:cs typeface="B Zar" pitchFamily="2" charset="-78"/>
              </a:rPr>
              <a:t>برخی از عملکردهای اصلی کنترلر </a:t>
            </a:r>
            <a:r>
              <a:rPr lang="en-US" sz="1900" b="1" dirty="0" smtClean="0">
                <a:cs typeface="B Zar" pitchFamily="2" charset="-78"/>
              </a:rPr>
              <a:t>PACS</a:t>
            </a:r>
            <a:r>
              <a:rPr lang="fa-IR" sz="1900" b="1" dirty="0" smtClean="0">
                <a:cs typeface="B Zar" pitchFamily="2" charset="-78"/>
              </a:rPr>
              <a:t> و سرورهای ذخیره سازی به شرح ذیل می باشد: </a:t>
            </a:r>
            <a:endParaRPr lang="en-US" sz="1900" b="1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دریافت و بررسی تصاویر از طریق کامپیوتر جمع آوری کننده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استخراج توضیحات اطلاعات متنی بررسی های دریافت شده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به روز رسانی سیستم مدیریت پایگاه دادۀ شبکه در دسترسی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تعیین ایستگاه های کاری مقصد به منظور نمایش بررسی های اخیر انجام شده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حذف تصاویری که در ورودی جمع آوری ذخیره شده­اند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ارائه خدمات پرس و جو / بازیابی به درخواست های ایستگاه کاری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ارتباط با سرورهای عملیاتی </a:t>
            </a:r>
            <a:r>
              <a:rPr lang="en-US" sz="2000" dirty="0" smtClean="0">
                <a:cs typeface="B Zar" pitchFamily="2" charset="-78"/>
              </a:rPr>
              <a:t>PACS </a:t>
            </a: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ذخیره سازی معاینات و بررسی های جدید در کتابخانه ذخیره سازی برای دراز مدت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تصحیح خودکار چرخش اطلاعات در مجموعه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تشخیص کنتراست و روشنایی تصویر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انجام فشرده سازی بر روی تصویر </a:t>
            </a:r>
            <a:endParaRPr lang="en-US" sz="2000" dirty="0" smtClean="0">
              <a:cs typeface="B Zar" pitchFamily="2" charset="-78"/>
            </a:endParaRPr>
          </a:p>
          <a:p>
            <a:pPr lvl="0"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83327"/>
            <a:ext cx="8596668" cy="5558036"/>
          </a:xfrm>
        </p:spPr>
        <p:txBody>
          <a:bodyPr/>
          <a:lstStyle/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مبانی ایستگاه­های کاری </a:t>
            </a:r>
            <a:r>
              <a:rPr lang="fa-IR" b="1" dirty="0" smtClean="0">
                <a:cs typeface="B Zar" pitchFamily="2" charset="-78"/>
              </a:rPr>
              <a:t>نمایش:</a:t>
            </a:r>
            <a:endParaRPr lang="fa-IR" b="1" dirty="0" smtClean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ایستگاه کاری نمایش عنصر تعاملی در </a:t>
            </a: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 می باشد که ارائه دهندگان مراقبت برای مرور و بررسی تصاویر و اطلاعات بیماران از آن استفاده می کنند.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عملکردهای اصلی یک ایستگاه کاری شامل موارد زیر می باشد:</a:t>
            </a:r>
            <a:endParaRPr lang="en-US" b="1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آماده سازی </a:t>
            </a:r>
            <a:r>
              <a:rPr lang="en-US" dirty="0" smtClean="0">
                <a:cs typeface="B Zar" pitchFamily="2" charset="-78"/>
              </a:rPr>
              <a:t>Case</a:t>
            </a:r>
            <a:r>
              <a:rPr lang="fa-IR" dirty="0" smtClean="0">
                <a:cs typeface="B Zar" pitchFamily="2" charset="-78"/>
              </a:rPr>
              <a:t> : جمع تمامی تصاویر و اطلاعات مربوط به بررسی یک بیمار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انتخاب </a:t>
            </a:r>
            <a:r>
              <a:rPr lang="en-US" dirty="0" smtClean="0">
                <a:cs typeface="B Zar" pitchFamily="2" charset="-78"/>
              </a:rPr>
              <a:t>Case</a:t>
            </a:r>
            <a:r>
              <a:rPr lang="fa-IR" dirty="0" smtClean="0">
                <a:cs typeface="B Zar" pitchFamily="2" charset="-78"/>
              </a:rPr>
              <a:t> : انتخاب مواردی از زیر مجموعه های داده شده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سازمان دهی تصاویر: ابزاری برای گروه بندی و سازمان دهی تصاویر به منظور بازبینی ساده 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تفسیر : ابزارهای اندازه گیری به منظور تسهیل تشخیص ها 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مستند سازی : ابزارهای به منظور حاشیه سازی تصاویر، متون و گزارشات صوتی 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بازسازی تصاویر: ابزارهایی برای انواع مختلف بازسازی تصویر به منظور نمایش مناسب</a:t>
            </a:r>
            <a:endParaRPr lang="en-US" dirty="0" smtClean="0">
              <a:cs typeface="B Zar" pitchFamily="2" charset="-78"/>
            </a:endParaRP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208" y="1031965"/>
            <a:ext cx="8596668" cy="5349031"/>
          </a:xfrm>
        </p:spPr>
        <p:txBody>
          <a:bodyPr/>
          <a:lstStyle/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از نقطه نظر رزولوشن ایستگاه های کاری نمایش به 4 دسته تقسیم می شوند : </a:t>
            </a:r>
            <a:endParaRPr lang="en-US" b="1" dirty="0" smtClean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الف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)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LCD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هایی با رزولوشن بالا (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2/5k * 2k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) به منظور تشخیص های اولیه در دپارتمان رادیولوژی 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ب)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LCD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هایی با رزولوشن متوسط (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1600*1k or 2000*1600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) به منظور تشخیص های اولیه تصاویر چند تکه در بخش های بیمارستان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ج)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LCD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های رومیزی ایستگاه های کاری پزشک (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1k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یا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512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)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د ) ایستگا های کاری هاردکپی به منظور چاپ فیلم تصاویر بر روی فیلم یا کاغذ </a:t>
            </a:r>
            <a:endParaRPr lang="en-US" dirty="0">
              <a:cs typeface="B Zar" pitchFamily="2" charset="-7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0263"/>
            <a:ext cx="8596668" cy="5571099"/>
          </a:xfrm>
        </p:spPr>
        <p:txBody>
          <a:bodyPr>
            <a:normAutofit/>
          </a:bodyPr>
          <a:lstStyle/>
          <a:p>
            <a:pPr marL="342900" lvl="2" indent="-342900" algn="r">
              <a:buFont typeface="Wingdings" pitchFamily="2" charset="2"/>
              <a:buChar char="q"/>
            </a:pP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انواع ایستگاه کاری نمایش </a:t>
            </a:r>
            <a:endParaRPr lang="en-US" sz="1800" b="1" dirty="0" smtClean="0">
              <a:latin typeface="Times New Roman" pitchFamily="18" charset="0"/>
              <a:cs typeface="B Zar" pitchFamily="2" charset="-78"/>
            </a:endParaRPr>
          </a:p>
          <a:p>
            <a:pPr marL="339725" lvl="3" algn="r" rtl="1">
              <a:buFont typeface="Wingdings" pitchFamily="2" charset="2"/>
              <a:buChar char="ü"/>
            </a:pP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ایستگاه کاری تشخیص:</a:t>
            </a:r>
            <a:endParaRPr lang="en-US" sz="1800" dirty="0" smtClean="0">
              <a:latin typeface="Times New Roman" pitchFamily="18" charset="0"/>
              <a:cs typeface="B Zar" pitchFamily="2" charset="-78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B Zar" pitchFamily="2" charset="-78"/>
              </a:rPr>
              <a:t>. Diagnostic WorkStation </a:t>
            </a:r>
          </a:p>
          <a:p>
            <a:pPr marL="346075" lvl="3" indent="-290513" algn="r" rtl="1">
              <a:buFont typeface="Wingdings" pitchFamily="2" charset="2"/>
              <a:buChar char="ü"/>
            </a:pP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ایستگاه کاری مرور و بررسی :  </a:t>
            </a:r>
            <a:endParaRPr lang="en-US" sz="1800" dirty="0" smtClean="0">
              <a:latin typeface="Times New Roman" pitchFamily="18" charset="0"/>
              <a:cs typeface="B Zar" pitchFamily="2" charset="-78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B Zar" pitchFamily="2" charset="-78"/>
              </a:rPr>
              <a:t>. review Workstation </a:t>
            </a:r>
          </a:p>
          <a:p>
            <a:pPr marL="395288" lvl="3" algn="r" rtl="1">
              <a:buFont typeface="Wingdings" pitchFamily="2" charset="2"/>
              <a:buChar char="ü"/>
            </a:pP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ایستگاه های تجزیه و تحلیل:</a:t>
            </a:r>
            <a:endParaRPr lang="en-US" sz="1800" dirty="0" smtClean="0">
              <a:latin typeface="Times New Roman" pitchFamily="18" charset="0"/>
              <a:cs typeface="B Zar" pitchFamily="2" charset="-78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B Zar" pitchFamily="2" charset="-78"/>
              </a:rPr>
              <a:t>. Analysis Workstation </a:t>
            </a:r>
          </a:p>
          <a:p>
            <a:pPr marL="339725" lvl="3" algn="r" rtl="1">
              <a:buFont typeface="Wingdings" pitchFamily="2" charset="2"/>
              <a:buChar char="ü"/>
            </a:pP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ایستگاه چاپ و دیجیتال کننده</a:t>
            </a:r>
            <a:r>
              <a:rPr lang="fa-IR" sz="1800" baseline="30000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: </a:t>
            </a:r>
            <a:endParaRPr lang="en-US" sz="1800" dirty="0" smtClean="0">
              <a:latin typeface="Times New Roman" pitchFamily="18" charset="0"/>
              <a:cs typeface="B Zar" pitchFamily="2" charset="-78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B Zar" pitchFamily="2" charset="-78"/>
              </a:rPr>
              <a:t>. Digitizing and Printing Workstation</a:t>
            </a:r>
          </a:p>
          <a:p>
            <a:pPr marL="398463" indent="-287338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ایستگاه­های آموزشی</a:t>
            </a:r>
            <a:r>
              <a:rPr lang="ar-SA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:</a:t>
            </a:r>
          </a:p>
          <a:p>
            <a:pPr rtl="1"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. Interactive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Teaching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workstation 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marL="290513" lvl="3" indent="-179388" algn="r" rtl="1">
              <a:buFont typeface="Wingdings" pitchFamily="2" charset="2"/>
              <a:buChar char="ü"/>
            </a:pP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ایستگاه­های تحقیقاتی و ویرایشی</a:t>
            </a:r>
            <a:r>
              <a:rPr lang="ar-SA" sz="1800" baseline="30000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fa-IR" sz="1800" dirty="0" smtClean="0">
                <a:latin typeface="Times New Roman" pitchFamily="18" charset="0"/>
                <a:cs typeface="B Zar" pitchFamily="2" charset="-78"/>
              </a:rPr>
              <a:t>: </a:t>
            </a:r>
            <a:endParaRPr lang="en-US" sz="1800" dirty="0" smtClean="0">
              <a:latin typeface="Times New Roman" pitchFamily="18" charset="0"/>
              <a:cs typeface="B Zar" pitchFamily="2" charset="-78"/>
            </a:endParaRPr>
          </a:p>
          <a:p>
            <a:pPr algn="l">
              <a:buNone/>
            </a:pPr>
            <a:r>
              <a:rPr lang="en-US" dirty="0" smtClean="0">
                <a:latin typeface="Times New Roman" pitchFamily="18" charset="0"/>
                <a:cs typeface="B Zar" pitchFamily="2" charset="-78"/>
              </a:rPr>
              <a:t>. desktop Workstation </a:t>
            </a:r>
          </a:p>
          <a:p>
            <a:pPr algn="r" rtl="1">
              <a:buNone/>
            </a:pPr>
            <a:endParaRPr lang="en-US" dirty="0">
              <a:latin typeface="Times New Roman" pitchFamily="18" charset="0"/>
              <a:cs typeface="B Zar" pitchFamily="2" charset="-7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345" y="627017"/>
            <a:ext cx="8830657" cy="5414345"/>
          </a:xfrm>
        </p:spPr>
        <p:txBody>
          <a:bodyPr/>
          <a:lstStyle/>
          <a:p>
            <a:pPr marL="228600" lvl="2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استانداردهای شبکه :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برای سیستم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PACS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دو استاندارد تعریف شده است که عبارتند از : 1- استاندارد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DOD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( استاندارد تعریف شده توسط وزارت دفاع ایلات متحده ) 2- استاندارد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OSI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دو پروتکل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FTP DOD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( استاندارد انتقال فایل) و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TCP/IP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( استاندارد ارسال و دریافت )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برای انتقال اطلاعات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میباشند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.  </a:t>
            </a: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تکنولوژی های ارتباطی</a:t>
            </a:r>
            <a:endParaRPr lang="en-US" sz="18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تکنولوژی های ارتباطی به سه دسته زیر تقسیم بندی می شوند: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 1 .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Ethernet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         2.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FDDI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      3-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ATM </a:t>
            </a:r>
          </a:p>
          <a:p>
            <a:pPr algn="r" rt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7151" y="1220064"/>
            <a:ext cx="8596668" cy="3880773"/>
          </a:xfrm>
        </p:spPr>
        <p:txBody>
          <a:bodyPr>
            <a:normAutofit/>
          </a:bodyPr>
          <a:lstStyle/>
          <a:p>
            <a:pPr algn="ctr" rtl="1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PACS</a:t>
            </a:r>
          </a:p>
          <a:p>
            <a:pPr algn="ctr" rtl="1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icture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rchiving and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ommunication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ystem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109"/>
            <a:ext cx="8816802" cy="6276109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10" b="1" dirty="0" smtClean="0">
                <a:latin typeface="Times New Roman" pitchFamily="18" charset="0"/>
                <a:cs typeface="B Zar" pitchFamily="2" charset="-78"/>
              </a:rPr>
              <a:t>تکنولوژی </a:t>
            </a:r>
            <a:r>
              <a:rPr lang="en-US" sz="1810" b="1" dirty="0" smtClean="0">
                <a:latin typeface="Times New Roman" pitchFamily="18" charset="0"/>
                <a:cs typeface="B Zar" pitchFamily="2" charset="-78"/>
              </a:rPr>
              <a:t> Ethernet</a:t>
            </a:r>
            <a:r>
              <a:rPr lang="fa-IR" sz="1810" b="1" dirty="0" smtClean="0">
                <a:latin typeface="Times New Roman" pitchFamily="18" charset="0"/>
                <a:cs typeface="B Zar" pitchFamily="2" charset="-78"/>
              </a:rPr>
              <a:t>  </a:t>
            </a:r>
            <a:endParaRPr lang="en-US" sz="1810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این روش انتقال، از استاندارد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IEEE802.3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گرفته شده است. این شیوه، از کابلهای کواکسیال بهره می­گیرد و یا از فیبر نوری استفاده می­کند. سرعت انتقال اطلاعات در این روش حدود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10Mbit/s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است. 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10" b="1" dirty="0" smtClean="0">
                <a:latin typeface="Times New Roman" pitchFamily="18" charset="0"/>
                <a:cs typeface="B Zar" pitchFamily="2" charset="-78"/>
              </a:rPr>
              <a:t>تکنولوژی</a:t>
            </a:r>
            <a:r>
              <a:rPr lang="fa-IR" sz="1810" b="1" baseline="30000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en-US" sz="1810" b="1" dirty="0" smtClean="0">
                <a:latin typeface="Times New Roman" pitchFamily="18" charset="0"/>
                <a:cs typeface="B Zar" pitchFamily="2" charset="-78"/>
              </a:rPr>
              <a:t>FDDI </a:t>
            </a:r>
            <a:r>
              <a:rPr lang="fa-IR" sz="1810" b="1" dirty="0" smtClean="0">
                <a:latin typeface="Times New Roman" pitchFamily="18" charset="0"/>
                <a:cs typeface="B Zar" pitchFamily="2" charset="-78"/>
              </a:rPr>
              <a:t>   </a:t>
            </a:r>
            <a:endParaRPr lang="en-US" sz="1810" dirty="0" smtClean="0">
              <a:latin typeface="Times New Roman" pitchFamily="18" charset="0"/>
              <a:cs typeface="B Zar" pitchFamily="2" charset="-78"/>
            </a:endParaRPr>
          </a:p>
          <a:p>
            <a:pPr marL="52388" indent="3175" algn="r" rtl="1">
              <a:lnSpc>
                <a:spcPct val="150000"/>
              </a:lnSpc>
              <a:buNone/>
            </a:pP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این تکنیک از فیبر نوری و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LAN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استفاده می­کند. سرعت انتقال اطلاعات در این روش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100Mbit/s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است.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FDDI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از دو حلقه استفاده می­کند. حلقه اول در جهت عقربه های ساعت می باشد. اما در حلقه دوم، چرخش اطلاعات در خلاف جهت عقربه های ساعت است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.</a:t>
            </a:r>
          </a:p>
          <a:p>
            <a:pPr marL="52388" indent="3175" rtl="1">
              <a:lnSpc>
                <a:spcPct val="150000"/>
              </a:lnSpc>
              <a:buNone/>
            </a:pP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. Fiber Distributed Data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Interface</a:t>
            </a:r>
            <a:endParaRPr lang="fa-IR" sz="1810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810" b="1" dirty="0" smtClean="0">
                <a:latin typeface="Times New Roman" pitchFamily="18" charset="0"/>
                <a:cs typeface="B Zar" pitchFamily="2" charset="-78"/>
              </a:rPr>
              <a:t>ATM</a:t>
            </a:r>
            <a:endParaRPr lang="en-US" sz="1810" dirty="0" smtClean="0">
              <a:latin typeface="Times New Roman" pitchFamily="18" charset="0"/>
              <a:cs typeface="B Zar" pitchFamily="2" charset="-78"/>
            </a:endParaRPr>
          </a:p>
          <a:p>
            <a:pPr marL="52388" indent="3175" algn="r" rtl="1">
              <a:lnSpc>
                <a:spcPct val="150000"/>
              </a:lnSpc>
              <a:buNone/>
            </a:pP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تکنولوژی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FDDI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و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Ethernet 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هر دو برای ارتباط با روش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LAN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ایجاد شدند اما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ATM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، دارای مشخصاتی است که در هر دو روش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LAN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WAN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قابل استفاده است. هر بسته اطلاعاتی در این پروتکل شامل 5 بایت از سرفایل ها و بایت­های شناسایی و نیز 48 بایت مربوط به داده ها 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است</a:t>
            </a:r>
            <a:endParaRPr lang="en-US" sz="1810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سرعت انتقال اطلاعات در این روش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155Mbit/s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 است و پتانسیل افزایش تا </a:t>
            </a: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2.5 Gigabit/s </a:t>
            </a:r>
            <a:r>
              <a:rPr lang="fa-IR" sz="1810" dirty="0" smtClean="0">
                <a:latin typeface="Times New Roman" pitchFamily="18" charset="0"/>
                <a:cs typeface="B Zar" pitchFamily="2" charset="-78"/>
              </a:rPr>
              <a:t>را دارد.</a:t>
            </a:r>
            <a:endParaRPr lang="en-US" sz="1810" dirty="0" smtClean="0">
              <a:latin typeface="Times New Roman" pitchFamily="18" charset="0"/>
              <a:cs typeface="B Zar" pitchFamily="2" charset="-78"/>
            </a:endParaRPr>
          </a:p>
          <a:p>
            <a:pPr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810" dirty="0" smtClean="0">
                <a:latin typeface="Times New Roman" pitchFamily="18" charset="0"/>
                <a:cs typeface="B Zar" pitchFamily="2" charset="-78"/>
              </a:rPr>
              <a:t>. Asynchronous transfer Model</a:t>
            </a:r>
          </a:p>
          <a:p>
            <a:pPr algn="r" rtl="1">
              <a:buNone/>
            </a:pPr>
            <a:endParaRPr lang="en-US" sz="1810" dirty="0">
              <a:latin typeface="Times New Roman" pitchFamily="18" charset="0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278" y="235527"/>
            <a:ext cx="8993139" cy="6289963"/>
          </a:xfrm>
        </p:spPr>
        <p:txBody>
          <a:bodyPr>
            <a:normAutofit/>
          </a:bodyPr>
          <a:lstStyle/>
          <a:p>
            <a:pPr marL="55563" indent="3175" algn="r" rtl="1">
              <a:buFont typeface="Wingdings" pitchFamily="2" charset="2"/>
              <a:buChar char="q"/>
            </a:pP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نیازمندی های کلی نرم افزاری </a:t>
            </a:r>
            <a:r>
              <a:rPr lang="en-US" sz="2000" b="1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:</a:t>
            </a:r>
          </a:p>
          <a:p>
            <a:pPr marL="55563" indent="3175" algn="r" rtl="1">
              <a:buNone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یک سیستم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باید توانایی تامین نیازهای نرم افزاری زیر را دارا باشد: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اعمال پردازشهای مختلف تصویری</a:t>
            </a: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ذخیره گزارشات مربوط تصاویر به صورت صوتی و متنی با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Encoding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های استاندارد 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فشرده سازی تصاویر با الگوریتم های استاندارد و قابل برگشت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بایگانی و آرشیو دائمی تصاویر به صورت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Online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Offline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با قابلیت ذخیره بر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CD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DVD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و غیره به صورت اتوماتیک 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ذخیره سازی با استاندارد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DICOM 3 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بر اساس دسته بندی و گروه بندی های دلخواه سازمان دهی شده و مدیریت اسناد 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بدون دخالت اپراتور کامپیوتر بایستی امکان دستیابی به بایگانی ( گزارشات یا فیلم) برای حداقل 5 سال را فراهم آورد.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این امکان را به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Admin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سیستم بدهد تا میزان فشرده سازی و پیکربندی پارامترها را برای هر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Modality 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مشخص نماید.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قرار دادن سطوح دسترسی با توجه به 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Modality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،</a:t>
            </a: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Unit 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، گروه پزشکی ، نوع فعالیت و غیره فراهم باشد.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  <a:p>
            <a:pPr marL="290513" lvl="0" indent="-234950" algn="r" rtl="1">
              <a:buFont typeface="Wingdings" pitchFamily="2" charset="2"/>
              <a:buChar char="ü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امکان تعیین اینکه تصاویر به کدام ایستگاه های کاری ارسال گردند. </a:t>
            </a:r>
            <a:endParaRPr lang="en-US" sz="2000" dirty="0" smtClean="0">
              <a:latin typeface="Times New Roman" pitchFamily="18" charset="0"/>
              <a:cs typeface="B Zar" pitchFamily="2" charset="-7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2880"/>
            <a:ext cx="8596668" cy="6370319"/>
          </a:xfrm>
        </p:spPr>
        <p:txBody>
          <a:bodyPr>
            <a:normAutofit/>
          </a:bodyPr>
          <a:lstStyle/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تهیه پرینت از تصاویر قبل و بعد از پردازش ( کاغذ یا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Imager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)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ارتباط  با سیستم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HIS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 دریافت مستقیم اطلاعات بیمار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نمایش تصاویر آماده خواندن و اعلام آن وجود داشته باشد و امکان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Update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اتوماتیک لیست کاری فراهم باشد.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بررسی و مقایسه همزمان چندین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Image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وجود داشته باشد.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لیست کاری به صورت اتواتیک به یک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User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، گروه و یا ایستگاه کاری نسبت داده شود. 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جستجوی بسیار سریع و یافتن کلیه اطلاعات تصویری و سوابق بیمار و گزارشهای مربوطه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انتقال تصاویر تصاویر به صورت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Email </a:t>
            </a: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ذخیره تصاویر به فرم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JPEG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،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GIF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،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TIFF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 غیره وجود داشته باشد.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ذخیره اطلاعات عمومی بیمار وجود داشته باشد.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امکان تهیه </a:t>
            </a:r>
            <a:r>
              <a:rPr lang="en-US" dirty="0" err="1" smtClean="0">
                <a:latin typeface="Times New Roman" pitchFamily="18" charset="0"/>
                <a:cs typeface="B Zar" pitchFamily="2" charset="-78"/>
              </a:rPr>
              <a:t>autorun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 CD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با قابلیت های لازم و اجرای بدون نیاز به نصب نرم افزار خاص 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از استانداردهای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HL7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DICOM III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پشتیبانی نماید.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از پروتکل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SSL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به منظور برقراری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Security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پشتیبانی نماید.( با استفاده از پروتکل های امنیت از محرمانگی اطلاعات بیمار و تصاویرش حمایت شود)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از کلیه عملیات کاربران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Log 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برداری شود.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lvl="0"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قابلیت توسعه سیستم و استفاده از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Modality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station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های جدید و پیش بینی کلیه موارد مربوطه را داشته باشد.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نرم افزار واسط گرافیکی استانداردی را در اختیار کاربران مربوطه قرار دهد</a:t>
            </a:r>
            <a:endParaRPr lang="en-US" dirty="0" smtClean="0">
              <a:latin typeface="Times New Roman" pitchFamily="18" charset="0"/>
              <a:cs typeface="B Zar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00891"/>
            <a:ext cx="8596668" cy="5440471"/>
          </a:xfrm>
        </p:spPr>
        <p:txBody>
          <a:bodyPr>
            <a:normAutofit/>
          </a:bodyPr>
          <a:lstStyle/>
          <a:p>
            <a:pPr marL="342900" lvl="3" indent="-34290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سیستم </a:t>
            </a:r>
            <a:r>
              <a:rPr lang="en-US" sz="1800" b="1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 با ابعاد بزرگ </a:t>
            </a:r>
            <a:endParaRPr lang="en-US" sz="18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بسته به نحوه نگارش کاربر و چگونگی تعریف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، تعاریف گوناگونی برای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وجود دارد. </a:t>
            </a:r>
          </a:p>
          <a:p>
            <a:pPr marL="342900" lvl="1" indent="-342900"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زیر سیستم های </a:t>
            </a:r>
            <a:r>
              <a:rPr lang="en-US" sz="1800" b="1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1800" b="1" dirty="0" smtClean="0">
                <a:latin typeface="Times New Roman" pitchFamily="18" charset="0"/>
                <a:cs typeface="B Zar" pitchFamily="2" charset="-78"/>
              </a:rPr>
              <a:t>:</a:t>
            </a:r>
            <a:endParaRPr lang="en-US" sz="1800" b="1" dirty="0" smtClean="0">
              <a:latin typeface="Times New Roman" pitchFamily="18" charset="0"/>
              <a:cs typeface="B Zar" pitchFamily="2" charset="-78"/>
            </a:endParaRP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زیر سیستم </a:t>
            </a:r>
            <a:r>
              <a:rPr lang="en-US" sz="1600" b="1" dirty="0" smtClean="0">
                <a:latin typeface="Times New Roman" pitchFamily="18" charset="0"/>
                <a:cs typeface="B Zar" pitchFamily="2" charset="-78"/>
              </a:rPr>
              <a:t>ICU</a:t>
            </a: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:</a:t>
            </a:r>
            <a:endParaRPr lang="en-US" sz="16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در زیر سیستم </a:t>
            </a:r>
            <a:r>
              <a:rPr lang="en-US" dirty="0" smtClean="0">
                <a:latin typeface="Times New Roman" pitchFamily="18" charset="0"/>
                <a:cs typeface="B Zar" pitchFamily="2" charset="-78"/>
              </a:rPr>
              <a:t>ICU</a:t>
            </a:r>
            <a:r>
              <a:rPr lang="fa-IR" dirty="0" smtClean="0">
                <a:latin typeface="Times New Roman" pitchFamily="18" charset="0"/>
                <a:cs typeface="B Zar" pitchFamily="2" charset="-78"/>
              </a:rPr>
              <a:t> ، ارائه بموقع خدمات رادیولوژی تحت شرایط بحرانی، از اهمیت ویژه ای برخوردار است</a:t>
            </a: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زیر سیستم اورژانس</a:t>
            </a:r>
            <a:endParaRPr lang="en-US" sz="16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latin typeface="Times New Roman" pitchFamily="18" charset="0"/>
                <a:cs typeface="B Zar" pitchFamily="2" charset="-78"/>
              </a:rPr>
              <a:t>زیر سیستم اورژانس بمنظور پاسخگویی فوری به نیازهای بخش اورژانس جهت تصویربرداری و تفسیر نتایج آنها توسط پزشکان بالینی، مورد استفاده قرار میگیرد. </a:t>
            </a: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زیر سیستم فراصوت (</a:t>
            </a:r>
            <a:r>
              <a:rPr lang="en-US" sz="1600" b="1" dirty="0" smtClean="0">
                <a:latin typeface="Times New Roman" pitchFamily="18" charset="0"/>
                <a:cs typeface="B Zar" pitchFamily="2" charset="-78"/>
              </a:rPr>
              <a:t>US</a:t>
            </a: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)</a:t>
            </a:r>
            <a:endParaRPr lang="en-US" sz="1600" b="1" dirty="0" smtClean="0">
              <a:latin typeface="Times New Roman" pitchFamily="18" charset="0"/>
              <a:cs typeface="B Zar" pitchFamily="2" charset="-78"/>
            </a:endParaRP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1600" b="1" dirty="0" smtClean="0">
                <a:latin typeface="Times New Roman" pitchFamily="18" charset="0"/>
                <a:cs typeface="B Zar" pitchFamily="2" charset="-78"/>
              </a:rPr>
              <a:t>زیر سیستم پزشکی هسته ای  </a:t>
            </a:r>
            <a:endParaRPr lang="en-US" sz="16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313509"/>
            <a:ext cx="8596668" cy="5727854"/>
          </a:xfrm>
        </p:spPr>
        <p:txBody>
          <a:bodyPr/>
          <a:lstStyle/>
          <a:p>
            <a:pPr marL="342900" lvl="1" indent="-342900" algn="r" rtl="1"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ارتقاء یک سیستم </a:t>
            </a:r>
            <a:r>
              <a:rPr lang="en-US" b="1" dirty="0" smtClean="0">
                <a:cs typeface="B Zar" pitchFamily="2" charset="-78"/>
              </a:rPr>
              <a:t>PACS </a:t>
            </a:r>
            <a:r>
              <a:rPr lang="fa-IR" b="1" dirty="0" smtClean="0">
                <a:cs typeface="B Zar" pitchFamily="2" charset="-78"/>
              </a:rPr>
              <a:t>:</a:t>
            </a:r>
            <a:endParaRPr lang="en-US" b="1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دوروش جهت ارتقاء یک سیستم: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صرف نظر نمودن از سیستم اصلی و انتقال داده های آن به یک سیستم جدید </a:t>
            </a:r>
          </a:p>
          <a:p>
            <a:pPr algn="r" rtl="1"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 بصورت تدریجی به یک سیستم </a:t>
            </a:r>
            <a:r>
              <a:rPr lang="en-US" dirty="0" smtClean="0">
                <a:cs typeface="B Zar" pitchFamily="2" charset="-78"/>
              </a:rPr>
              <a:t>PACS</a:t>
            </a:r>
            <a:r>
              <a:rPr lang="fa-IR" dirty="0" smtClean="0">
                <a:cs typeface="B Zar" pitchFamily="2" charset="-78"/>
              </a:rPr>
              <a:t> با معماری بازانتقال می یابد</a:t>
            </a:r>
            <a:endParaRPr lang="en-US" dirty="0">
              <a:cs typeface="B Zar" pitchFamily="2" charset="-78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309596" y="1984918"/>
            <a:ext cx="7847467" cy="4233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02327"/>
            <a:ext cx="8596668" cy="4739035"/>
          </a:xfrm>
        </p:spPr>
        <p:txBody>
          <a:bodyPr>
            <a:normAutofit/>
          </a:bodyPr>
          <a:lstStyle/>
          <a:p>
            <a:pPr marL="457200" lvl="1" indent="-401638" algn="r" rtl="1">
              <a:buFont typeface="Wingdings" pitchFamily="2" charset="2"/>
              <a:buChar char="q"/>
            </a:pP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ارتباط </a:t>
            </a:r>
            <a:r>
              <a:rPr lang="en-US" sz="2000" b="1" dirty="0" smtClean="0">
                <a:latin typeface="Times New Roman" pitchFamily="18" charset="0"/>
                <a:cs typeface="B Zar" pitchFamily="2" charset="-78"/>
              </a:rPr>
              <a:t>HIS</a:t>
            </a: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 و </a:t>
            </a:r>
            <a:r>
              <a:rPr lang="en-US" sz="2000" b="1" dirty="0" smtClean="0">
                <a:latin typeface="Times New Roman" pitchFamily="18" charset="0"/>
                <a:cs typeface="B Zar" pitchFamily="2" charset="-78"/>
              </a:rPr>
              <a:t>RIS</a:t>
            </a: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 با </a:t>
            </a:r>
            <a:r>
              <a:rPr lang="en-US" sz="2000" b="1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:</a:t>
            </a:r>
            <a:endParaRPr lang="en-US" sz="2000" b="1" dirty="0" smtClean="0">
              <a:latin typeface="Times New Roman" pitchFamily="18" charset="0"/>
              <a:cs typeface="B Zar" pitchFamily="2" charset="-78"/>
            </a:endParaRPr>
          </a:p>
          <a:p>
            <a:pPr algn="r" rtl="1">
              <a:buNone/>
            </a:pPr>
            <a:r>
              <a:rPr lang="fa-IR" sz="2400" dirty="0" smtClean="0">
                <a:cs typeface="B Zar" pitchFamily="2" charset="-78"/>
              </a:rPr>
              <a:t>سه روش برای انتقال داده و ارتباط بین سیستم­های اطلاعاتی وجود دارد: </a:t>
            </a:r>
            <a:endParaRPr lang="en-US" sz="24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>
                <a:cs typeface="B Zar" pitchFamily="2" charset="-78"/>
              </a:rPr>
              <a:t>شبیه </a:t>
            </a:r>
            <a:r>
              <a:rPr lang="fa-IR" sz="2400" dirty="0" smtClean="0">
                <a:cs typeface="B Zar" pitchFamily="2" charset="-78"/>
              </a:rPr>
              <a:t>سازی ایستگاه </a:t>
            </a:r>
            <a:r>
              <a:rPr lang="fa-IR" sz="2400" dirty="0" smtClean="0">
                <a:cs typeface="B Zar" pitchFamily="2" charset="-78"/>
              </a:rPr>
              <a:t>کاری</a:t>
            </a:r>
            <a:endParaRPr lang="en-US" sz="24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>
                <a:cs typeface="B Zar" pitchFamily="2" charset="-78"/>
              </a:rPr>
              <a:t> </a:t>
            </a:r>
            <a:r>
              <a:rPr lang="fa-IR" sz="2400" dirty="0" smtClean="0">
                <a:cs typeface="B Zar" pitchFamily="2" charset="-78"/>
              </a:rPr>
              <a:t>انتقال پایگاه داده به پایگاه </a:t>
            </a:r>
            <a:r>
              <a:rPr lang="fa-IR" sz="2400" dirty="0" smtClean="0">
                <a:cs typeface="B Zar" pitchFamily="2" charset="-78"/>
              </a:rPr>
              <a:t>داده</a:t>
            </a:r>
            <a:endParaRPr lang="en-US" sz="2400" dirty="0" smtClean="0">
              <a:cs typeface="B Zar" pitchFamily="2" charset="-78"/>
            </a:endParaRPr>
          </a:p>
          <a:p>
            <a:pPr algn="r" rtl="1">
              <a:buFont typeface="Wingdings" pitchFamily="2" charset="2"/>
              <a:buChar char="ü"/>
            </a:pPr>
            <a:r>
              <a:rPr lang="fa-IR" sz="2400" dirty="0" smtClean="0">
                <a:cs typeface="B Zar" pitchFamily="2" charset="-78"/>
              </a:rPr>
              <a:t>موتور </a:t>
            </a:r>
            <a:r>
              <a:rPr lang="fa-IR" sz="2400" dirty="0" smtClean="0">
                <a:cs typeface="B Zar" pitchFamily="2" charset="-78"/>
              </a:rPr>
              <a:t>رابط.</a:t>
            </a:r>
            <a:endParaRPr lang="en-US" dirty="0" smtClean="0">
              <a:cs typeface="B Zar" pitchFamily="2" charset="-78"/>
            </a:endParaRPr>
          </a:p>
          <a:p>
            <a:pPr algn="r">
              <a:buNone/>
            </a:pPr>
            <a:endParaRPr lang="en-US" sz="2400" dirty="0">
              <a:cs typeface="B Za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666207"/>
            <a:ext cx="8596668" cy="5375156"/>
          </a:xfrm>
        </p:spPr>
        <p:txBody>
          <a:bodyPr/>
          <a:lstStyle/>
          <a:p>
            <a:pPr marL="284163" lvl="2" algn="r" rtl="1">
              <a:buFont typeface="Wingdings" pitchFamily="2" charset="2"/>
              <a:buChar char="q"/>
            </a:pPr>
            <a:r>
              <a:rPr lang="fa-IR" sz="2000" b="1" dirty="0" smtClean="0">
                <a:latin typeface="Times New Roman" pitchFamily="18" charset="0"/>
                <a:cs typeface="B Zar" pitchFamily="2" charset="-78"/>
              </a:rPr>
              <a:t>شبیه سازی ایستگاه کاری:</a:t>
            </a:r>
            <a:endParaRPr lang="en-US" sz="2000" b="1" dirty="0" smtClean="0">
              <a:latin typeface="Times New Roman" pitchFamily="18" charset="0"/>
              <a:cs typeface="B Zar" pitchFamily="2" charset="-78"/>
            </a:endParaRPr>
          </a:p>
          <a:p>
            <a:r>
              <a:rPr lang="ar-SA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Workstation Emulation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57646" y="1869210"/>
            <a:ext cx="8005819" cy="391763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35577"/>
            <a:ext cx="8596668" cy="5505785"/>
          </a:xfrm>
        </p:spPr>
        <p:txBody>
          <a:bodyPr/>
          <a:lstStyle/>
          <a:p>
            <a:pPr marL="339725" lvl="2" algn="r" rtl="1">
              <a:buFont typeface="Wingdings" pitchFamily="2" charset="2"/>
              <a:buChar char="q"/>
            </a:pPr>
            <a:r>
              <a:rPr lang="fa-IR" sz="1800" b="1" dirty="0" smtClean="0">
                <a:cs typeface="B Zar" pitchFamily="2" charset="-78"/>
              </a:rPr>
              <a:t>انتقال پایگاه داده به پایگاه داده:</a:t>
            </a:r>
            <a:endParaRPr lang="en-US" sz="1800" b="1" dirty="0" smtClean="0">
              <a:cs typeface="B Zar" pitchFamily="2" charset="-78"/>
            </a:endParaRPr>
          </a:p>
          <a:p>
            <a:pPr marL="234950" indent="-234950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Database to Database Transfer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423851" y="1826833"/>
            <a:ext cx="7035733" cy="416901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48641"/>
            <a:ext cx="8596668" cy="5492722"/>
          </a:xfrm>
        </p:spPr>
        <p:txBody>
          <a:bodyPr/>
          <a:lstStyle/>
          <a:p>
            <a:pPr marL="398463" lvl="2" indent="-342900" algn="r" rtl="1">
              <a:buFont typeface="Wingdings" pitchFamily="2" charset="2"/>
              <a:buChar char="q"/>
            </a:pPr>
            <a:r>
              <a:rPr lang="fa-IR" sz="1800" b="1" dirty="0" smtClean="0">
                <a:cs typeface="B Zar" pitchFamily="2" charset="-78"/>
              </a:rPr>
              <a:t>موتور رابط:</a:t>
            </a: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66688" indent="-166688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Interface engine </a:t>
            </a:r>
            <a:endParaRPr lang="fa-I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0526" y="1410788"/>
            <a:ext cx="7789504" cy="505532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0263"/>
            <a:ext cx="8596668" cy="5571099"/>
          </a:xfrm>
        </p:spPr>
        <p:txBody>
          <a:bodyPr/>
          <a:lstStyle/>
          <a:p>
            <a:pPr marL="342900" lvl="1" indent="-342900" algn="r" rtl="1">
              <a:buFont typeface="Wingdings" pitchFamily="2" charset="2"/>
              <a:buChar char="q"/>
            </a:pPr>
            <a:r>
              <a:rPr lang="ar-SA" sz="1800" b="1" dirty="0" smtClean="0">
                <a:cs typeface="B Zar" pitchFamily="2" charset="-78"/>
              </a:rPr>
              <a:t>استانداردها و پروتکل های جریان </a:t>
            </a:r>
            <a:r>
              <a:rPr lang="ar-SA" sz="1800" b="1" dirty="0" smtClean="0">
                <a:cs typeface="B Zar" pitchFamily="2" charset="-78"/>
              </a:rPr>
              <a:t>کار</a:t>
            </a:r>
            <a:endParaRPr lang="en-US" sz="1800" b="1" dirty="0" smtClean="0">
              <a:cs typeface="B Zar" pitchFamily="2" charset="-78"/>
            </a:endParaRPr>
          </a:p>
          <a:p>
            <a:pPr marL="342900" lvl="1" indent="-342900" algn="r" rtl="1">
              <a:buNone/>
            </a:pPr>
            <a:endParaRPr lang="en-US" sz="1800" dirty="0" smtClean="0">
              <a:cs typeface="B Zar" pitchFamily="2" charset="-78"/>
            </a:endParaRP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sz="1800" b="1" dirty="0" smtClean="0">
                <a:cs typeface="B Zar" pitchFamily="2" charset="-78"/>
              </a:rPr>
              <a:t>استاندارد </a:t>
            </a:r>
            <a:r>
              <a:rPr lang="en-US" sz="1800" b="1" dirty="0" smtClean="0">
                <a:cs typeface="B Zar" pitchFamily="2" charset="-78"/>
              </a:rPr>
              <a:t>HL7</a:t>
            </a:r>
            <a:endParaRPr lang="en-US" sz="1800" dirty="0" smtClean="0">
              <a:cs typeface="B Zar" pitchFamily="2" charset="-78"/>
            </a:endParaRP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ar-SA" sz="1800" b="1" dirty="0" smtClean="0">
                <a:cs typeface="B Zar" pitchFamily="2" charset="-78"/>
              </a:rPr>
              <a:t>استاندارد</a:t>
            </a:r>
            <a:r>
              <a:rPr lang="en-US" sz="1800" dirty="0" smtClean="0">
                <a:cs typeface="B Zar" pitchFamily="2" charset="-78"/>
              </a:rPr>
              <a:t>ACR-NEMA </a:t>
            </a:r>
            <a:r>
              <a:rPr lang="en-US" sz="1800" dirty="0" smtClean="0">
                <a:cs typeface="B Zar" pitchFamily="2" charset="-78"/>
              </a:rPr>
              <a:t>.</a:t>
            </a:r>
          </a:p>
          <a:p>
            <a:pPr marL="342900" lvl="2" indent="-342900" rtl="1">
              <a:lnSpc>
                <a:spcPct val="150000"/>
              </a:lnSpc>
              <a:buNone/>
            </a:pPr>
            <a:r>
              <a:rPr lang="en-US" sz="1800" dirty="0" smtClean="0">
                <a:cs typeface="B Zar" pitchFamily="2" charset="-78"/>
              </a:rPr>
              <a:t> </a:t>
            </a:r>
            <a:r>
              <a:rPr lang="en-US" sz="1800" dirty="0" smtClean="0">
                <a:cs typeface="B Zar" pitchFamily="2" charset="-78"/>
              </a:rPr>
              <a:t>American College Radiology – National Electrical Manufactures Association </a:t>
            </a:r>
          </a:p>
          <a:p>
            <a:pPr marL="342900" lvl="2" indent="-34290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800" b="1" dirty="0" smtClean="0">
                <a:cs typeface="B Zar" pitchFamily="2" charset="-78"/>
              </a:rPr>
              <a:t> </a:t>
            </a:r>
            <a:r>
              <a:rPr lang="ar-SA" sz="1800" b="1" dirty="0" smtClean="0">
                <a:cs typeface="B Zar" pitchFamily="2" charset="-78"/>
              </a:rPr>
              <a:t>استاندارد </a:t>
            </a:r>
            <a:r>
              <a:rPr lang="en-US" sz="1800" b="1" dirty="0" smtClean="0">
                <a:cs typeface="B Zar" pitchFamily="2" charset="-78"/>
              </a:rPr>
              <a:t>DICOM</a:t>
            </a:r>
            <a:r>
              <a:rPr lang="ar-SA" sz="1800" b="1" dirty="0" smtClean="0">
                <a:cs typeface="B Zar" pitchFamily="2" charset="-78"/>
              </a:rPr>
              <a:t>:</a:t>
            </a:r>
            <a:endParaRPr lang="en-US" sz="1800" dirty="0" smtClean="0">
              <a:cs typeface="B Zar" pitchFamily="2" charset="-78"/>
            </a:endParaRPr>
          </a:p>
          <a:p>
            <a:pPr algn="r" rt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45589"/>
            <a:ext cx="8806300" cy="5295774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مقدمه :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000" dirty="0" smtClean="0">
                <a:latin typeface="Times New Roman" pitchFamily="18" charset="0"/>
                <a:cs typeface="B Zar" pitchFamily="2" charset="-78"/>
              </a:rPr>
              <a:t>PACS</a:t>
            </a:r>
            <a:r>
              <a:rPr lang="fa-IR" sz="2000" dirty="0" smtClean="0">
                <a:latin typeface="Times New Roman" pitchFamily="18" charset="0"/>
                <a:cs typeface="B Zar" pitchFamily="2" charset="-78"/>
              </a:rPr>
              <a:t> چیست ؟</a:t>
            </a:r>
          </a:p>
          <a:p>
            <a:pPr marL="234950" indent="-2349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B Zar" pitchFamily="2" charset="-78"/>
              </a:rPr>
              <a:t>Picture</a:t>
            </a:r>
            <a:r>
              <a:rPr lang="fa-IR" sz="2000" dirty="0">
                <a:latin typeface="Times New Roman" pitchFamily="18" charset="0"/>
                <a:cs typeface="B Zar" pitchFamily="2" charset="-78"/>
              </a:rPr>
              <a:t>: بازبینی دقیق تر تصاویر بیماران جهت تشخیص، گزارش و مشاوره </a:t>
            </a:r>
            <a:endParaRPr lang="en-US" sz="2000" dirty="0">
              <a:latin typeface="Times New Roman" pitchFamily="18" charset="0"/>
              <a:cs typeface="B Zar" pitchFamily="2" charset="-78"/>
            </a:endParaRPr>
          </a:p>
          <a:p>
            <a:pPr marL="234950" indent="-2349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B Zar" pitchFamily="2" charset="-78"/>
              </a:rPr>
              <a:t>Archiving</a:t>
            </a:r>
            <a:r>
              <a:rPr lang="fa-IR" sz="2000" dirty="0">
                <a:latin typeface="Times New Roman" pitchFamily="18" charset="0"/>
                <a:cs typeface="B Zar" pitchFamily="2" charset="-78"/>
              </a:rPr>
              <a:t>: بایگانی تصاویر و گزارشها و کلیه سوابق قبلی بیماران بر روی دیسک های مغناطیسی و نوری به مدت زمان­های کوتاه و یا طولانی</a:t>
            </a:r>
            <a:endParaRPr lang="en-US" sz="2000" dirty="0">
              <a:latin typeface="Times New Roman" pitchFamily="18" charset="0"/>
              <a:cs typeface="B Zar" pitchFamily="2" charset="-78"/>
            </a:endParaRPr>
          </a:p>
          <a:p>
            <a:pPr marL="234950" indent="-2349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B Zar" pitchFamily="2" charset="-78"/>
              </a:rPr>
              <a:t>Communication</a:t>
            </a:r>
            <a:r>
              <a:rPr lang="fa-IR" sz="2000" dirty="0">
                <a:latin typeface="Times New Roman" pitchFamily="18" charset="0"/>
                <a:cs typeface="B Zar" pitchFamily="2" charset="-78"/>
              </a:rPr>
              <a:t>: با برقراری ارتباط تصویری و متنی از طریق شبکه ههای محلی و یا اینترنت</a:t>
            </a:r>
            <a:endParaRPr lang="en-US" sz="2000" dirty="0">
              <a:latin typeface="Times New Roman" pitchFamily="18" charset="0"/>
              <a:cs typeface="B Zar" pitchFamily="2" charset="-78"/>
            </a:endParaRPr>
          </a:p>
          <a:p>
            <a:pPr marL="234950" indent="-234950"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B Zar" pitchFamily="2" charset="-78"/>
              </a:rPr>
              <a:t>System</a:t>
            </a:r>
            <a:r>
              <a:rPr lang="fa-IR" sz="2000" dirty="0">
                <a:latin typeface="Times New Roman" pitchFamily="18" charset="0"/>
                <a:cs typeface="B Zar" pitchFamily="2" charset="-78"/>
              </a:rPr>
              <a:t>: توسط سیستم های واسط (</a:t>
            </a:r>
            <a:r>
              <a:rPr lang="en-US" sz="2000" dirty="0">
                <a:latin typeface="Times New Roman" pitchFamily="18" charset="0"/>
                <a:cs typeface="B Zar" pitchFamily="2" charset="-78"/>
              </a:rPr>
              <a:t>Interface</a:t>
            </a:r>
            <a:r>
              <a:rPr lang="fa-IR" sz="2000" dirty="0">
                <a:latin typeface="Times New Roman" pitchFamily="18" charset="0"/>
                <a:cs typeface="B Zar" pitchFamily="2" charset="-78"/>
              </a:rPr>
              <a:t>) به گونه ای که بتوان کلیه اطلاعات تصویری و اطلاعات فردی بیمار را از دستگاه های تصویر برداری به کاربران و پزشکان در هر نقطه از جهان منتقل نمود.</a:t>
            </a:r>
            <a:endParaRPr lang="en-US" sz="2000" dirty="0">
              <a:latin typeface="Times New Roman" pitchFamily="18" charset="0"/>
              <a:cs typeface="B Zar" pitchFamily="2" charset="-78"/>
            </a:endParaRPr>
          </a:p>
          <a:p>
            <a:pPr marL="0" indent="0" algn="r" rtl="1">
              <a:lnSpc>
                <a:spcPct val="150000"/>
              </a:lnSpc>
              <a:buNone/>
            </a:pPr>
            <a:endParaRPr lang="en-US" sz="2000" dirty="0">
              <a:latin typeface="Times New Roman" pitchFamily="18" charset="0"/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30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0.gstatic.com/images?q=tbn:ANd9GcTGYdy2m0Qgqbrfa_Ww1H84mI3Fh-EftvvFeRAXM5oGFBFWhZ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1734" y="4657725"/>
            <a:ext cx="8596668" cy="19378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a-IR" sz="4400" dirty="0" smtClean="0">
                <a:solidFill>
                  <a:srgbClr val="FFFF00"/>
                </a:solidFill>
                <a:cs typeface="MRT_Nazila College" pitchFamily="2" charset="-78"/>
              </a:rPr>
              <a:t>با تشکر از توجه شما</a:t>
            </a:r>
            <a:endParaRPr lang="en-US" sz="4400" dirty="0">
              <a:solidFill>
                <a:srgbClr val="FFFF00"/>
              </a:solidFill>
              <a:cs typeface="MRT_Nazila College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34573"/>
            <a:ext cx="8596668" cy="550679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Clr>
                <a:schemeClr val="accent5">
                  <a:lumMod val="75000"/>
                </a:schemeClr>
              </a:buClr>
              <a:buFont typeface="Wingdings" pitchFamily="2" charset="2"/>
              <a:buChar char="q"/>
            </a:pPr>
            <a:r>
              <a:rPr lang="fa-IR" sz="2000" dirty="0" smtClean="0">
                <a:cs typeface="B Zar" pitchFamily="2" charset="-78"/>
              </a:rPr>
              <a:t>تاریخچه توسعه </a:t>
            </a:r>
            <a:r>
              <a:rPr lang="en-US" sz="2000" dirty="0" smtClean="0">
                <a:cs typeface="B Zar" pitchFamily="2" charset="-78"/>
              </a:rPr>
              <a:t>PACS</a:t>
            </a:r>
            <a:r>
              <a:rPr lang="fa-IR" sz="2000" dirty="0" smtClean="0">
                <a:cs typeface="B Zar" pitchFamily="2" charset="-78"/>
              </a:rPr>
              <a:t> ؟</a:t>
            </a:r>
          </a:p>
          <a:p>
            <a:pPr marL="166688" indent="-166688" algn="r" rtl="1">
              <a:lnSpc>
                <a:spcPct val="150000"/>
              </a:lnSpc>
              <a:buClr>
                <a:schemeClr val="accent5">
                  <a:lumMod val="75000"/>
                </a:schemeClr>
              </a:buClr>
              <a:buNone/>
            </a:pPr>
            <a:r>
              <a:rPr lang="fa-IR" sz="2000" dirty="0" smtClean="0">
                <a:cs typeface="B Zar" pitchFamily="2" charset="-78"/>
              </a:rPr>
              <a:t>تاریخچه </a:t>
            </a:r>
            <a:r>
              <a:rPr lang="en-US" sz="2000" dirty="0" smtClean="0">
                <a:cs typeface="B Zar" pitchFamily="2" charset="-78"/>
              </a:rPr>
              <a:t>PACS</a:t>
            </a:r>
            <a:r>
              <a:rPr lang="fa-IR" sz="2000" dirty="0" smtClean="0">
                <a:cs typeface="B Zar" pitchFamily="2" charset="-78"/>
              </a:rPr>
              <a:t> به سه دوره 10 ساله تقسیم می شود:</a:t>
            </a:r>
          </a:p>
          <a:p>
            <a:pPr marL="166688" indent="-166688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10 سال آغازین: </a:t>
            </a:r>
            <a:r>
              <a:rPr lang="fa-IR" sz="2000" dirty="0">
                <a:cs typeface="B Zar" pitchFamily="2" charset="-78"/>
              </a:rPr>
              <a:t>در رابطه با تحقیق و توسعه آزمایشگاهی بوده است </a:t>
            </a:r>
            <a:endParaRPr lang="fa-IR" sz="2000" dirty="0" smtClean="0">
              <a:cs typeface="B Zar" pitchFamily="2" charset="-78"/>
            </a:endParaRPr>
          </a:p>
          <a:p>
            <a:pPr marL="166688" indent="-166688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10 سال دوم :</a:t>
            </a:r>
            <a:r>
              <a:rPr lang="fa-IR" sz="2000" dirty="0">
                <a:cs typeface="B Zar" pitchFamily="2" charset="-78"/>
              </a:rPr>
              <a:t>در رابطه با کاربردهای کلینیکی و تجزیه و تحلیل جریان های کاری بوده است </a:t>
            </a:r>
            <a:endParaRPr lang="fa-IR" sz="2000" dirty="0" smtClean="0">
              <a:cs typeface="B Zar" pitchFamily="2" charset="-78"/>
            </a:endParaRPr>
          </a:p>
          <a:p>
            <a:pPr marL="166688" indent="-166688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Font typeface="Arial" pitchFamily="34" charset="0"/>
              <a:buChar char="•"/>
            </a:pPr>
            <a:r>
              <a:rPr lang="fa-IR" sz="2000" dirty="0" smtClean="0">
                <a:cs typeface="B Zar" pitchFamily="2" charset="-78"/>
              </a:rPr>
              <a:t>10 سال سوم:تحقیق </a:t>
            </a:r>
            <a:r>
              <a:rPr lang="fa-IR" sz="2000" dirty="0">
                <a:cs typeface="B Zar" pitchFamily="2" charset="-78"/>
              </a:rPr>
              <a:t>و توسعه در رابطه با مفاهیم انفورماتیک تصویر برداری </a:t>
            </a:r>
            <a:r>
              <a:rPr lang="en-US" sz="2000" dirty="0">
                <a:cs typeface="B Zar" pitchFamily="2" charset="-78"/>
              </a:rPr>
              <a:t>CAD</a:t>
            </a:r>
            <a:r>
              <a:rPr lang="fa-IR" sz="2000" dirty="0">
                <a:cs typeface="B Zar" pitchFamily="2" charset="-78"/>
              </a:rPr>
              <a:t> و یکپارچه سازی </a:t>
            </a:r>
            <a:r>
              <a:rPr lang="en-US" sz="2000" dirty="0">
                <a:cs typeface="B Zar" pitchFamily="2" charset="-78"/>
              </a:rPr>
              <a:t>PACS</a:t>
            </a:r>
            <a:r>
              <a:rPr lang="fa-IR" sz="2000" dirty="0">
                <a:cs typeface="B Zar" pitchFamily="2" charset="-78"/>
              </a:rPr>
              <a:t> با سایر </a:t>
            </a:r>
            <a:r>
              <a:rPr lang="fa-IR" sz="2000" dirty="0" smtClean="0">
                <a:cs typeface="B Zar" pitchFamily="2" charset="-78"/>
              </a:rPr>
              <a:t>سیستمها </a:t>
            </a:r>
            <a:r>
              <a:rPr lang="fa-IR" sz="2000" dirty="0">
                <a:cs typeface="B Zar" pitchFamily="2" charset="-78"/>
              </a:rPr>
              <a:t>و نهایتاً نصب و اجرای </a:t>
            </a:r>
            <a:r>
              <a:rPr lang="en-US" sz="2000" dirty="0">
                <a:cs typeface="B Zar" pitchFamily="2" charset="-78"/>
              </a:rPr>
              <a:t>PACS</a:t>
            </a:r>
            <a:r>
              <a:rPr lang="fa-IR" sz="2000" dirty="0">
                <a:cs typeface="B Zar" pitchFamily="2" charset="-78"/>
              </a:rPr>
              <a:t> در اندازه های کوچک، متوسط و بزرگ جهت ارتباط بین پزشکان، کاربران بخش­ها و مراکز درمانی مختلف. </a:t>
            </a:r>
            <a:endParaRPr lang="en-US" sz="20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693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703385"/>
            <a:ext cx="8596668" cy="5337977"/>
          </a:xfrm>
        </p:spPr>
        <p:txBody>
          <a:bodyPr/>
          <a:lstStyle/>
          <a:p>
            <a:pPr algn="r" rtl="1">
              <a:lnSpc>
                <a:spcPct val="200000"/>
              </a:lnSpc>
              <a:buFont typeface="Wingdings" pitchFamily="2" charset="2"/>
              <a:buChar char="q"/>
            </a:pPr>
            <a:r>
              <a:rPr lang="fa-IR" sz="2000" dirty="0" smtClean="0">
                <a:cs typeface="B Zar" pitchFamily="2" charset="-78"/>
              </a:rPr>
              <a:t>مولفه های </a:t>
            </a:r>
            <a:r>
              <a:rPr lang="en-US" sz="2000" dirty="0" smtClean="0">
                <a:cs typeface="B Zar" pitchFamily="2" charset="-78"/>
              </a:rPr>
              <a:t>PACS</a:t>
            </a:r>
            <a:r>
              <a:rPr lang="fa-IR" sz="2000" dirty="0" smtClean="0">
                <a:cs typeface="B Zar" pitchFamily="2" charset="-78"/>
              </a:rPr>
              <a:t>:</a:t>
            </a:r>
          </a:p>
          <a:p>
            <a:pPr algn="r" rtl="1">
              <a:lnSpc>
                <a:spcPct val="200000"/>
              </a:lnSpc>
              <a:buNone/>
            </a:pPr>
            <a:r>
              <a:rPr lang="fa-IR" sz="2000" dirty="0">
                <a:cs typeface="B Zar" pitchFamily="2" charset="-78"/>
              </a:rPr>
              <a:t>بطور کلی یک سیستم </a:t>
            </a:r>
            <a:r>
              <a:rPr lang="en-US" sz="2000" dirty="0">
                <a:cs typeface="B Zar" pitchFamily="2" charset="-78"/>
              </a:rPr>
              <a:t>PACS</a:t>
            </a:r>
            <a:r>
              <a:rPr lang="fa-IR" sz="2000" dirty="0">
                <a:cs typeface="B Zar" pitchFamily="2" charset="-78"/>
              </a:rPr>
              <a:t> شامل مؤلفه های زیر است :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SzPct val="83000"/>
              <a:buFont typeface="Arial" pitchFamily="34" charset="0"/>
              <a:buChar char="•"/>
            </a:pPr>
            <a:r>
              <a:rPr lang="fa-IR" sz="2000" dirty="0">
                <a:cs typeface="B Zar" pitchFamily="2" charset="-78"/>
              </a:rPr>
              <a:t>قسمت اخذ تصاویر و داده­ها 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SzPct val="83000"/>
              <a:buFont typeface="Arial" pitchFamily="34" charset="0"/>
              <a:buChar char="•"/>
            </a:pPr>
            <a:r>
              <a:rPr lang="fa-IR" sz="2000" dirty="0">
                <a:cs typeface="B Zar" pitchFamily="2" charset="-78"/>
              </a:rPr>
              <a:t>قسمت مربوط به ذخیره سازی 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SzPct val="83000"/>
              <a:buFont typeface="Arial" pitchFamily="34" charset="0"/>
              <a:buChar char="•"/>
            </a:pPr>
            <a:r>
              <a:rPr lang="fa-IR" sz="2000" dirty="0">
                <a:cs typeface="B Zar" pitchFamily="2" charset="-78"/>
              </a:rPr>
              <a:t>قسمت ارسال و دریافت تصاویر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200000"/>
              </a:lnSpc>
              <a:buClr>
                <a:schemeClr val="accent5">
                  <a:lumMod val="75000"/>
                </a:schemeClr>
              </a:buClr>
              <a:buSzPct val="83000"/>
              <a:buFont typeface="Arial" pitchFamily="34" charset="0"/>
              <a:buChar char="•"/>
            </a:pPr>
            <a:r>
              <a:rPr lang="fa-IR" sz="2000" dirty="0">
                <a:cs typeface="B Zar" pitchFamily="2" charset="-78"/>
              </a:rPr>
              <a:t>قسمت بازسازی و نمایش تصاویر</a:t>
            </a:r>
            <a:endParaRPr lang="en-US" sz="2000" dirty="0">
              <a:cs typeface="B Zar" pitchFamily="2" charset="-78"/>
            </a:endParaRP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34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774" y="418012"/>
            <a:ext cx="8388289" cy="5675602"/>
          </a:xfrm>
        </p:spPr>
        <p:txBody>
          <a:bodyPr>
            <a:noAutofit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b="1" dirty="0" smtClean="0">
                <a:cs typeface="B Zar" pitchFamily="2" charset="-78"/>
              </a:rPr>
              <a:t>مزایای  </a:t>
            </a:r>
            <a:r>
              <a:rPr lang="en-US" b="1" dirty="0" smtClean="0">
                <a:cs typeface="B Zar" pitchFamily="2" charset="-78"/>
              </a:rPr>
              <a:t>PACS</a:t>
            </a:r>
            <a:r>
              <a:rPr lang="fa-IR" b="1" dirty="0" smtClean="0">
                <a:cs typeface="B Zar" pitchFamily="2" charset="-78"/>
              </a:rPr>
              <a:t>: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کاربرد آن در مدیریت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پزشکان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بیماران</a:t>
            </a:r>
          </a:p>
          <a:p>
            <a:pPr algn="r" rtl="1">
              <a:buClr>
                <a:srgbClr val="C00000"/>
              </a:buClr>
              <a:buFont typeface="Wingdings" pitchFamily="2" charset="2"/>
              <a:buChar char="ü"/>
            </a:pPr>
            <a:r>
              <a:rPr lang="fa-IR" dirty="0" smtClean="0">
                <a:cs typeface="B Zar" pitchFamily="2" charset="-78"/>
              </a:rPr>
              <a:t>کاهش هزینه ها </a:t>
            </a:r>
          </a:p>
          <a:p>
            <a:pPr algn="r" rtl="1">
              <a:buFont typeface="Arial" pitchFamily="34" charset="0"/>
              <a:buChar char="•"/>
            </a:pPr>
            <a:r>
              <a:rPr lang="fa-IR" b="1" dirty="0" smtClean="0">
                <a:cs typeface="B Zar" pitchFamily="2" charset="-78"/>
              </a:rPr>
              <a:t>مزایای </a:t>
            </a:r>
            <a:r>
              <a:rPr lang="en-US" b="1" dirty="0" smtClean="0">
                <a:cs typeface="B Zar" pitchFamily="2" charset="-78"/>
              </a:rPr>
              <a:t>PACS</a:t>
            </a:r>
            <a:r>
              <a:rPr lang="fa-IR" b="1" dirty="0" smtClean="0">
                <a:cs typeface="B Zar" pitchFamily="2" charset="-78"/>
              </a:rPr>
              <a:t> در دید کلی :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1- صرفه جویی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2- </a:t>
            </a:r>
            <a:r>
              <a:rPr lang="fa-IR" dirty="0">
                <a:cs typeface="B Zar" pitchFamily="2" charset="-78"/>
              </a:rPr>
              <a:t>کاهش زمان دسترسی به داده </a:t>
            </a:r>
            <a:r>
              <a:rPr lang="fa-IR" dirty="0" smtClean="0">
                <a:cs typeface="B Zar" pitchFamily="2" charset="-78"/>
              </a:rPr>
              <a:t>ها</a:t>
            </a:r>
            <a:endParaRPr lang="fa-IR" dirty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3- </a:t>
            </a:r>
            <a:r>
              <a:rPr lang="fa-IR" dirty="0">
                <a:cs typeface="B Zar" pitchFamily="2" charset="-78"/>
              </a:rPr>
              <a:t>تسهیل در دستیابی به اطلاعات </a:t>
            </a:r>
            <a:endParaRPr lang="fa-IR" dirty="0" smtClean="0">
              <a:cs typeface="B Zar" pitchFamily="2" charset="-78"/>
            </a:endParaRP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4- </a:t>
            </a:r>
            <a:r>
              <a:rPr lang="fa-IR" dirty="0">
                <a:cs typeface="B Zar" pitchFamily="2" charset="-78"/>
              </a:rPr>
              <a:t>برقراری امکان مشورت و ایجاد  کمیسیون های </a:t>
            </a:r>
            <a:r>
              <a:rPr lang="fa-IR" dirty="0" smtClean="0">
                <a:cs typeface="B Zar" pitchFamily="2" charset="-78"/>
              </a:rPr>
              <a:t>پزشکی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5- </a:t>
            </a:r>
            <a:r>
              <a:rPr lang="fa-IR" dirty="0">
                <a:cs typeface="B Zar" pitchFamily="2" charset="-78"/>
              </a:rPr>
              <a:t>بالا بردن کیفیت آموزشی و </a:t>
            </a:r>
            <a:r>
              <a:rPr lang="fa-IR" dirty="0" smtClean="0">
                <a:cs typeface="B Zar" pitchFamily="2" charset="-78"/>
              </a:rPr>
              <a:t>درمانی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6- </a:t>
            </a:r>
            <a:r>
              <a:rPr lang="fa-IR" dirty="0">
                <a:cs typeface="B Zar" pitchFamily="2" charset="-78"/>
              </a:rPr>
              <a:t>دیجیتال شدن ماهیت </a:t>
            </a:r>
            <a:r>
              <a:rPr lang="fa-IR" dirty="0" smtClean="0">
                <a:cs typeface="B Zar" pitchFamily="2" charset="-78"/>
              </a:rPr>
              <a:t>تصاویر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7- </a:t>
            </a:r>
            <a:r>
              <a:rPr lang="fa-IR" dirty="0">
                <a:cs typeface="B Zar" pitchFamily="2" charset="-78"/>
              </a:rPr>
              <a:t>افزایش </a:t>
            </a:r>
            <a:r>
              <a:rPr lang="fa-IR" dirty="0" smtClean="0">
                <a:cs typeface="B Zar" pitchFamily="2" charset="-78"/>
              </a:rPr>
              <a:t>دقت</a:t>
            </a:r>
          </a:p>
          <a:p>
            <a:pPr algn="r" rtl="1">
              <a:buNone/>
            </a:pPr>
            <a:r>
              <a:rPr lang="fa-IR" dirty="0" smtClean="0">
                <a:cs typeface="B Zar" pitchFamily="2" charset="-78"/>
              </a:rPr>
              <a:t>8- </a:t>
            </a:r>
            <a:r>
              <a:rPr lang="fa-IR" dirty="0">
                <a:cs typeface="B Zar" pitchFamily="2" charset="-78"/>
              </a:rPr>
              <a:t>بالا بردن اطمینان و جلوگیری از گم شدن تصاویر و </a:t>
            </a:r>
            <a:r>
              <a:rPr lang="fa-IR" dirty="0" smtClean="0">
                <a:cs typeface="B Zar" pitchFamily="2" charset="-78"/>
              </a:rPr>
              <a:t>اطلاعات</a:t>
            </a:r>
          </a:p>
          <a:p>
            <a:pPr marL="0" indent="0" algn="r" rtl="1">
              <a:buNone/>
            </a:pP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474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78303"/>
            <a:ext cx="8596668" cy="5563060"/>
          </a:xfrm>
        </p:spPr>
        <p:txBody>
          <a:bodyPr>
            <a:normAutofit fontScale="92500" lnSpcReduction="10000"/>
          </a:bodyPr>
          <a:lstStyle/>
          <a:p>
            <a:pPr algn="r" rtl="1">
              <a:buClr>
                <a:srgbClr val="C00000"/>
              </a:buClr>
              <a:buFont typeface="Wingdings 3" pitchFamily="18" charset="2"/>
              <a:buChar char=""/>
            </a:pPr>
            <a:r>
              <a:rPr lang="en-US" dirty="0">
                <a:cs typeface="B Zar" pitchFamily="2" charset="-78"/>
              </a:rPr>
              <a:t>PACS </a:t>
            </a:r>
            <a:r>
              <a:rPr lang="fa-IR" dirty="0">
                <a:cs typeface="B Zar" pitchFamily="2" charset="-78"/>
              </a:rPr>
              <a:t>و کاربرد آن برای مدیریت بیمارستان و </a:t>
            </a:r>
            <a:r>
              <a:rPr lang="fa-IR" dirty="0" smtClean="0">
                <a:cs typeface="B Zar" pitchFamily="2" charset="-78"/>
              </a:rPr>
              <a:t>کلینیک:</a:t>
            </a:r>
            <a:endParaRPr lang="en-US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 smtClean="0">
                <a:cs typeface="B Zar" pitchFamily="2" charset="-78"/>
              </a:rPr>
              <a:t>سرعت </a:t>
            </a:r>
            <a:r>
              <a:rPr lang="fa-IR" dirty="0">
                <a:cs typeface="B Zar" pitchFamily="2" charset="-78"/>
              </a:rPr>
              <a:t>عمل در انتقال تصاویر بیماران به منظور گزارش و در دسترس بودن اطلاعات به طور همزمان در چندین بخش </a:t>
            </a:r>
            <a:r>
              <a:rPr lang="fa-IR" dirty="0" smtClean="0">
                <a:cs typeface="B Zar" pitchFamily="2" charset="-78"/>
              </a:rPr>
              <a:t>بیمارستان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عدم توقف پروسه گزارش دهی به بیماران حتی در زمانی که پزشک مسوول در بخش و یا بیمارستان حضور ندارد</a:t>
            </a:r>
            <a:r>
              <a:rPr lang="fa-IR" dirty="0" smtClean="0">
                <a:cs typeface="B Zar" pitchFamily="2" charset="-78"/>
              </a:rPr>
              <a:t>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بایگانی و آرشیو دائمی کلیه  اطلاعات تصویری به صورت اتوماتیک و در فرمت </a:t>
            </a:r>
            <a:r>
              <a:rPr lang="fa-IR" dirty="0" smtClean="0">
                <a:cs typeface="B Zar" pitchFamily="2" charset="-78"/>
              </a:rPr>
              <a:t>استاندارد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امکان جست و جوی بسیار سریع و یافتن کلیه اطلاعات تصویری و سوابق </a:t>
            </a:r>
            <a:r>
              <a:rPr lang="fa-IR" dirty="0" smtClean="0">
                <a:cs typeface="B Zar" pitchFamily="2" charset="-78"/>
              </a:rPr>
              <a:t>بیمار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 smtClean="0">
                <a:cs typeface="B Zar" pitchFamily="2" charset="-78"/>
              </a:rPr>
              <a:t>نظارت </a:t>
            </a:r>
            <a:r>
              <a:rPr lang="fa-IR" dirty="0">
                <a:cs typeface="B Zar" pitchFamily="2" charset="-78"/>
              </a:rPr>
              <a:t>کامل بر حسن اجرای کار سیستم های تصویر برداری مستقر در بخش یا </a:t>
            </a:r>
            <a:r>
              <a:rPr lang="fa-IR" dirty="0" smtClean="0">
                <a:cs typeface="B Zar" pitchFamily="2" charset="-78"/>
              </a:rPr>
              <a:t>کلینیک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جلوگیری از مفقود شدن پرونده های بیمار در بخش های مختلف </a:t>
            </a:r>
            <a:endParaRPr lang="fa-IR" dirty="0" smtClean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امکان الحاق کلیه مدارک اداری، عملیات حسابداری و کلیه پروسه پذیرش بیمار به </a:t>
            </a:r>
            <a:r>
              <a:rPr lang="en-US" dirty="0">
                <a:cs typeface="B Zar" pitchFamily="2" charset="-78"/>
              </a:rPr>
              <a:t>PACS </a:t>
            </a:r>
            <a:r>
              <a:rPr lang="fa-IR" dirty="0">
                <a:cs typeface="B Zar" pitchFamily="2" charset="-78"/>
              </a:rPr>
              <a:t>در جهت اتوماسیون کامل پروسه از پذیرش بیمار تا ترخیص وی و بایگانی کلیه سوابق به صورت دائم.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فراهم آوردن آرامش روحی بیمار و تسریع در امر پاسخگویی، تشخیص و درمان، کاهش عملیات اداری و حسابداری و کوتاه نمودن زمان انتظار جهت تحویل تصاویر  یا انتقال آن به بخش های دیگر 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§"/>
            </a:pPr>
            <a:r>
              <a:rPr lang="fa-IR" dirty="0">
                <a:cs typeface="B Zar" pitchFamily="2" charset="-78"/>
              </a:rPr>
              <a:t>افزایش ضریب امنیت بیمار با عدم تکرار تصویرنگاری اشعه ایکس در زمانی که کیفیت چاپ تصاویر مطلوب نیست.</a:t>
            </a:r>
            <a:endParaRPr lang="en-US" dirty="0">
              <a:cs typeface="B Zar" pitchFamily="2" charset="-78"/>
            </a:endParaRPr>
          </a:p>
          <a:p>
            <a:pPr algn="r" rtl="1">
              <a:buFontTx/>
              <a:buChar char="-"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70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407963"/>
            <a:ext cx="8596668" cy="5633399"/>
          </a:xfrm>
        </p:spPr>
        <p:txBody>
          <a:bodyPr>
            <a:normAutofit lnSpcReduction="10000"/>
          </a:bodyPr>
          <a:lstStyle/>
          <a:p>
            <a:pPr algn="r" rtl="1">
              <a:buClr>
                <a:schemeClr val="accent5">
                  <a:lumMod val="75000"/>
                </a:schemeClr>
              </a:buClr>
              <a:buFont typeface="Wingdings 3" pitchFamily="18" charset="2"/>
              <a:buChar char=""/>
            </a:pPr>
            <a:r>
              <a:rPr lang="fa-IR" b="1" dirty="0">
                <a:cs typeface="B Zar" pitchFamily="2" charset="-78"/>
              </a:rPr>
              <a:t>کاربرد </a:t>
            </a:r>
            <a:r>
              <a:rPr lang="en-US" b="1" dirty="0">
                <a:cs typeface="B Zar" pitchFamily="2" charset="-78"/>
              </a:rPr>
              <a:t>PACS</a:t>
            </a:r>
            <a:r>
              <a:rPr lang="fa-IR" b="1" dirty="0">
                <a:cs typeface="B Zar" pitchFamily="2" charset="-78"/>
              </a:rPr>
              <a:t> برای پزشکان </a:t>
            </a:r>
            <a:r>
              <a:rPr lang="fa-IR" b="1" dirty="0" smtClean="0">
                <a:cs typeface="B Zar" pitchFamily="2" charset="-78"/>
              </a:rPr>
              <a:t>: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</a:t>
            </a:r>
            <a:r>
              <a:rPr lang="fa-IR" dirty="0">
                <a:cs typeface="B Zar" pitchFamily="2" charset="-78"/>
              </a:rPr>
              <a:t>امکان نظارت هم زمان بر نحوه تصویر نگاری و کنترل کیفی تصاویر از اتاق مخصوص پزشک و در حالت پیشرفته از هر نقطه دنیا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</a:t>
            </a:r>
            <a:r>
              <a:rPr lang="fa-IR" dirty="0">
                <a:cs typeface="B Zar" pitchFamily="2" charset="-78"/>
              </a:rPr>
              <a:t>امکان پردازش های تصویری لازم با قابلیت های همسان یا کامل تر از دستگاه های تصویرنگاری به منظور رویت بهتر ضایعات، اندازه گیری ها، بازسازی های سه بعدی ، چرخش و متحرک سازی تصاویرو غیره روی مانیتور پزشک.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</a:t>
            </a:r>
            <a:r>
              <a:rPr lang="fa-IR" dirty="0">
                <a:cs typeface="B Zar" pitchFamily="2" charset="-78"/>
              </a:rPr>
              <a:t>امکان پردازش های تصویری لازم با قابلیت های همسان یا کامل تر از دستگاه های تصویرنگاری به منظور رویت بهتر ضایعات، اندازه گیری ها، بازسازی های سه بعدی ، چرخش و متحرک سازی تصاویرو غیره روی مانیتور پزشک.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آماده </a:t>
            </a:r>
            <a:r>
              <a:rPr lang="fa-IR" dirty="0">
                <a:cs typeface="B Zar" pitchFamily="2" charset="-78"/>
              </a:rPr>
              <a:t>سازی تصاویر و پردازش ها جهت کنفرانس های علمی، تهیه فایل های آموزشی و جهت کارهای تحقیقاتی</a:t>
            </a:r>
            <a:endParaRPr lang="en-US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امکان </a:t>
            </a:r>
            <a:r>
              <a:rPr lang="fa-IR" dirty="0">
                <a:cs typeface="B Zar" pitchFamily="2" charset="-78"/>
              </a:rPr>
              <a:t>بایگانی و رکورد تصاویر، گزارش ها و کلیه اطلاعات مربوطه بر روی دیسکت و </a:t>
            </a:r>
            <a:r>
              <a:rPr lang="en-US" dirty="0">
                <a:cs typeface="B Zar" pitchFamily="2" charset="-78"/>
              </a:rPr>
              <a:t>CD</a:t>
            </a:r>
          </a:p>
          <a:p>
            <a:pPr lvl="0"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امکان </a:t>
            </a:r>
            <a:r>
              <a:rPr lang="fa-IR" dirty="0">
                <a:cs typeface="B Zar" pitchFamily="2" charset="-78"/>
              </a:rPr>
              <a:t>مشاوره و برگزاری جلسات از راه دور به وسیله امکانات </a:t>
            </a:r>
            <a:r>
              <a:rPr lang="en-US" dirty="0">
                <a:cs typeface="B Zar" pitchFamily="2" charset="-78"/>
              </a:rPr>
              <a:t>PACS</a:t>
            </a:r>
          </a:p>
          <a:p>
            <a:pPr algn="r" rtl="1">
              <a:lnSpc>
                <a:spcPct val="150000"/>
              </a:lnSpc>
              <a:buNone/>
            </a:pPr>
            <a:r>
              <a:rPr lang="fa-IR" dirty="0" smtClean="0">
                <a:cs typeface="B Zar" pitchFamily="2" charset="-78"/>
              </a:rPr>
              <a:t>- امکان </a:t>
            </a:r>
            <a:r>
              <a:rPr lang="fa-IR" dirty="0">
                <a:cs typeface="B Zar" pitchFamily="2" charset="-78"/>
              </a:rPr>
              <a:t>تهیه پرینت از تصاویر قبل و بعد از پردازش بر روی اغلب چابگر دستگاه های تصویر نگاری یا چاپگر کامپیوتر شخصی </a:t>
            </a:r>
            <a:endParaRPr lang="en-US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1904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53219"/>
            <a:ext cx="8596668" cy="5788144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  <a:buFont typeface="Wingdings" pitchFamily="2" charset="2"/>
              <a:buChar char="q"/>
            </a:pPr>
            <a:r>
              <a:rPr lang="fa-IR" sz="2000" b="1" dirty="0">
                <a:cs typeface="B Zar" pitchFamily="2" charset="-78"/>
              </a:rPr>
              <a:t>کاربرد </a:t>
            </a:r>
            <a:r>
              <a:rPr lang="en-US" sz="2000" b="1" dirty="0">
                <a:cs typeface="B Zar" pitchFamily="2" charset="-78"/>
              </a:rPr>
              <a:t>PACS</a:t>
            </a:r>
            <a:r>
              <a:rPr lang="fa-IR" sz="2000" b="1" dirty="0">
                <a:cs typeface="B Zar" pitchFamily="2" charset="-78"/>
              </a:rPr>
              <a:t> برای بیماران </a:t>
            </a:r>
            <a:endParaRPr lang="en-US" sz="2000" b="1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تسریع در زمان پذیرش و تحویل تصاویر و انتقال آسان و اتوماتیک مدارک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افزایش ضریب امنیت و سلامت بیمار با توجه به فراهم بودن کلیه اطلاعات مورد نیاز جهت درمان در یک مجموعه واحد.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آسودگی خاطر بیمار از نظر حفظ دائمی مدارک در مرکز پزشکی و عدم تقبل هزینه مجدد تصویر نگاری و تکمیل پرونده مفقود شدن فیلم و سوابق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امکان دریافت </a:t>
            </a:r>
            <a:r>
              <a:rPr lang="en-US" sz="2000" dirty="0">
                <a:cs typeface="B Zar" pitchFamily="2" charset="-78"/>
              </a:rPr>
              <a:t>CD</a:t>
            </a:r>
            <a:r>
              <a:rPr lang="fa-IR" sz="2000" dirty="0">
                <a:cs typeface="B Zar" pitchFamily="2" charset="-78"/>
              </a:rPr>
              <a:t>، فیلم ویدئویی یا دیسکت کلیه تصاویر و سوابق پزشکی جهت حفظ یا مشاوره با پزشکان.</a:t>
            </a:r>
            <a:endParaRPr lang="en-US" sz="2000" dirty="0">
              <a:cs typeface="B Zar" pitchFamily="2" charset="-78"/>
            </a:endParaRPr>
          </a:p>
          <a:p>
            <a:pPr lvl="0"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استفاده از مشاوره سریع پزشکان با ارسال سریع تصاویر از طریق اینترنت </a:t>
            </a:r>
            <a:endParaRPr lang="en-US" sz="2000" dirty="0">
              <a:cs typeface="B Zar" pitchFamily="2" charset="-78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>
                <a:cs typeface="B Zar" pitchFamily="2" charset="-78"/>
              </a:rPr>
              <a:t>کاهش هزینه ارسال مدارک و تصاویر به بیمارستان و مراکز درمانی در تمام دنیا</a:t>
            </a:r>
            <a:endParaRPr lang="en-US" sz="20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986594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419</TotalTime>
  <Words>2468</Words>
  <Application>Microsoft Office PowerPoint</Application>
  <PresentationFormat>Custom</PresentationFormat>
  <Paragraphs>223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Facet</vt:lpstr>
      <vt:lpstr>بسم الله الرحمن الرحیم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Sepanj-System</dc:creator>
  <cp:lastModifiedBy>Sepanj-System</cp:lastModifiedBy>
  <cp:revision>31</cp:revision>
  <dcterms:created xsi:type="dcterms:W3CDTF">2013-11-14T07:32:13Z</dcterms:created>
  <dcterms:modified xsi:type="dcterms:W3CDTF">2013-11-19T19:18:18Z</dcterms:modified>
</cp:coreProperties>
</file>