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9"/>
  </p:notesMasterIdLst>
  <p:handoutMasterIdLst>
    <p:handoutMasterId r:id="rId120"/>
  </p:handoutMasterIdLst>
  <p:sldIdLst>
    <p:sldId id="467" r:id="rId2"/>
    <p:sldId id="1032" r:id="rId3"/>
    <p:sldId id="1033" r:id="rId4"/>
    <p:sldId id="1034" r:id="rId5"/>
    <p:sldId id="1035" r:id="rId6"/>
    <p:sldId id="1036" r:id="rId7"/>
    <p:sldId id="1037" r:id="rId8"/>
    <p:sldId id="1038" r:id="rId9"/>
    <p:sldId id="1039" r:id="rId10"/>
    <p:sldId id="1040" r:id="rId11"/>
    <p:sldId id="1041" r:id="rId12"/>
    <p:sldId id="1042" r:id="rId13"/>
    <p:sldId id="1043" r:id="rId14"/>
    <p:sldId id="1044" r:id="rId15"/>
    <p:sldId id="1045" r:id="rId16"/>
    <p:sldId id="1046" r:id="rId17"/>
    <p:sldId id="1047" r:id="rId18"/>
    <p:sldId id="1048" r:id="rId19"/>
    <p:sldId id="1049" r:id="rId20"/>
    <p:sldId id="1050" r:id="rId21"/>
    <p:sldId id="1051" r:id="rId22"/>
    <p:sldId id="1052" r:id="rId23"/>
    <p:sldId id="914" r:id="rId24"/>
    <p:sldId id="948" r:id="rId25"/>
    <p:sldId id="949" r:id="rId26"/>
    <p:sldId id="950" r:id="rId27"/>
    <p:sldId id="1030" r:id="rId28"/>
    <p:sldId id="1029" r:id="rId29"/>
    <p:sldId id="1028" r:id="rId30"/>
    <p:sldId id="1027" r:id="rId31"/>
    <p:sldId id="1031" r:id="rId32"/>
    <p:sldId id="951" r:id="rId33"/>
    <p:sldId id="952" r:id="rId34"/>
    <p:sldId id="953" r:id="rId35"/>
    <p:sldId id="954" r:id="rId36"/>
    <p:sldId id="955" r:id="rId37"/>
    <p:sldId id="956" r:id="rId38"/>
    <p:sldId id="957" r:id="rId39"/>
    <p:sldId id="958" r:id="rId40"/>
    <p:sldId id="959" r:id="rId41"/>
    <p:sldId id="960" r:id="rId42"/>
    <p:sldId id="961" r:id="rId43"/>
    <p:sldId id="962" r:id="rId44"/>
    <p:sldId id="963" r:id="rId45"/>
    <p:sldId id="964" r:id="rId46"/>
    <p:sldId id="965" r:id="rId47"/>
    <p:sldId id="966" r:id="rId48"/>
    <p:sldId id="967" r:id="rId49"/>
    <p:sldId id="968" r:id="rId50"/>
    <p:sldId id="969" r:id="rId51"/>
    <p:sldId id="970" r:id="rId52"/>
    <p:sldId id="971" r:id="rId53"/>
    <p:sldId id="972" r:id="rId54"/>
    <p:sldId id="973" r:id="rId55"/>
    <p:sldId id="974" r:id="rId56"/>
    <p:sldId id="975" r:id="rId57"/>
    <p:sldId id="976" r:id="rId58"/>
    <p:sldId id="977" r:id="rId59"/>
    <p:sldId id="978" r:id="rId60"/>
    <p:sldId id="979" r:id="rId61"/>
    <p:sldId id="980" r:id="rId62"/>
    <p:sldId id="981" r:id="rId63"/>
    <p:sldId id="983" r:id="rId64"/>
    <p:sldId id="984" r:id="rId65"/>
    <p:sldId id="985" r:id="rId66"/>
    <p:sldId id="988" r:id="rId67"/>
    <p:sldId id="1059" r:id="rId68"/>
    <p:sldId id="1072" r:id="rId69"/>
    <p:sldId id="1073" r:id="rId70"/>
    <p:sldId id="1074" r:id="rId71"/>
    <p:sldId id="1075" r:id="rId72"/>
    <p:sldId id="1076" r:id="rId73"/>
    <p:sldId id="1077" r:id="rId74"/>
    <p:sldId id="1078" r:id="rId75"/>
    <p:sldId id="1079" r:id="rId76"/>
    <p:sldId id="1080" r:id="rId77"/>
    <p:sldId id="1081" r:id="rId78"/>
    <p:sldId id="1082" r:id="rId79"/>
    <p:sldId id="1000" r:id="rId80"/>
    <p:sldId id="1001" r:id="rId81"/>
    <p:sldId id="1002" r:id="rId82"/>
    <p:sldId id="1003" r:id="rId83"/>
    <p:sldId id="1004" r:id="rId84"/>
    <p:sldId id="1005" r:id="rId85"/>
    <p:sldId id="1006" r:id="rId86"/>
    <p:sldId id="1007" r:id="rId87"/>
    <p:sldId id="1008" r:id="rId88"/>
    <p:sldId id="1009" r:id="rId89"/>
    <p:sldId id="1010" r:id="rId90"/>
    <p:sldId id="1011" r:id="rId91"/>
    <p:sldId id="1012" r:id="rId92"/>
    <p:sldId id="1013" r:id="rId93"/>
    <p:sldId id="1014" r:id="rId94"/>
    <p:sldId id="1015" r:id="rId95"/>
    <p:sldId id="1016" r:id="rId96"/>
    <p:sldId id="1017" r:id="rId97"/>
    <p:sldId id="1018" r:id="rId98"/>
    <p:sldId id="1019" r:id="rId99"/>
    <p:sldId id="1020" r:id="rId100"/>
    <p:sldId id="1021" r:id="rId101"/>
    <p:sldId id="1022" r:id="rId102"/>
    <p:sldId id="1023" r:id="rId103"/>
    <p:sldId id="1024" r:id="rId104"/>
    <p:sldId id="1025" r:id="rId105"/>
    <p:sldId id="1060" r:id="rId106"/>
    <p:sldId id="1061" r:id="rId107"/>
    <p:sldId id="1062" r:id="rId108"/>
    <p:sldId id="1063" r:id="rId109"/>
    <p:sldId id="1064" r:id="rId110"/>
    <p:sldId id="1065" r:id="rId111"/>
    <p:sldId id="1066" r:id="rId112"/>
    <p:sldId id="1067" r:id="rId113"/>
    <p:sldId id="1068" r:id="rId114"/>
    <p:sldId id="1069" r:id="rId115"/>
    <p:sldId id="1070" r:id="rId116"/>
    <p:sldId id="1071" r:id="rId117"/>
    <p:sldId id="896" r:id="rId1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ms" initials="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CCFF"/>
    <a:srgbClr val="00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441" autoAdjust="0"/>
    <p:restoredTop sz="87455" autoAdjust="0"/>
  </p:normalViewPr>
  <p:slideViewPr>
    <p:cSldViewPr>
      <p:cViewPr varScale="1">
        <p:scale>
          <a:sx n="63" d="100"/>
          <a:sy n="63" d="100"/>
        </p:scale>
        <p:origin x="-732" y="-114"/>
      </p:cViewPr>
      <p:guideLst>
        <p:guide orient="horz" pos="2160"/>
        <p:guide pos="2880"/>
      </p:guideLst>
    </p:cSldViewPr>
  </p:slideViewPr>
  <p:notesTextViewPr>
    <p:cViewPr>
      <p:scale>
        <a:sx n="50" d="100"/>
        <a:sy n="5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handoutMaster" Target="handoutMasters/handoutMaster1.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DE2C8F6B-2832-4439-BBF0-2D0234B14749}" type="datetimeFigureOut">
              <a:rPr lang="fa-IR" smtClean="0"/>
              <a:pPr/>
              <a:t>12/01/1441</a:t>
            </a:fld>
            <a:endParaRPr lang="fa-IR"/>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97738AB0-26E9-47E8-AD81-E24037262114}" type="slidenum">
              <a:rPr lang="fa-IR" smtClean="0"/>
              <a:pPr/>
              <a:t>‹#›</a:t>
            </a:fld>
            <a:endParaRPr lang="fa-IR"/>
          </a:p>
        </p:txBody>
      </p:sp>
    </p:spTree>
    <p:extLst>
      <p:ext uri="{BB962C8B-B14F-4D97-AF65-F5344CB8AC3E}">
        <p14:creationId xmlns="" xmlns:p14="http://schemas.microsoft.com/office/powerpoint/2010/main" val="8567419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5EB7E9F-9C70-4555-AD79-C239701065AA}" type="datetimeFigureOut">
              <a:rPr lang="fa-IR" smtClean="0"/>
              <a:pPr/>
              <a:t>12/01/1441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48FDDF77-1FD8-4C58-AE4F-D87974A764C8}" type="slidenum">
              <a:rPr lang="fa-IR" smtClean="0"/>
              <a:pPr/>
              <a:t>‹#›</a:t>
            </a:fld>
            <a:endParaRPr lang="fa-IR"/>
          </a:p>
        </p:txBody>
      </p:sp>
    </p:spTree>
    <p:extLst>
      <p:ext uri="{BB962C8B-B14F-4D97-AF65-F5344CB8AC3E}">
        <p14:creationId xmlns="" xmlns:p14="http://schemas.microsoft.com/office/powerpoint/2010/main" val="410829496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49A7DEC9-43F0-420B-9AFC-42FAF918ED96}" type="slidenum">
              <a:rPr lang="ar-SA" altLang="fa-IR" smtClean="0">
                <a:latin typeface="Arial" pitchFamily="34" charset="0"/>
                <a:cs typeface="Arial" pitchFamily="34" charset="0"/>
              </a:rPr>
              <a:pPr/>
              <a:t>2</a:t>
            </a:fld>
            <a:endParaRPr lang="en-US" altLang="fa-IR" smtClean="0">
              <a:latin typeface="Arial" pitchFamily="34" charset="0"/>
              <a:cs typeface="Arial" pitchFamily="34" charset="0"/>
            </a:endParaRPr>
          </a:p>
        </p:txBody>
      </p:sp>
      <p:sp>
        <p:nvSpPr>
          <p:cNvPr id="75779" name="Rectangle 2"/>
          <p:cNvSpPr>
            <a:spLocks noGrp="1" noRot="1" noChangeAspect="1" noChangeArrowheads="1" noTextEdit="1"/>
          </p:cNvSpPr>
          <p:nvPr>
            <p:ph type="sldImg"/>
          </p:nvPr>
        </p:nvSpPr>
        <p:spPr>
          <a:ln cap="flat"/>
        </p:spPr>
      </p:sp>
      <p:sp>
        <p:nvSpPr>
          <p:cNvPr id="75780"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2201497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6B89895E-25A6-4C59-8C61-8F00B7683AA3}" type="slidenum">
              <a:rPr lang="ar-SA" altLang="fa-IR" smtClean="0">
                <a:latin typeface="Arial" pitchFamily="34" charset="0"/>
                <a:cs typeface="Arial" pitchFamily="34" charset="0"/>
              </a:rPr>
              <a:pPr/>
              <a:t>18</a:t>
            </a:fld>
            <a:endParaRPr lang="en-US" altLang="fa-IR" smtClean="0">
              <a:latin typeface="Arial" pitchFamily="34" charset="0"/>
              <a:cs typeface="Arial" pitchFamily="34" charset="0"/>
            </a:endParaRPr>
          </a:p>
        </p:txBody>
      </p:sp>
      <p:sp>
        <p:nvSpPr>
          <p:cNvPr id="97283" name="Rectangle 2"/>
          <p:cNvSpPr>
            <a:spLocks noGrp="1" noRot="1" noChangeAspect="1" noChangeArrowheads="1" noTextEdit="1"/>
          </p:cNvSpPr>
          <p:nvPr>
            <p:ph type="sldImg"/>
          </p:nvPr>
        </p:nvSpPr>
        <p:spPr>
          <a:ln cap="flat"/>
        </p:spPr>
      </p:sp>
      <p:sp>
        <p:nvSpPr>
          <p:cNvPr id="97284"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2010467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fld id="{B9EDAA7D-7EB5-4318-903A-7DF9BCA44F76}" type="slidenum">
              <a:rPr lang="ar-SA" altLang="en-US" sz="1200"/>
              <a:pPr/>
              <a:t>54</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a typeface="Times New Roman (Arabic)"/>
              <a:cs typeface="Times New Roman (Arabic)"/>
            </a:endParaRPr>
          </a:p>
        </p:txBody>
      </p:sp>
    </p:spTree>
    <p:extLst>
      <p:ext uri="{BB962C8B-B14F-4D97-AF65-F5344CB8AC3E}">
        <p14:creationId xmlns="" xmlns:p14="http://schemas.microsoft.com/office/powerpoint/2010/main" val="2033818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89463C2A-1375-48DB-A261-423D869C7E2C}" type="slidenum">
              <a:rPr lang="ar-SA" altLang="fa-IR" smtClean="0">
                <a:latin typeface="Arial" pitchFamily="34" charset="0"/>
                <a:cs typeface="Arial" pitchFamily="34" charset="0"/>
              </a:rPr>
              <a:pPr/>
              <a:t>7</a:t>
            </a:fld>
            <a:endParaRPr lang="en-US" altLang="fa-IR" smtClean="0">
              <a:latin typeface="Arial" pitchFamily="34" charset="0"/>
              <a:cs typeface="Arial" pitchFamily="34" charset="0"/>
            </a:endParaRPr>
          </a:p>
        </p:txBody>
      </p:sp>
      <p:sp>
        <p:nvSpPr>
          <p:cNvPr id="88067" name="Rectangle 2"/>
          <p:cNvSpPr>
            <a:spLocks noGrp="1" noRot="1" noChangeAspect="1" noChangeArrowheads="1" noTextEdit="1"/>
          </p:cNvSpPr>
          <p:nvPr>
            <p:ph type="sldImg"/>
          </p:nvPr>
        </p:nvSpPr>
        <p:spPr>
          <a:ln cap="flat"/>
        </p:spPr>
      </p:sp>
      <p:sp>
        <p:nvSpPr>
          <p:cNvPr id="88068"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2570523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51D3949-7839-47B4-9EFE-AAF14D052218}" type="slidenum">
              <a:rPr lang="ar-SA" altLang="fa-IR" smtClean="0">
                <a:latin typeface="Arial" pitchFamily="34" charset="0"/>
                <a:cs typeface="Arial" pitchFamily="34" charset="0"/>
              </a:rPr>
              <a:pPr/>
              <a:t>8</a:t>
            </a:fld>
            <a:endParaRPr lang="en-US" altLang="fa-IR" smtClean="0">
              <a:latin typeface="Arial" pitchFamily="34" charset="0"/>
              <a:cs typeface="Arial" pitchFamily="34" charset="0"/>
            </a:endParaRPr>
          </a:p>
        </p:txBody>
      </p:sp>
      <p:sp>
        <p:nvSpPr>
          <p:cNvPr id="89091" name="Rectangle 2"/>
          <p:cNvSpPr>
            <a:spLocks noGrp="1" noRot="1" noChangeAspect="1" noChangeArrowheads="1" noTextEdit="1"/>
          </p:cNvSpPr>
          <p:nvPr>
            <p:ph type="sldImg"/>
          </p:nvPr>
        </p:nvSpPr>
        <p:spPr>
          <a:ln cap="flat"/>
        </p:spPr>
      </p:sp>
      <p:sp>
        <p:nvSpPr>
          <p:cNvPr id="89092"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1183526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0B87FB79-66B8-4082-969E-9CEF85D1BCB1}" type="slidenum">
              <a:rPr lang="ar-SA" altLang="fa-IR" smtClean="0">
                <a:latin typeface="Arial" pitchFamily="34" charset="0"/>
                <a:cs typeface="Arial" pitchFamily="34" charset="0"/>
              </a:rPr>
              <a:pPr/>
              <a:t>10</a:t>
            </a:fld>
            <a:endParaRPr lang="en-US" altLang="fa-IR" smtClean="0">
              <a:latin typeface="Arial" pitchFamily="34" charset="0"/>
              <a:cs typeface="Arial" pitchFamily="34" charset="0"/>
            </a:endParaRPr>
          </a:p>
        </p:txBody>
      </p:sp>
      <p:sp>
        <p:nvSpPr>
          <p:cNvPr id="90115" name="Rectangle 2"/>
          <p:cNvSpPr>
            <a:spLocks noGrp="1" noRot="1" noChangeAspect="1" noChangeArrowheads="1" noTextEdit="1"/>
          </p:cNvSpPr>
          <p:nvPr>
            <p:ph type="sldImg"/>
          </p:nvPr>
        </p:nvSpPr>
        <p:spPr>
          <a:ln cap="flat"/>
        </p:spPr>
      </p:sp>
      <p:sp>
        <p:nvSpPr>
          <p:cNvPr id="90116"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3505858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5294470F-E201-4CD3-A97D-DBD8B3E6D48C}" type="slidenum">
              <a:rPr lang="ar-SA" altLang="fa-IR" smtClean="0">
                <a:latin typeface="Arial" pitchFamily="34" charset="0"/>
                <a:cs typeface="Arial" pitchFamily="34" charset="0"/>
              </a:rPr>
              <a:pPr/>
              <a:t>11</a:t>
            </a:fld>
            <a:endParaRPr lang="en-US" altLang="fa-IR" smtClean="0">
              <a:latin typeface="Arial" pitchFamily="34" charset="0"/>
              <a:cs typeface="Arial" pitchFamily="34" charset="0"/>
            </a:endParaRPr>
          </a:p>
        </p:txBody>
      </p:sp>
      <p:sp>
        <p:nvSpPr>
          <p:cNvPr id="91139" name="Rectangle 2"/>
          <p:cNvSpPr>
            <a:spLocks noGrp="1" noRot="1" noChangeAspect="1" noChangeArrowheads="1" noTextEdit="1"/>
          </p:cNvSpPr>
          <p:nvPr>
            <p:ph type="sldImg"/>
          </p:nvPr>
        </p:nvSpPr>
        <p:spPr>
          <a:ln cap="flat"/>
        </p:spPr>
      </p:sp>
      <p:sp>
        <p:nvSpPr>
          <p:cNvPr id="91140" name="Rectangle 3"/>
          <p:cNvSpPr>
            <a:spLocks noGrp="1" noChangeArrowheads="1"/>
          </p:cNvSpPr>
          <p:nvPr>
            <p:ph type="body" idx="1"/>
          </p:nvPr>
        </p:nvSpPr>
        <p:spPr>
          <a:noFill/>
          <a:ln/>
        </p:spPr>
        <p:txBody>
          <a:bodyPr/>
          <a:lstStyle/>
          <a:p>
            <a:pPr eaLnBrk="1" hangingPunct="1"/>
            <a:r>
              <a:rPr lang="en-US" altLang="ar-SA" smtClean="0">
                <a:latin typeface="Arial" pitchFamily="34" charset="0"/>
                <a:cs typeface="Arial" pitchFamily="34" charset="0"/>
              </a:rPr>
              <a:t>FIT</a:t>
            </a:r>
          </a:p>
          <a:p>
            <a:pPr eaLnBrk="1" hangingPunct="1"/>
            <a:endParaRPr lang="en-US" altLang="fa-IR" smtClean="0">
              <a:latin typeface="Arial" pitchFamily="34" charset="0"/>
              <a:cs typeface="Arial" pitchFamily="34" charset="0"/>
            </a:endParaRPr>
          </a:p>
        </p:txBody>
      </p:sp>
    </p:spTree>
    <p:extLst>
      <p:ext uri="{BB962C8B-B14F-4D97-AF65-F5344CB8AC3E}">
        <p14:creationId xmlns="" xmlns:p14="http://schemas.microsoft.com/office/powerpoint/2010/main" val="1478360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97621AEE-DF1C-4EE2-BDC1-E66969D5D086}" type="slidenum">
              <a:rPr lang="ar-SA" altLang="fa-IR" smtClean="0">
                <a:latin typeface="Arial" pitchFamily="34" charset="0"/>
                <a:cs typeface="Arial" pitchFamily="34" charset="0"/>
              </a:rPr>
              <a:pPr/>
              <a:t>13</a:t>
            </a:fld>
            <a:endParaRPr lang="en-US" altLang="fa-IR" smtClean="0">
              <a:latin typeface="Arial" pitchFamily="34" charset="0"/>
              <a:cs typeface="Arial" pitchFamily="34" charset="0"/>
            </a:endParaRPr>
          </a:p>
        </p:txBody>
      </p:sp>
      <p:sp>
        <p:nvSpPr>
          <p:cNvPr id="92163" name="Rectangle 2"/>
          <p:cNvSpPr>
            <a:spLocks noGrp="1" noRot="1" noChangeAspect="1" noChangeArrowheads="1" noTextEdit="1"/>
          </p:cNvSpPr>
          <p:nvPr>
            <p:ph type="sldImg"/>
          </p:nvPr>
        </p:nvSpPr>
        <p:spPr>
          <a:ln cap="flat"/>
        </p:spPr>
      </p:sp>
      <p:sp>
        <p:nvSpPr>
          <p:cNvPr id="92164"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2222678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C14FC11B-2A25-4168-9BB8-DBE02C39744F}" type="slidenum">
              <a:rPr lang="ar-SA" altLang="fa-IR" smtClean="0">
                <a:latin typeface="Arial" pitchFamily="34" charset="0"/>
                <a:cs typeface="Arial" pitchFamily="34" charset="0"/>
              </a:rPr>
              <a:pPr/>
              <a:t>14</a:t>
            </a:fld>
            <a:endParaRPr lang="en-US" altLang="fa-IR" smtClean="0">
              <a:latin typeface="Arial" pitchFamily="34" charset="0"/>
              <a:cs typeface="Arial" pitchFamily="34" charset="0"/>
            </a:endParaRPr>
          </a:p>
        </p:txBody>
      </p:sp>
      <p:sp>
        <p:nvSpPr>
          <p:cNvPr id="93187" name="Rectangle 2"/>
          <p:cNvSpPr>
            <a:spLocks noGrp="1" noRot="1" noChangeAspect="1" noChangeArrowheads="1" noTextEdit="1"/>
          </p:cNvSpPr>
          <p:nvPr>
            <p:ph type="sldImg"/>
          </p:nvPr>
        </p:nvSpPr>
        <p:spPr>
          <a:ln cap="flat"/>
        </p:spPr>
      </p:sp>
      <p:sp>
        <p:nvSpPr>
          <p:cNvPr id="93188"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171590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D80542EA-B6C4-4870-8751-8F98F395BD6D}" type="slidenum">
              <a:rPr lang="ar-SA" altLang="fa-IR" smtClean="0">
                <a:latin typeface="Arial" pitchFamily="34" charset="0"/>
                <a:cs typeface="Arial" pitchFamily="34" charset="0"/>
              </a:rPr>
              <a:pPr/>
              <a:t>16</a:t>
            </a:fld>
            <a:endParaRPr lang="en-US" altLang="fa-IR" smtClean="0">
              <a:latin typeface="Arial" pitchFamily="34" charset="0"/>
              <a:cs typeface="Arial" pitchFamily="34" charset="0"/>
            </a:endParaRPr>
          </a:p>
        </p:txBody>
      </p:sp>
      <p:sp>
        <p:nvSpPr>
          <p:cNvPr id="94211" name="Rectangle 2"/>
          <p:cNvSpPr>
            <a:spLocks noGrp="1" noRot="1" noChangeAspect="1" noChangeArrowheads="1" noTextEdit="1"/>
          </p:cNvSpPr>
          <p:nvPr>
            <p:ph type="sldImg"/>
          </p:nvPr>
        </p:nvSpPr>
        <p:spPr>
          <a:ln cap="flat"/>
        </p:spPr>
      </p:sp>
      <p:sp>
        <p:nvSpPr>
          <p:cNvPr id="94212"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1211545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10316A4A-7C98-4C55-AE8C-DE33ABC79ABC}" type="slidenum">
              <a:rPr lang="ar-SA" altLang="fa-IR" smtClean="0">
                <a:latin typeface="Arial" pitchFamily="34" charset="0"/>
                <a:cs typeface="Arial" pitchFamily="34" charset="0"/>
              </a:rPr>
              <a:pPr/>
              <a:t>17</a:t>
            </a:fld>
            <a:endParaRPr lang="en-US" altLang="fa-IR" smtClean="0">
              <a:latin typeface="Arial" pitchFamily="34" charset="0"/>
              <a:cs typeface="Arial" pitchFamily="34" charset="0"/>
            </a:endParaRPr>
          </a:p>
        </p:txBody>
      </p:sp>
      <p:sp>
        <p:nvSpPr>
          <p:cNvPr id="95235" name="Rectangle 2"/>
          <p:cNvSpPr>
            <a:spLocks noGrp="1" noRot="1" noChangeAspect="1" noChangeArrowheads="1" noTextEdit="1"/>
          </p:cNvSpPr>
          <p:nvPr>
            <p:ph type="sldImg"/>
          </p:nvPr>
        </p:nvSpPr>
        <p:spPr>
          <a:ln cap="flat"/>
        </p:spPr>
      </p:sp>
      <p:sp>
        <p:nvSpPr>
          <p:cNvPr id="95236" name="Rectangle 3"/>
          <p:cNvSpPr>
            <a:spLocks noGrp="1" noChangeArrowheads="1"/>
          </p:cNvSpPr>
          <p:nvPr>
            <p:ph type="body" idx="1"/>
          </p:nvPr>
        </p:nvSpPr>
        <p:spPr>
          <a:noFill/>
          <a:ln/>
        </p:spPr>
        <p:txBody>
          <a:bodyPr/>
          <a:lstStyle/>
          <a:p>
            <a:pPr eaLnBrk="1" hangingPunct="1"/>
            <a:endParaRPr lang="en-US" altLang="en-US" smtClean="0">
              <a:latin typeface="Arial" pitchFamily="34" charset="0"/>
              <a:cs typeface="Arial" pitchFamily="34" charset="0"/>
            </a:endParaRPr>
          </a:p>
        </p:txBody>
      </p:sp>
    </p:spTree>
    <p:extLst>
      <p:ext uri="{BB962C8B-B14F-4D97-AF65-F5344CB8AC3E}">
        <p14:creationId xmlns="" xmlns:p14="http://schemas.microsoft.com/office/powerpoint/2010/main" val="2690635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7/21/2020</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a:p>
        </p:txBody>
      </p:sp>
      <p:sp>
        <p:nvSpPr>
          <p:cNvPr id="4" name="Date Placeholder 3"/>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8D81EF92-7569-4DA4-8AF6-9E7318AEB156}" type="slidenum">
              <a:rPr lang="ar-SA" altLang="en-US"/>
              <a:pPr/>
              <a:t>‹#›</a:t>
            </a:fld>
            <a:endParaRPr lang="en-US" altLang="en-US"/>
          </a:p>
        </p:txBody>
      </p:sp>
    </p:spTree>
    <p:extLst>
      <p:ext uri="{BB962C8B-B14F-4D97-AF65-F5344CB8AC3E}">
        <p14:creationId xmlns="" xmlns:p14="http://schemas.microsoft.com/office/powerpoint/2010/main" val="1807161061"/>
      </p:ext>
    </p:extLst>
  </p:cSld>
  <p:clrMapOvr>
    <a:masterClrMapping/>
  </p:clrMapOvr>
  <p:transition>
    <p:split orient="vert" dir="in"/>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F2CEBADD-8413-431D-A263-ACE98D707D28}" type="slidenum">
              <a:rPr lang="ar-SA" altLang="en-US"/>
              <a:pPr/>
              <a:t>‹#›</a:t>
            </a:fld>
            <a:endParaRPr lang="en-US" altLang="en-US"/>
          </a:p>
        </p:txBody>
      </p:sp>
    </p:spTree>
    <p:extLst>
      <p:ext uri="{BB962C8B-B14F-4D97-AF65-F5344CB8AC3E}">
        <p14:creationId xmlns="" xmlns:p14="http://schemas.microsoft.com/office/powerpoint/2010/main" val="1597926500"/>
      </p:ext>
    </p:extLst>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extLst/>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7/21/2020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7/21/2020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D8BD707-D9CF-40AE-B4C6-C98DA3205C09}" type="datetimeFigureOut">
              <a:rPr lang="en-US" smtClean="0"/>
              <a:pPr/>
              <a:t>7/21/2020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7/21/2020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7/21/2020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hyperlink" Target="http://www.hidoctor.ir/199686_%d9%85%d8%b5%d8%b1%d9%81-%d9%85%d8%b4%d8%b1%d9%88%d8%a8%d8%a7%d8%aa-%d8%a7%d9%84%da%a9%d9%84%db%8c-%d8%a8%d8%b1%d8%a7%db%8c-%d9%87%d9%85%d9%87-%d8%ae%d8%b7%d8%b1%d9%86%d8%a7%da%a9-%d8%a7%d8%b3%d8%aa.html/" TargetMode="External"/><Relationship Id="rId2" Type="http://schemas.openxmlformats.org/officeDocument/2006/relationships/hyperlink" Target="http://www.hidoctor.ir/244990_%d8%a8%d8%b1%d8%a7%db%8c-%d8%af%d8%b1%d9%85%d8%a7%d9%86-%d8%a7%d9%86%d9%88%d8%a7%d8%b9-%d8%ad%d8%b3%d8%a7%d8%b3%db%8c%d8%aa-%d9%87%d8%a7-%d9%88-%d8%a2%d9%84%d8%b1%da%98%db%8c-%d8%a7%db%8c%d9%86-%d9%85.html/"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hyperlink" Target="http://a-nurses.blogfa.com/post/14"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E:\PIKCHER\عکسها\0_160853001285998763_107486-bigthumbnail.jpg"/>
          <p:cNvPicPr>
            <a:picLocks noChangeAspect="1" noChangeArrowheads="1"/>
          </p:cNvPicPr>
          <p:nvPr/>
        </p:nvPicPr>
        <p:blipFill>
          <a:blip r:embed="rId2" cstate="print"/>
          <a:srcRect/>
          <a:stretch>
            <a:fillRect/>
          </a:stretch>
        </p:blipFill>
        <p:spPr bwMode="auto">
          <a:xfrm>
            <a:off x="-132421" y="0"/>
            <a:ext cx="9408842" cy="6858000"/>
          </a:xfrm>
          <a:prstGeom prst="rect">
            <a:avLst/>
          </a:prstGeom>
          <a:noFill/>
        </p:spPr>
      </p:pic>
      <p:sp>
        <p:nvSpPr>
          <p:cNvPr id="2" name="Title 1"/>
          <p:cNvSpPr>
            <a:spLocks noGrp="1"/>
          </p:cNvSpPr>
          <p:nvPr>
            <p:ph type="ctrTitle"/>
          </p:nvPr>
        </p:nvSpPr>
        <p:spPr>
          <a:xfrm>
            <a:off x="2000232" y="0"/>
            <a:ext cx="7406640" cy="928670"/>
          </a:xfrm>
        </p:spPr>
        <p:txBody>
          <a:bodyPr>
            <a:normAutofit/>
          </a:bodyPr>
          <a:lstStyle/>
          <a:p>
            <a:pPr algn="ctr"/>
            <a:r>
              <a:rPr lang="fa-IR" sz="5400" dirty="0" smtClean="0">
                <a:solidFill>
                  <a:srgbClr val="FFCCFF"/>
                </a:solidFill>
                <a:cs typeface="B Titr" pitchFamily="2" charset="-78"/>
              </a:rPr>
              <a:t>بسم الله الرحمن الرحیم</a:t>
            </a:r>
            <a:endParaRPr lang="en-GB" sz="5400" dirty="0">
              <a:solidFill>
                <a:srgbClr val="FFCCFF"/>
              </a:solidFill>
              <a:cs typeface="B Titr" pitchFamily="2" charset="-78"/>
            </a:endParaRPr>
          </a:p>
        </p:txBody>
      </p:sp>
      <p:sp>
        <p:nvSpPr>
          <p:cNvPr id="3" name="Subtitle 2"/>
          <p:cNvSpPr>
            <a:spLocks noGrp="1"/>
          </p:cNvSpPr>
          <p:nvPr>
            <p:ph type="subTitle" idx="1"/>
          </p:nvPr>
        </p:nvSpPr>
        <p:spPr/>
        <p:txBody>
          <a:bodyPr/>
          <a:lstStyle/>
          <a:p>
            <a:pPr algn="ctr"/>
            <a:r>
              <a:rPr lang="fa-IR" dirty="0" smtClean="0"/>
              <a:t> </a:t>
            </a:r>
            <a:endParaRPr lang="en-GB" dirty="0"/>
          </a:p>
        </p:txBody>
      </p:sp>
    </p:spTree>
    <p:extLst>
      <p:ext uri="{BB962C8B-B14F-4D97-AF65-F5344CB8AC3E}">
        <p14:creationId xmlns="" xmlns:p14="http://schemas.microsoft.com/office/powerpoint/2010/main" val="3192220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026"/>
          <p:cNvSpPr>
            <a:spLocks noGrp="1" noChangeArrowheads="1"/>
          </p:cNvSpPr>
          <p:nvPr>
            <p:ph type="title"/>
          </p:nvPr>
        </p:nvSpPr>
        <p:spPr/>
        <p:txBody>
          <a:bodyPr/>
          <a:lstStyle/>
          <a:p>
            <a:pPr algn="r" rtl="1" eaLnBrk="1" hangingPunct="1">
              <a:defRPr/>
            </a:pPr>
            <a:r>
              <a:rPr lang="fa-IR" altLang="fa-IR" dirty="0" smtClean="0">
                <a:cs typeface="2  Tehran" panose="00000400000000000000" pitchFamily="2" charset="-78"/>
              </a:rPr>
              <a:t>4 )  برگ سير بيماري :</a:t>
            </a:r>
            <a:endParaRPr lang="en-US" altLang="fa-IR" dirty="0" smtClean="0">
              <a:cs typeface="2  Tehran" panose="00000400000000000000" pitchFamily="2" charset="-78"/>
            </a:endParaRPr>
          </a:p>
        </p:txBody>
      </p:sp>
      <p:sp>
        <p:nvSpPr>
          <p:cNvPr id="25603" name="Rectangle 1027"/>
          <p:cNvSpPr>
            <a:spLocks noGrp="1" noChangeArrowheads="1"/>
          </p:cNvSpPr>
          <p:nvPr>
            <p:ph type="body" idx="1"/>
          </p:nvPr>
        </p:nvSpPr>
        <p:spPr>
          <a:xfrm>
            <a:off x="1115616" y="1447800"/>
            <a:ext cx="7571184" cy="5181600"/>
          </a:xfrm>
        </p:spPr>
        <p:txBody>
          <a:bodyPr>
            <a:normAutofit/>
          </a:bodyPr>
          <a:lstStyle/>
          <a:p>
            <a:pPr algn="r" rtl="1" eaLnBrk="1" hangingPunct="1">
              <a:lnSpc>
                <a:spcPct val="90000"/>
              </a:lnSpc>
              <a:buFontTx/>
              <a:buNone/>
              <a:defRPr/>
            </a:pPr>
            <a:r>
              <a:rPr lang="ar-SA" altLang="fa-IR" sz="2400" dirty="0" smtClean="0">
                <a:cs typeface="2  Nazanin" panose="00000400000000000000" pitchFamily="2" charset="-78"/>
              </a:rPr>
              <a:t>ج ) ثبت چگونگي بهبودي و پيشرفت بيمار بر حسب تاريخ و همه روزه ( در موارد اورژانس هر چند ساعت ) الزامي است .</a:t>
            </a:r>
          </a:p>
          <a:p>
            <a:pPr algn="r" rtl="1" eaLnBrk="1" hangingPunct="1">
              <a:lnSpc>
                <a:spcPct val="90000"/>
              </a:lnSpc>
              <a:buFontTx/>
              <a:buNone/>
              <a:defRPr/>
            </a:pPr>
            <a:r>
              <a:rPr lang="ar-SA" altLang="fa-IR" sz="2400" dirty="0" smtClean="0">
                <a:cs typeface="2  Nazanin" panose="00000400000000000000" pitchFamily="2" charset="-78"/>
              </a:rPr>
              <a:t>د ) ثبت وضعيت بيمار در هنگام ترخيص (فوت ، بهبودي ،‌انتقال به مراكز ديگر و غيره )‌و نكات عمده و مهم و مطالب مدلل جهت پيگيري الزامي است .</a:t>
            </a:r>
          </a:p>
          <a:p>
            <a:pPr algn="r" rtl="1" eaLnBrk="1" hangingPunct="1">
              <a:lnSpc>
                <a:spcPct val="90000"/>
              </a:lnSpc>
              <a:buFontTx/>
              <a:buNone/>
              <a:defRPr/>
            </a:pPr>
            <a:r>
              <a:rPr lang="ar-SA" altLang="fa-IR" sz="2400" dirty="0" smtClean="0">
                <a:cs typeface="2  Nazanin" panose="00000400000000000000" pitchFamily="2" charset="-78"/>
              </a:rPr>
              <a:t>ه )‌ مهر و امضاء‌پزشك معالج الزامي است .</a:t>
            </a:r>
            <a:endParaRPr lang="en-US" altLang="fa-IR" sz="4400" b="1" dirty="0" smtClean="0">
              <a:cs typeface="2  Nazanin" panose="00000400000000000000" pitchFamily="2" charset="-78"/>
            </a:endParaRPr>
          </a:p>
        </p:txBody>
      </p:sp>
    </p:spTree>
    <p:extLst>
      <p:ext uri="{BB962C8B-B14F-4D97-AF65-F5344CB8AC3E}">
        <p14:creationId xmlns="" xmlns:p14="http://schemas.microsoft.com/office/powerpoint/2010/main" val="27216082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3" name="Rectangle 3"/>
          <p:cNvSpPr>
            <a:spLocks noGrp="1" noChangeArrowheads="1"/>
          </p:cNvSpPr>
          <p:nvPr>
            <p:ph type="body" idx="1"/>
          </p:nvPr>
        </p:nvSpPr>
        <p:spPr>
          <a:xfrm>
            <a:off x="1331639" y="765175"/>
            <a:ext cx="7417073" cy="4114800"/>
          </a:xfrm>
        </p:spPr>
        <p:txBody>
          <a:bodyPr/>
          <a:lstStyle/>
          <a:p>
            <a:pPr algn="r" rtl="1">
              <a:lnSpc>
                <a:spcPct val="130000"/>
              </a:lnSpc>
              <a:buFontTx/>
              <a:buNone/>
            </a:pPr>
            <a:r>
              <a:rPr lang="fa-IR" altLang="en-US" b="1" dirty="0" smtClean="0">
                <a:solidFill>
                  <a:schemeClr val="accent2"/>
                </a:solidFill>
                <a:ea typeface="Times New Roman (Arabic)"/>
                <a:cs typeface="2  Nazanin" panose="00000400000000000000" pitchFamily="2" charset="-78"/>
              </a:rPr>
              <a:t>	</a:t>
            </a:r>
            <a:r>
              <a:rPr lang="ar-SA" altLang="en-US" b="1" dirty="0" smtClean="0">
                <a:solidFill>
                  <a:schemeClr val="accent2"/>
                </a:solidFill>
                <a:ea typeface="Zar" pitchFamily="2" charset="0"/>
                <a:cs typeface="2  Nazanin" panose="00000400000000000000" pitchFamily="2" charset="-78"/>
              </a:rPr>
              <a:t>مثال 4 </a:t>
            </a:r>
            <a:r>
              <a:rPr lang="en-US" altLang="en-US" b="1" dirty="0" smtClean="0">
                <a:solidFill>
                  <a:schemeClr val="accent2"/>
                </a:solidFill>
                <a:ea typeface="Zar" pitchFamily="2" charset="0"/>
                <a:cs typeface="2  Nazanin" panose="00000400000000000000" pitchFamily="2" charset="-78"/>
              </a:rPr>
              <a:t>–</a:t>
            </a:r>
            <a:r>
              <a:rPr lang="ar-SA" altLang="en-US" b="1" dirty="0" smtClean="0">
                <a:solidFill>
                  <a:schemeClr val="accent2"/>
                </a:solidFill>
                <a:ea typeface="Zar" pitchFamily="2" charset="0"/>
                <a:cs typeface="2  Nazanin" panose="00000400000000000000" pitchFamily="2" charset="-78"/>
              </a:rPr>
              <a:t> يك مادر 30ساله كه داراي يك پسر سالم چهار ساله، در 36 هفتگي حاملگي به علت هيدروآمن</a:t>
            </a:r>
            <a:r>
              <a:rPr lang="fa-IR" altLang="en-US" b="1" dirty="0" smtClean="0">
                <a:solidFill>
                  <a:schemeClr val="accent2"/>
                </a:solidFill>
                <a:ea typeface="Zar" pitchFamily="2" charset="0"/>
                <a:cs typeface="2  Nazanin" panose="00000400000000000000" pitchFamily="2" charset="-78"/>
              </a:rPr>
              <a:t>ي</a:t>
            </a:r>
            <a:r>
              <a:rPr lang="ar-SA" altLang="en-US" b="1" dirty="0" smtClean="0">
                <a:solidFill>
                  <a:schemeClr val="accent2"/>
                </a:solidFill>
                <a:ea typeface="Zar" pitchFamily="2" charset="0"/>
                <a:cs typeface="2  Nazanin" panose="00000400000000000000" pitchFamily="2" charset="-78"/>
              </a:rPr>
              <a:t>و</a:t>
            </a:r>
            <a:r>
              <a:rPr lang="fa-IR" altLang="en-US" b="1" dirty="0" smtClean="0">
                <a:solidFill>
                  <a:schemeClr val="accent2"/>
                </a:solidFill>
                <a:ea typeface="Zar" pitchFamily="2" charset="0"/>
                <a:cs typeface="2  Nazanin" panose="00000400000000000000" pitchFamily="2" charset="-78"/>
              </a:rPr>
              <a:t>ز</a:t>
            </a:r>
            <a:r>
              <a:rPr lang="ar-SA" altLang="en-US" b="1" dirty="0" smtClean="0">
                <a:solidFill>
                  <a:schemeClr val="accent2"/>
                </a:solidFill>
                <a:ea typeface="Zar" pitchFamily="2" charset="0"/>
                <a:cs typeface="2  Nazanin" panose="00000400000000000000" pitchFamily="2" charset="-78"/>
              </a:rPr>
              <a:t> مورد بررسي قرار گرفت . گرافي انجام شده </a:t>
            </a:r>
            <a:r>
              <a:rPr lang="en-US" altLang="en-US" sz="2400" b="1" dirty="0" smtClean="0">
                <a:solidFill>
                  <a:schemeClr val="accent2"/>
                </a:solidFill>
                <a:ea typeface="Zar" pitchFamily="2" charset="0"/>
                <a:cs typeface="2  Nazanin" panose="00000400000000000000" pitchFamily="2" charset="-78"/>
              </a:rPr>
              <a:t>Anencephaly</a:t>
            </a:r>
            <a:r>
              <a:rPr lang="en-US" altLang="en-US" dirty="0" smtClean="0">
                <a:solidFill>
                  <a:schemeClr val="accent2"/>
                </a:solidFill>
                <a:ea typeface="Zar" pitchFamily="2" charset="0"/>
                <a:cs typeface="2  Nazanin" panose="00000400000000000000" pitchFamily="2" charset="-78"/>
              </a:rPr>
              <a:t> </a:t>
            </a:r>
            <a:r>
              <a:rPr lang="fa-IR" altLang="en-US" dirty="0" smtClean="0">
                <a:solidFill>
                  <a:schemeClr val="accent2"/>
                </a:solidFill>
                <a:ea typeface="Zar" pitchFamily="2" charset="0"/>
                <a:cs typeface="2  Nazanin" panose="00000400000000000000" pitchFamily="2" charset="-78"/>
              </a:rPr>
              <a:t> </a:t>
            </a:r>
            <a:r>
              <a:rPr lang="ar-SA" altLang="en-US" b="1" dirty="0" smtClean="0">
                <a:solidFill>
                  <a:schemeClr val="accent2"/>
                </a:solidFill>
                <a:ea typeface="Zar" pitchFamily="2" charset="0"/>
                <a:cs typeface="2  Nazanin" panose="00000400000000000000" pitchFamily="2" charset="-78"/>
              </a:rPr>
              <a:t>را مطرح نمود. ماحصل زايمان تحريك شده جنين مرده بدون مغز به وزن 1500 گرم بود .</a:t>
            </a:r>
            <a:r>
              <a:rPr lang="ar-SA" altLang="en-US" dirty="0" smtClean="0">
                <a:solidFill>
                  <a:schemeClr val="accent2"/>
                </a:solidFill>
                <a:ea typeface="Zar" pitchFamily="2" charset="0"/>
                <a:cs typeface="2  Nazanin" panose="00000400000000000000" pitchFamily="2" charset="-78"/>
              </a:rPr>
              <a:t> </a:t>
            </a:r>
            <a:endParaRPr lang="en-US" altLang="en-US" dirty="0" smtClean="0">
              <a:solidFill>
                <a:schemeClr val="accent2"/>
              </a:solidFill>
              <a:ea typeface="Zar" pitchFamily="2" charset="0"/>
              <a:cs typeface="2  Nazanin" panose="00000400000000000000" pitchFamily="2" charset="-78"/>
            </a:endParaRPr>
          </a:p>
        </p:txBody>
      </p:sp>
    </p:spTree>
    <p:extLst>
      <p:ext uri="{BB962C8B-B14F-4D97-AF65-F5344CB8AC3E}">
        <p14:creationId xmlns="" xmlns:p14="http://schemas.microsoft.com/office/powerpoint/2010/main" val="3392707877"/>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9203">
                                            <p:txEl>
                                              <p:pRg st="0" end="0"/>
                                            </p:txEl>
                                          </p:spTgt>
                                        </p:tgtEl>
                                        <p:attrNameLst>
                                          <p:attrName>style.visibility</p:attrName>
                                        </p:attrNameLst>
                                      </p:cBhvr>
                                      <p:to>
                                        <p:strVal val="visible"/>
                                      </p:to>
                                    </p:set>
                                    <p:animEffect transition="in" filter="wipe(left)">
                                      <p:cBhvr>
                                        <p:cTn id="7" dur="500"/>
                                        <p:tgtEl>
                                          <p:spTgt spid="1792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3" grpId="0" build="p"/>
    </p:bldLst>
  </p:timing>
</p:sld>
</file>

<file path=ppt/slides/slide10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80267" name="Group 43"/>
          <p:cNvGraphicFramePr>
            <a:graphicFrameLocks noGrp="1"/>
          </p:cNvGraphicFramePr>
          <p:nvPr>
            <p:ph/>
            <p:extLst>
              <p:ext uri="{D42A27DB-BD31-4B8C-83A1-F6EECF244321}">
                <p14:modId xmlns="" xmlns:p14="http://schemas.microsoft.com/office/powerpoint/2010/main" val="4187559009"/>
              </p:ext>
            </p:extLst>
          </p:nvPr>
        </p:nvGraphicFramePr>
        <p:xfrm>
          <a:off x="4716463" y="609600"/>
          <a:ext cx="3741737" cy="5486401"/>
        </p:xfrm>
        <a:graphic>
          <a:graphicData uri="http://schemas.openxmlformats.org/drawingml/2006/table">
            <a:tbl>
              <a:tblPr rtl="1"/>
              <a:tblGrid>
                <a:gridCol w="3741737">
                  <a:extLst>
                    <a:ext uri="{9D8B030D-6E8A-4147-A177-3AD203B41FA5}">
                      <a16:colId xmlns="" xmlns:a16="http://schemas.microsoft.com/office/drawing/2014/main" val="20000"/>
                    </a:ext>
                  </a:extLst>
                </a:gridCol>
              </a:tblGrid>
              <a:tr h="79692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الف </a:t>
                      </a:r>
                      <a:r>
                        <a:rPr kumimoji="0" lang="en-US"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آننسفالي</a:t>
                      </a:r>
                      <a:endParaRPr kumimoji="0" lang="ar-SA"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79533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ب- </a:t>
                      </a:r>
                      <a:endParaRPr kumimoji="0" lang="ar-SA" sz="2800" b="0"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9692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ج </a:t>
                      </a:r>
                      <a:r>
                        <a:rPr kumimoji="0" lang="en-US"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هيدروآمنيوس  </a:t>
                      </a:r>
                      <a:endParaRPr kumimoji="0" lang="ar-SA"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79533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د - </a:t>
                      </a:r>
                      <a:endParaRPr kumimoji="0" lang="ar-SA" sz="2800" b="0"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796925">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ه - </a:t>
                      </a:r>
                      <a:endParaRPr kumimoji="0" lang="ar-SA" sz="2800" b="0"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Tree>
    <p:extLst>
      <p:ext uri="{BB962C8B-B14F-4D97-AF65-F5344CB8AC3E}">
        <p14:creationId xmlns="" xmlns:p14="http://schemas.microsoft.com/office/powerpoint/2010/main" val="828470748"/>
      </p:ext>
    </p:extLst>
  </p:cSld>
  <p:clrMapOvr>
    <a:masterClrMapping/>
  </p:clrMapOvr>
  <p:transition>
    <p:cover dir="d"/>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23" name="Rectangle 3"/>
          <p:cNvSpPr>
            <a:spLocks noGrp="1" noChangeArrowheads="1"/>
          </p:cNvSpPr>
          <p:nvPr>
            <p:ph type="body" idx="1"/>
          </p:nvPr>
        </p:nvSpPr>
        <p:spPr>
          <a:xfrm>
            <a:off x="1259632" y="260350"/>
            <a:ext cx="7633543" cy="6453188"/>
          </a:xfrm>
        </p:spPr>
        <p:txBody>
          <a:bodyPr>
            <a:normAutofit/>
          </a:bodyPr>
          <a:lstStyle/>
          <a:p>
            <a:pPr algn="r" rtl="1">
              <a:lnSpc>
                <a:spcPct val="130000"/>
              </a:lnSpc>
              <a:buFontTx/>
              <a:buNone/>
            </a:pPr>
            <a:r>
              <a:rPr lang="fa-IR" altLang="en-US" sz="1800" b="1" dirty="0" smtClean="0">
                <a:ea typeface="Times New Roman (Arabic)"/>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مثال 5 </a:t>
            </a:r>
            <a:r>
              <a:rPr lang="en-US" altLang="en-US" sz="2400" b="1" dirty="0" smtClean="0">
                <a:solidFill>
                  <a:schemeClr val="accent2"/>
                </a:solidFill>
                <a:ea typeface="Nazanin" pitchFamily="2" charset="-78"/>
                <a:cs typeface="2  Nazanin" panose="00000400000000000000" pitchFamily="2" charset="-78"/>
              </a:rPr>
              <a:t>–</a:t>
            </a:r>
            <a:r>
              <a:rPr lang="ar-SA" altLang="en-US" sz="2400" b="1" dirty="0" smtClean="0">
                <a:solidFill>
                  <a:schemeClr val="accent2"/>
                </a:solidFill>
                <a:ea typeface="Nazanin" pitchFamily="2" charset="-78"/>
                <a:cs typeface="2  Nazanin" panose="00000400000000000000" pitchFamily="2" charset="-78"/>
              </a:rPr>
              <a:t> خانم 30 ساله اي در حاملگي ششم با پنج زايمان قبلي با سابقه فشار خون قبل از حاملگي در هفته  36  حاملگي بعد از  12  ساعت كرامپ شكمي و خونريزي واژينال با دفع لخته هاي بزرگ به بيمارستان يك شهرستان كوچك مراجعه كرده است. با تشخيص احتمالي </a:t>
            </a:r>
            <a:r>
              <a:rPr lang="ar-SA" altLang="en-US" sz="2400" b="1" u="sng" dirty="0" smtClean="0">
                <a:solidFill>
                  <a:schemeClr val="accent2"/>
                </a:solidFill>
                <a:ea typeface="Nazanin" pitchFamily="2" charset="-78"/>
                <a:cs typeface="2  Nazanin" panose="00000400000000000000" pitchFamily="2" charset="-78"/>
              </a:rPr>
              <a:t>جدا شدن جفت </a:t>
            </a:r>
            <a:r>
              <a:rPr lang="ar-SA" altLang="en-US" sz="2000" b="1" dirty="0" smtClean="0">
                <a:solidFill>
                  <a:schemeClr val="accent2"/>
                </a:solidFill>
                <a:ea typeface="Nazanin" pitchFamily="2" charset="-78"/>
                <a:cs typeface="2  Nazanin" panose="00000400000000000000" pitchFamily="2" charset="-78"/>
              </a:rPr>
              <a:t>بوسيله</a:t>
            </a:r>
            <a:r>
              <a:rPr lang="ar-SA" altLang="en-US" sz="2400" b="1" dirty="0" smtClean="0">
                <a:solidFill>
                  <a:schemeClr val="accent2"/>
                </a:solidFill>
                <a:ea typeface="Nazanin" pitchFamily="2" charset="-78"/>
                <a:cs typeface="2  Nazanin" panose="00000400000000000000" pitchFamily="2" charset="-78"/>
              </a:rPr>
              <a:t> آمبولانس به يك مركز مجهز واقع در  100 كيلومتري ارجاع شد. زماني كه بيمار به مركز مجهز رسيد، در شوك عميق قرار داشت و از واژن و سوراخهاي ايجاد شده براي تزريق مايعات داخل عروقي،</a:t>
            </a:r>
            <a:r>
              <a:rPr lang="fa-IR" altLang="en-US" sz="2400" b="1" dirty="0" smtClean="0">
                <a:solidFill>
                  <a:schemeClr val="accent2"/>
                </a:solidFill>
                <a:ea typeface="Nazanin" pitchFamily="2" charset="-78"/>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در حال خونريزي بود. صداي قلب جنين</a:t>
            </a:r>
            <a:r>
              <a:rPr lang="fa-IR" altLang="en-US" sz="2400" b="1" dirty="0" smtClean="0">
                <a:solidFill>
                  <a:schemeClr val="accent2"/>
                </a:solidFill>
                <a:ea typeface="Nazanin" pitchFamily="2" charset="-78"/>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نيز شنيده نميشد. با وجود تزريق خون و فاكتورهاي انعقادي، فشار داخل عروقي بيمار اصلاح نشد و مادر و كودك هر دو فوت نمودند</a:t>
            </a:r>
            <a:r>
              <a:rPr lang="ar-SA" altLang="en-US" sz="2400" b="1" dirty="0" smtClean="0">
                <a:ea typeface="Nazanin" pitchFamily="2" charset="-78"/>
                <a:cs typeface="2  Nazanin" panose="00000400000000000000" pitchFamily="2" charset="-78"/>
              </a:rPr>
              <a:t> .</a:t>
            </a:r>
            <a:endParaRPr lang="en-US" altLang="en-US" sz="2400" b="1" dirty="0" smtClean="0">
              <a:ea typeface="Nazanin" pitchFamily="2" charset="-78"/>
              <a:cs typeface="2  Nazanin" panose="00000400000000000000" pitchFamily="2" charset="-78"/>
            </a:endParaRPr>
          </a:p>
        </p:txBody>
      </p:sp>
    </p:spTree>
    <p:extLst>
      <p:ext uri="{BB962C8B-B14F-4D97-AF65-F5344CB8AC3E}">
        <p14:creationId xmlns="" xmlns:p14="http://schemas.microsoft.com/office/powerpoint/2010/main" val="1847700894"/>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4323">
                                            <p:txEl>
                                              <p:pRg st="0" end="0"/>
                                            </p:txEl>
                                          </p:spTgt>
                                        </p:tgtEl>
                                        <p:attrNameLst>
                                          <p:attrName>style.visibility</p:attrName>
                                        </p:attrNameLst>
                                      </p:cBhvr>
                                      <p:to>
                                        <p:strVal val="visible"/>
                                      </p:to>
                                    </p:set>
                                    <p:animEffect transition="in" filter="wipe(left)">
                                      <p:cBhvr>
                                        <p:cTn id="7" dur="500"/>
                                        <p:tgtEl>
                                          <p:spTgt spid="1843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build="p"/>
    </p:bldLst>
  </p:timing>
</p:sld>
</file>

<file path=ppt/slides/slide10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36215" name="Group 23"/>
          <p:cNvGraphicFramePr>
            <a:graphicFrameLocks noGrp="1"/>
          </p:cNvGraphicFramePr>
          <p:nvPr>
            <p:ph/>
            <p:extLst>
              <p:ext uri="{D42A27DB-BD31-4B8C-83A1-F6EECF244321}">
                <p14:modId xmlns="" xmlns:p14="http://schemas.microsoft.com/office/powerpoint/2010/main" val="2108969360"/>
              </p:ext>
            </p:extLst>
          </p:nvPr>
        </p:nvGraphicFramePr>
        <p:xfrm>
          <a:off x="1331639" y="990600"/>
          <a:ext cx="7278961" cy="5090586"/>
        </p:xfrm>
        <a:graphic>
          <a:graphicData uri="http://schemas.openxmlformats.org/drawingml/2006/table">
            <a:tbl>
              <a:tblPr rtl="1"/>
              <a:tblGrid>
                <a:gridCol w="2385493">
                  <a:extLst>
                    <a:ext uri="{9D8B030D-6E8A-4147-A177-3AD203B41FA5}">
                      <a16:colId xmlns="" xmlns:a16="http://schemas.microsoft.com/office/drawing/2014/main" val="20000"/>
                    </a:ext>
                  </a:extLst>
                </a:gridCol>
                <a:gridCol w="2633374">
                  <a:extLst>
                    <a:ext uri="{9D8B030D-6E8A-4147-A177-3AD203B41FA5}">
                      <a16:colId xmlns="" xmlns:a16="http://schemas.microsoft.com/office/drawing/2014/main" val="20001"/>
                    </a:ext>
                  </a:extLst>
                </a:gridCol>
                <a:gridCol w="2260094">
                  <a:extLst>
                    <a:ext uri="{9D8B030D-6E8A-4147-A177-3AD203B41FA5}">
                      <a16:colId xmlns="" xmlns:a16="http://schemas.microsoft.com/office/drawing/2014/main" val="20002"/>
                    </a:ext>
                  </a:extLst>
                </a:gridCol>
              </a:tblGrid>
              <a:tr h="558874">
                <a:tc gridSpan="2">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علت مرگ</a:t>
                      </a:r>
                      <a:endParaRPr kumimoji="0" lang="en-US"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زمان تقريبي بين شروع تا مرگ</a:t>
                      </a:r>
                      <a:r>
                        <a:rPr kumimoji="0" lang="ar-SA"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endParaRPr kumimoji="0" lang="en-US"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377757">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1- آخرين بيماري يا وضعيتي كه بلافاصله پيش از مرگ وجود داشت</a:t>
                      </a:r>
                      <a:endParaRPr kumimoji="0" lang="en-US" sz="1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بيماري هاي قب</a:t>
                      </a:r>
                      <a:r>
                        <a:rPr kumimoji="0" lang="fa-IR"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ل</a:t>
                      </a:r>
                      <a:r>
                        <a:rPr kumimoji="0" lang="ar-SA"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ي</a:t>
                      </a:r>
                      <a:endParaRPr kumimoji="0" lang="en-US" sz="51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الف :</a:t>
                      </a:r>
                      <a:r>
                        <a:rPr kumimoji="0" lang="ar-SA" sz="2000" b="1" i="0" u="none" strike="noStrike" cap="none" normalizeH="0" baseline="0" dirty="0" smtClean="0">
                          <a:ln>
                            <a:noFill/>
                          </a:ln>
                          <a:solidFill>
                            <a:srgbClr val="0000FF"/>
                          </a:solidFill>
                          <a:effectLst/>
                          <a:latin typeface="Times New Roman" pitchFamily="18" charset="0"/>
                          <a:ea typeface="Times New Roman" pitchFamily="18" charset="0"/>
                          <a:cs typeface="2  Nazanin" panose="00000400000000000000" pitchFamily="2" charset="-78"/>
                        </a:rPr>
                        <a:t>كواگلوپاتي داخل عروقي منتشر</a:t>
                      </a:r>
                      <a:r>
                        <a:rPr kumimoji="0" lang="en-US" sz="1800" b="0" i="0" u="none" strike="noStrike" cap="none" normalizeH="0" baseline="0" dirty="0" smtClean="0">
                          <a:ln>
                            <a:noFill/>
                          </a:ln>
                          <a:solidFill>
                            <a:srgbClr val="0000FF"/>
                          </a:solidFill>
                          <a:effectLst/>
                          <a:latin typeface="Times New Roman" pitchFamily="18" charset="0"/>
                          <a:ea typeface="Times New Roman" pitchFamily="18" charset="0"/>
                          <a:cs typeface="2  Nazanin" panose="00000400000000000000" pitchFamily="2" charset="-78"/>
                        </a:rPr>
                        <a:t>DIC</a:t>
                      </a:r>
                      <a:r>
                        <a:rPr kumimoji="0" lang="en-US" sz="1800" b="1" i="0" u="none" strike="noStrike" cap="none" normalizeH="0" baseline="0" dirty="0" smtClean="0">
                          <a:ln>
                            <a:noFill/>
                          </a:ln>
                          <a:solidFill>
                            <a:srgbClr val="0000FF"/>
                          </a:solidFill>
                          <a:effectLst/>
                          <a:latin typeface="Times New Roman" pitchFamily="18" charset="0"/>
                          <a:ea typeface="Times New Roman" pitchFamily="18" charset="0"/>
                          <a:cs typeface="2  Nazanin" panose="00000400000000000000" pitchFamily="2" charset="-78"/>
                        </a:rPr>
                        <a:t> </a:t>
                      </a:r>
                      <a:endParaRPr kumimoji="0" lang="en-US" sz="1800" b="1" i="0" u="none" strike="noStrike" cap="none" normalizeH="0" baseline="0" dirty="0" smtClean="0">
                        <a:ln>
                          <a:noFill/>
                        </a:ln>
                        <a:solidFill>
                          <a:srgbClr val="0000FF"/>
                        </a:solidFill>
                        <a:effectLst/>
                        <a:latin typeface="Times New Roman" pitchFamily="18" charset="0"/>
                        <a:ea typeface="Zar"/>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به سبب يا پيامد </a:t>
                      </a:r>
                      <a:endParaRPr kumimoji="0" lang="en-US" sz="10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ب : </a:t>
                      </a:r>
                      <a:r>
                        <a:rPr kumimoji="0" lang="ar-SA" sz="2000" b="1" i="0" u="none" strike="noStrike" cap="none" normalizeH="0" baseline="0" dirty="0" smtClean="0">
                          <a:ln>
                            <a:noFill/>
                          </a:ln>
                          <a:solidFill>
                            <a:srgbClr val="0000FF"/>
                          </a:solidFill>
                          <a:effectLst/>
                          <a:latin typeface="Times New Roman" pitchFamily="18" charset="0"/>
                          <a:ea typeface="Zar"/>
                          <a:cs typeface="2  Nazanin" panose="00000400000000000000" pitchFamily="2" charset="-78"/>
                        </a:rPr>
                        <a:t>جدا شدن زودرس جفت</a:t>
                      </a:r>
                      <a:endParaRPr kumimoji="0" lang="en-US" sz="2000" b="1" i="0" u="none" strike="noStrike" cap="none" normalizeH="0" baseline="0" dirty="0" smtClean="0">
                        <a:ln>
                          <a:noFill/>
                        </a:ln>
                        <a:solidFill>
                          <a:srgbClr val="0000FF"/>
                        </a:solidFill>
                        <a:effectLst/>
                        <a:latin typeface="Times New Roman" pitchFamily="18" charset="0"/>
                        <a:ea typeface="Zar"/>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به سبب يا پيامد </a:t>
                      </a:r>
                      <a:endParaRPr kumimoji="0" lang="en-US" sz="10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ج : </a:t>
                      </a:r>
                      <a:endParaRPr kumimoji="0" lang="en-US" sz="44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به سبب يا پيامد </a:t>
                      </a:r>
                      <a:endParaRPr kumimoji="0" lang="en-US" sz="44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د : </a:t>
                      </a:r>
                      <a:endParaRPr kumimoji="0" lang="ar-SA" sz="24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8887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2 </a:t>
                      </a:r>
                      <a:r>
                        <a:rPr kumimoji="0" lang="en-US" sz="16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a:t>
                      </a:r>
                      <a:r>
                        <a:rPr kumimoji="0" lang="ar-SA"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 ساير بيماريهايي كه به مرگ كمك كرده اند. ولي وجود آنها به تنهايي موجب مرگ نميشد</a:t>
                      </a:r>
                      <a:r>
                        <a:rPr kumimoji="0" lang="fa-IR"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a:t>
                      </a:r>
                      <a:r>
                        <a:rPr kumimoji="0" lang="ar-SA" sz="1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 </a:t>
                      </a:r>
                      <a:endParaRPr kumimoji="0" lang="ar-SA" sz="24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640165">
                <a:tc gridSpan="3">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*نام بيماري ، آسيب يا عوارض آنها كه موجب مرگ شده است . </a:t>
                      </a:r>
                      <a:endParaRPr kumimoji="0" lang="en-US" sz="1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endParaRPr>
                    </a:p>
                    <a:p>
                      <a:pPr marL="342900" marR="0" lvl="0" indent="-342900" algn="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در اين قسمت نمي توان تابلوي مرگ مانند ايست قلبي يا نارسايي تنفسي را وارد كرد . </a:t>
                      </a:r>
                      <a:endParaRPr kumimoji="0" lang="ar-SA" sz="24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1433436688"/>
      </p:ext>
    </p:extLst>
  </p:cSld>
  <p:clrMapOvr>
    <a:masterClrMapping/>
  </p:clrMapOvr>
  <p:transition>
    <p:cover dir="d"/>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87442" name="Group 50"/>
          <p:cNvGraphicFramePr>
            <a:graphicFrameLocks noGrp="1"/>
          </p:cNvGraphicFramePr>
          <p:nvPr>
            <p:ph/>
            <p:extLst>
              <p:ext uri="{D42A27DB-BD31-4B8C-83A1-F6EECF244321}">
                <p14:modId xmlns="" xmlns:p14="http://schemas.microsoft.com/office/powerpoint/2010/main" val="2637496162"/>
              </p:ext>
            </p:extLst>
          </p:nvPr>
        </p:nvGraphicFramePr>
        <p:xfrm>
          <a:off x="2339975" y="609600"/>
          <a:ext cx="4606925" cy="4143376"/>
        </p:xfrm>
        <a:graphic>
          <a:graphicData uri="http://schemas.openxmlformats.org/drawingml/2006/table">
            <a:tbl>
              <a:tblPr rtl="1"/>
              <a:tblGrid>
                <a:gridCol w="4606925">
                  <a:extLst>
                    <a:ext uri="{9D8B030D-6E8A-4147-A177-3AD203B41FA5}">
                      <a16:colId xmlns="" xmlns:a16="http://schemas.microsoft.com/office/drawing/2014/main" val="20000"/>
                    </a:ext>
                  </a:extLst>
                </a:gridCol>
              </a:tblGrid>
              <a:tr h="70961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الف </a:t>
                      </a:r>
                      <a:r>
                        <a:rPr kumimoji="0" lang="en-US"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 </a:t>
                      </a:r>
                      <a:r>
                        <a:rPr kumimoji="0" lang="ar-SA"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آنوكسي داخل رحمي</a:t>
                      </a:r>
                      <a:endParaRPr kumimoji="0" lang="ar-SA" sz="2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71120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ب- </a:t>
                      </a:r>
                      <a:endParaRPr kumimoji="0" lang="ar-SA" sz="28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70961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ج </a:t>
                      </a:r>
                      <a:r>
                        <a:rPr kumimoji="0" lang="en-US"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 جدا شدن زودرس جفت  </a:t>
                      </a:r>
                      <a:endParaRPr kumimoji="0" lang="ar-SA" sz="2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303337">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د </a:t>
                      </a:r>
                      <a:r>
                        <a:rPr kumimoji="0" lang="en-US" sz="2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a:t>
                      </a:r>
                      <a:r>
                        <a:rPr kumimoji="0" lang="ar-SA" sz="2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 كواگولوپاتي داخل عروقي منتشر</a:t>
                      </a:r>
                      <a:endParaRPr kumimoji="0" lang="ar-SA" sz="2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70961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ه - </a:t>
                      </a:r>
                      <a:endParaRPr kumimoji="0" lang="ar-SA" sz="2800" b="0"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Tree>
    <p:extLst>
      <p:ext uri="{BB962C8B-B14F-4D97-AF65-F5344CB8AC3E}">
        <p14:creationId xmlns="" xmlns:p14="http://schemas.microsoft.com/office/powerpoint/2010/main" val="130012461"/>
      </p:ext>
    </p:extLst>
  </p:cSld>
  <p:clrMapOvr>
    <a:masterClrMapping/>
  </p:clrMapOvr>
  <p:transition>
    <p:cover dir="d"/>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259632" y="2420888"/>
            <a:ext cx="7632848" cy="14401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eaLnBrk="1" hangingPunct="1">
              <a:lnSpc>
                <a:spcPct val="130000"/>
              </a:lnSpc>
              <a:spcBef>
                <a:spcPct val="0"/>
              </a:spcBef>
              <a:buSzPts val="1600"/>
              <a:buFontTx/>
              <a:buNone/>
            </a:pPr>
            <a:r>
              <a:rPr lang="fa-IR" altLang="fa-IR" dirty="0">
                <a:solidFill>
                  <a:srgbClr val="000000"/>
                </a:solidFill>
                <a:cs typeface="2  Nazanin" panose="00000400000000000000" pitchFamily="2" charset="-78"/>
              </a:rPr>
              <a:t>	</a:t>
            </a:r>
            <a:r>
              <a:rPr lang="ar-SA" altLang="fa-IR" sz="2400" dirty="0">
                <a:solidFill>
                  <a:srgbClr val="000000"/>
                </a:solidFill>
                <a:cs typeface="2  Nazanin" panose="00000400000000000000" pitchFamily="2" charset="-78"/>
              </a:rPr>
              <a:t>كدهاي پوچ، بيه</a:t>
            </a:r>
            <a:r>
              <a:rPr lang="fa-IR" altLang="fa-IR" sz="2400" dirty="0">
                <a:solidFill>
                  <a:srgbClr val="000000"/>
                </a:solidFill>
                <a:cs typeface="2  Nazanin" panose="00000400000000000000" pitchFamily="2" charset="-78"/>
              </a:rPr>
              <a:t>ـ</a:t>
            </a:r>
            <a:r>
              <a:rPr lang="ar-SA" altLang="fa-IR" sz="2400" dirty="0">
                <a:solidFill>
                  <a:srgbClr val="000000"/>
                </a:solidFill>
                <a:cs typeface="2  Nazanin" panose="00000400000000000000" pitchFamily="2" charset="-78"/>
              </a:rPr>
              <a:t>وده و گم</a:t>
            </a:r>
            <a:r>
              <a:rPr lang="fa-IR" altLang="fa-IR" sz="2400" dirty="0">
                <a:solidFill>
                  <a:srgbClr val="000000"/>
                </a:solidFill>
                <a:cs typeface="2  Nazanin" panose="00000400000000000000" pitchFamily="2" charset="-78"/>
              </a:rPr>
              <a:t>ـ</a:t>
            </a:r>
            <a:r>
              <a:rPr lang="ar-SA" altLang="fa-IR" sz="2400" dirty="0">
                <a:solidFill>
                  <a:srgbClr val="000000"/>
                </a:solidFill>
                <a:cs typeface="2  Nazanin" panose="00000400000000000000" pitchFamily="2" charset="-78"/>
              </a:rPr>
              <a:t>راه كننده</a:t>
            </a:r>
            <a:r>
              <a:rPr lang="ar-SA" altLang="fa-IR" sz="2400" b="0" dirty="0">
                <a:solidFill>
                  <a:srgbClr val="000000"/>
                </a:solidFill>
                <a:cs typeface="2  Nazanin" panose="00000400000000000000" pitchFamily="2" charset="-78"/>
              </a:rPr>
              <a:t> عبارتن</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د از آن دسته از علائ</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م، نشانه</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ها و وضعيتها</a:t>
            </a: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ك</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ه مي</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توانند ب</a:t>
            </a:r>
            <a:r>
              <a:rPr lang="fa-IR" altLang="fa-IR" sz="2400" b="0" dirty="0">
                <a:solidFill>
                  <a:srgbClr val="000000"/>
                </a:solidFill>
                <a:cs typeface="2  Nazanin" panose="00000400000000000000" pitchFamily="2" charset="-78"/>
              </a:rPr>
              <a:t>ه </a:t>
            </a:r>
            <a:r>
              <a:rPr lang="ar-SA" altLang="fa-IR" sz="2400" b="0" dirty="0">
                <a:solidFill>
                  <a:srgbClr val="000000"/>
                </a:solidFill>
                <a:cs typeface="2  Nazanin" panose="00000400000000000000" pitchFamily="2" charset="-78"/>
              </a:rPr>
              <a:t>ط</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ور معمول وجود داشته باشند ي</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ا بعنوان حالات واسط و ي</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ا علل ف</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وري مرگ پدي</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د آيند، ولي </a:t>
            </a:r>
            <a:r>
              <a:rPr lang="fa-IR" altLang="fa-IR" sz="2400" b="0" dirty="0">
                <a:solidFill>
                  <a:srgbClr val="000000"/>
                </a:solidFill>
                <a:cs typeface="2  Nazanin" panose="00000400000000000000" pitchFamily="2" charset="-78"/>
              </a:rPr>
              <a:t>نمی‌توانند </a:t>
            </a:r>
            <a:r>
              <a:rPr lang="ar-SA" altLang="fa-IR" sz="2400" b="0" dirty="0">
                <a:solidFill>
                  <a:srgbClr val="000000"/>
                </a:solidFill>
                <a:cs typeface="2  Nazanin" panose="00000400000000000000" pitchFamily="2" charset="-78"/>
              </a:rPr>
              <a:t>عل</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ت مرگ قلم</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داد شوند. در واق</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ع ك</a:t>
            </a:r>
            <a:r>
              <a:rPr lang="fa-IR" altLang="fa-IR" sz="2400" b="0" dirty="0">
                <a:solidFill>
                  <a:srgbClr val="000000"/>
                </a:solidFill>
                <a:cs typeface="2  Nazanin" panose="00000400000000000000" pitchFamily="2" charset="-78"/>
              </a:rPr>
              <a:t>د</a:t>
            </a:r>
            <a:r>
              <a:rPr lang="ar-SA" altLang="fa-IR" sz="2400" b="0" dirty="0">
                <a:solidFill>
                  <a:srgbClr val="000000"/>
                </a:solidFill>
                <a:cs typeface="2  Nazanin" panose="00000400000000000000" pitchFamily="2" charset="-78"/>
              </a:rPr>
              <a:t> پوچ</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 آسانترين «علت انتخابي» است كه به طور معمول، به مرگها منتسب مي</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شوند</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 در كلام آخر مي</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توان گفت كه ك</a:t>
            </a:r>
            <a:r>
              <a:rPr lang="fa-IR" altLang="fa-IR" sz="2400" b="0" dirty="0">
                <a:solidFill>
                  <a:srgbClr val="000000"/>
                </a:solidFill>
                <a:cs typeface="2  Nazanin" panose="00000400000000000000" pitchFamily="2" charset="-78"/>
              </a:rPr>
              <a:t>د</a:t>
            </a:r>
            <a:r>
              <a:rPr lang="ar-SA" altLang="fa-IR" sz="2400" b="0" dirty="0">
                <a:solidFill>
                  <a:srgbClr val="000000"/>
                </a:solidFill>
                <a:cs typeface="2  Nazanin" panose="00000400000000000000" pitchFamily="2" charset="-78"/>
              </a:rPr>
              <a:t> پوچ و بيهوده در انتساب يك علت به م</a:t>
            </a:r>
            <a:r>
              <a:rPr lang="fa-IR" altLang="fa-IR" sz="2400" b="0" dirty="0">
                <a:solidFill>
                  <a:srgbClr val="000000"/>
                </a:solidFill>
                <a:cs typeface="2  Nazanin" panose="00000400000000000000" pitchFamily="2" charset="-78"/>
              </a:rPr>
              <a:t>ـ</a:t>
            </a:r>
            <a:r>
              <a:rPr lang="ar-SA" altLang="fa-IR" sz="2400" b="0" dirty="0">
                <a:solidFill>
                  <a:srgbClr val="000000"/>
                </a:solidFill>
                <a:cs typeface="2  Nazanin" panose="00000400000000000000" pitchFamily="2" charset="-78"/>
              </a:rPr>
              <a:t>رگ</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 آن علتي</a:t>
            </a:r>
            <a:r>
              <a:rPr lang="fa-IR" altLang="fa-IR" sz="2400" b="0" dirty="0">
                <a:solidFill>
                  <a:srgbClr val="000000"/>
                </a:solidFill>
                <a:cs typeface="2  Nazanin" panose="00000400000000000000" pitchFamily="2" charset="-78"/>
              </a:rPr>
              <a:t> است</a:t>
            </a:r>
            <a:r>
              <a:rPr lang="ar-SA" altLang="fa-IR" sz="2400" b="0" dirty="0">
                <a:solidFill>
                  <a:srgbClr val="000000"/>
                </a:solidFill>
                <a:cs typeface="2  Nazanin" panose="00000400000000000000" pitchFamily="2" charset="-78"/>
              </a:rPr>
              <a:t> كه اتيولوژي معيني را نتوان به آن نسبت داد</a:t>
            </a:r>
            <a:r>
              <a:rPr lang="en-US" altLang="fa-IR" sz="2400" b="0" dirty="0">
                <a:solidFill>
                  <a:srgbClr val="000000"/>
                </a:solidFill>
                <a:cs typeface="2  Nazanin" panose="00000400000000000000" pitchFamily="2" charset="-78"/>
              </a:rPr>
              <a:t>.</a:t>
            </a:r>
          </a:p>
        </p:txBody>
      </p:sp>
      <p:sp>
        <p:nvSpPr>
          <p:cNvPr id="3" name="Title 1"/>
          <p:cNvSpPr>
            <a:spLocks noGrp="1"/>
          </p:cNvSpPr>
          <p:nvPr/>
        </p:nvSpPr>
        <p:spPr bwMode="auto">
          <a:xfrm>
            <a:off x="1115616" y="980728"/>
            <a:ext cx="7571184"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a:lstStyle>
          <a:p>
            <a:r>
              <a:rPr lang="en-US" altLang="fa-IR" sz="4000" dirty="0">
                <a:solidFill>
                  <a:srgbClr val="FF0000"/>
                </a:solidFill>
                <a:cs typeface="2  Titr" panose="00000700000000000000" pitchFamily="2" charset="-78"/>
              </a:rPr>
              <a:t>Garbage Codes</a:t>
            </a:r>
            <a:r>
              <a:rPr lang="en-US" altLang="fa-IR" sz="4000" dirty="0" smtClean="0">
                <a:solidFill>
                  <a:srgbClr val="FF0000"/>
                </a:solidFill>
                <a:cs typeface="2  Titr" panose="00000700000000000000" pitchFamily="2" charset="-78"/>
              </a:rPr>
              <a:t> </a:t>
            </a:r>
            <a:r>
              <a:rPr lang="fa-IR" altLang="fa-IR" sz="4000" dirty="0" smtClean="0">
                <a:solidFill>
                  <a:srgbClr val="FF0000"/>
                </a:solidFill>
                <a:cs typeface="2  Titr" panose="00000700000000000000" pitchFamily="2" charset="-78"/>
              </a:rPr>
              <a:t>كدهاي </a:t>
            </a:r>
            <a:r>
              <a:rPr lang="fa-IR" altLang="fa-IR" sz="4000" dirty="0">
                <a:solidFill>
                  <a:srgbClr val="FF0000"/>
                </a:solidFill>
                <a:cs typeface="2  Titr" panose="00000700000000000000" pitchFamily="2" charset="-78"/>
              </a:rPr>
              <a:t>پوچ و </a:t>
            </a:r>
            <a:r>
              <a:rPr lang="fa-IR" altLang="fa-IR" sz="4000" dirty="0" smtClean="0">
                <a:solidFill>
                  <a:srgbClr val="FF0000"/>
                </a:solidFill>
                <a:cs typeface="2  Titr" panose="00000700000000000000" pitchFamily="2" charset="-78"/>
              </a:rPr>
              <a:t>بيهوده</a:t>
            </a:r>
            <a:endParaRPr lang="en-US" altLang="fa-IR" sz="4000" dirty="0">
              <a:solidFill>
                <a:srgbClr val="FF0000"/>
              </a:solidFill>
              <a:cs typeface="2  Titr" panose="00000700000000000000" pitchFamily="2" charset="-78"/>
            </a:endParaRPr>
          </a:p>
        </p:txBody>
      </p:sp>
    </p:spTree>
    <p:extLst>
      <p:ext uri="{BB962C8B-B14F-4D97-AF65-F5344CB8AC3E}">
        <p14:creationId xmlns="" xmlns:p14="http://schemas.microsoft.com/office/powerpoint/2010/main" val="976621440"/>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115616" y="224631"/>
            <a:ext cx="7902971" cy="6408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rtl="1" eaLnBrk="1" hangingPunct="1">
              <a:lnSpc>
                <a:spcPct val="140000"/>
              </a:lnSpc>
              <a:spcBef>
                <a:spcPct val="0"/>
              </a:spcBef>
              <a:buFontTx/>
              <a:buNone/>
            </a:pPr>
            <a:r>
              <a:rPr lang="ar-SA" altLang="fa-IR" sz="2400" b="0" dirty="0">
                <a:solidFill>
                  <a:srgbClr val="000000"/>
                </a:solidFill>
                <a:cs typeface="2  Titr" panose="00000700000000000000" pitchFamily="2" charset="-78"/>
              </a:rPr>
              <a:t>بطور مثال</a:t>
            </a:r>
            <a:r>
              <a:rPr lang="fa-IR" altLang="fa-IR" sz="2400" b="0" dirty="0">
                <a:solidFill>
                  <a:srgbClr val="000000"/>
                </a:solidFill>
                <a:cs typeface="2  Titr" panose="00000700000000000000" pitchFamily="2" charset="-78"/>
              </a:rPr>
              <a:t>:</a:t>
            </a:r>
            <a:r>
              <a:rPr lang="ar-SA" altLang="fa-IR" sz="2400" b="0" dirty="0">
                <a:solidFill>
                  <a:srgbClr val="000000"/>
                </a:solidFill>
                <a:cs typeface="2  Titr" panose="00000700000000000000" pitchFamily="2" charset="-78"/>
              </a:rPr>
              <a:t> </a:t>
            </a:r>
            <a:endParaRPr lang="fa-IR" altLang="fa-IR" sz="2400" b="0" dirty="0">
              <a:solidFill>
                <a:srgbClr val="000000"/>
              </a:solidFill>
              <a:cs typeface="2  Titr" panose="00000700000000000000" pitchFamily="2" charset="-78"/>
            </a:endParaRPr>
          </a:p>
          <a:p>
            <a:pPr algn="r" rtl="1" eaLnBrk="1" hangingPunct="1">
              <a:lnSpc>
                <a:spcPct val="140000"/>
              </a:lnSpc>
              <a:spcBef>
                <a:spcPct val="0"/>
              </a:spcBef>
              <a:buSzPct val="80000"/>
              <a:buFont typeface="Wingdings" pitchFamily="2" charset="2"/>
              <a:buChar char="§"/>
            </a:pP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در آمريكاي لاتين كد پوچ «</a:t>
            </a:r>
            <a:r>
              <a:rPr lang="ar-SA" altLang="fa-IR" sz="2400" dirty="0">
                <a:solidFill>
                  <a:srgbClr val="000000"/>
                </a:solidFill>
                <a:cs typeface="2  Nazanin" panose="00000400000000000000" pitchFamily="2" charset="-78"/>
              </a:rPr>
              <a:t>مشكوك به قتل</a:t>
            </a:r>
            <a:r>
              <a:rPr lang="ar-SA" altLang="fa-IR" sz="2400" b="0" dirty="0">
                <a:solidFill>
                  <a:srgbClr val="000000"/>
                </a:solidFill>
                <a:cs typeface="2  Nazanin" panose="00000400000000000000" pitchFamily="2" charset="-78"/>
              </a:rPr>
              <a:t>» يعني زير گروههاي</a:t>
            </a:r>
            <a:r>
              <a:rPr lang="en-US" altLang="fa-IR" sz="2400" dirty="0">
                <a:solidFill>
                  <a:srgbClr val="000000"/>
                </a:solidFill>
                <a:cs typeface="2  Nazanin" panose="00000400000000000000" pitchFamily="2" charset="-78"/>
              </a:rPr>
              <a:t>Y13 – Y34</a:t>
            </a:r>
            <a:r>
              <a:rPr lang="fa-IR" altLang="fa-IR" sz="240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شايعترين كد پوچ مورد</a:t>
            </a: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استفاده است</a:t>
            </a: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(كمتر از 2% مرگهاي ناشي از آسيبهاي خارجي در آمريكا تا 9/42% در شيلي). </a:t>
            </a:r>
            <a:endParaRPr lang="fa-IR" altLang="fa-IR" sz="2400" b="0" dirty="0">
              <a:solidFill>
                <a:srgbClr val="000000"/>
              </a:solidFill>
              <a:cs typeface="2  Nazanin" panose="00000400000000000000" pitchFamily="2" charset="-78"/>
            </a:endParaRPr>
          </a:p>
          <a:p>
            <a:pPr algn="r" rtl="1" eaLnBrk="1" hangingPunct="1">
              <a:lnSpc>
                <a:spcPct val="140000"/>
              </a:lnSpc>
              <a:spcBef>
                <a:spcPct val="0"/>
              </a:spcBef>
              <a:buSzPct val="80000"/>
              <a:buFont typeface="Wingdings" pitchFamily="2" charset="2"/>
              <a:buChar char="§"/>
            </a:pP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در كشورهاي عربي مثل مصر، شايعترين علت مورد استفاده</a:t>
            </a:r>
            <a:r>
              <a:rPr lang="en-US" altLang="fa-IR" sz="2400" b="0" dirty="0">
                <a:solidFill>
                  <a:srgbClr val="000000"/>
                </a:solidFill>
                <a:cs typeface="2  Nazanin" panose="00000400000000000000" pitchFamily="2" charset="-78"/>
              </a:rPr>
              <a:t> </a:t>
            </a:r>
            <a:r>
              <a:rPr lang="en-US" altLang="fa-IR" sz="2400" dirty="0">
                <a:solidFill>
                  <a:srgbClr val="000000"/>
                </a:solidFill>
                <a:cs typeface="2  Nazanin" panose="00000400000000000000" pitchFamily="2" charset="-78"/>
              </a:rPr>
              <a:t>COPD </a:t>
            </a:r>
            <a:r>
              <a:rPr lang="ar-SA" altLang="fa-IR" sz="2400" b="0" dirty="0">
                <a:solidFill>
                  <a:srgbClr val="000000"/>
                </a:solidFill>
                <a:cs typeface="2  Nazanin" panose="00000400000000000000" pitchFamily="2" charset="-78"/>
              </a:rPr>
              <a:t>است. </a:t>
            </a:r>
            <a:endParaRPr lang="fa-IR" altLang="fa-IR" sz="2400" b="0" dirty="0">
              <a:solidFill>
                <a:srgbClr val="000000"/>
              </a:solidFill>
              <a:cs typeface="2  Nazanin" panose="00000400000000000000" pitchFamily="2" charset="-78"/>
            </a:endParaRPr>
          </a:p>
          <a:p>
            <a:pPr algn="r" rtl="1" eaLnBrk="1" hangingPunct="1">
              <a:lnSpc>
                <a:spcPct val="140000"/>
              </a:lnSpc>
              <a:spcBef>
                <a:spcPct val="0"/>
              </a:spcBef>
              <a:buSzPct val="80000"/>
              <a:buFont typeface="Wingdings" pitchFamily="2" charset="2"/>
              <a:buChar char="§"/>
            </a:pP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در كشورهاي آسيا</a:t>
            </a:r>
            <a:r>
              <a:rPr lang="fa-IR" altLang="fa-IR" sz="2400" b="0" dirty="0">
                <a:solidFill>
                  <a:srgbClr val="000000"/>
                </a:solidFill>
                <a:cs typeface="2  Nazanin" panose="00000400000000000000" pitchFamily="2" charset="-78"/>
              </a:rPr>
              <a:t>ی</a:t>
            </a:r>
            <a:r>
              <a:rPr lang="ar-SA" altLang="fa-IR" sz="2400" b="0" dirty="0">
                <a:solidFill>
                  <a:srgbClr val="000000"/>
                </a:solidFill>
                <a:cs typeface="2  Nazanin" panose="00000400000000000000" pitchFamily="2" charset="-78"/>
              </a:rPr>
              <a:t> جنوب شرقي «</a:t>
            </a:r>
            <a:r>
              <a:rPr lang="ar-SA" altLang="fa-IR" sz="2400" dirty="0">
                <a:solidFill>
                  <a:srgbClr val="000000"/>
                </a:solidFill>
                <a:cs typeface="2  Nazanin" panose="00000400000000000000" pitchFamily="2" charset="-78"/>
              </a:rPr>
              <a:t>سرطان بدون ذكر جزئيات</a:t>
            </a:r>
            <a:r>
              <a:rPr lang="ar-SA" altLang="fa-IR" sz="2400" b="0" dirty="0">
                <a:solidFill>
                  <a:srgbClr val="000000"/>
                </a:solidFill>
                <a:cs typeface="2  Nazanin" panose="00000400000000000000" pitchFamily="2" charset="-78"/>
              </a:rPr>
              <a:t>» </a:t>
            </a:r>
            <a:endParaRPr lang="fa-IR" altLang="fa-IR" sz="2400" b="0" dirty="0">
              <a:solidFill>
                <a:srgbClr val="000000"/>
              </a:solidFill>
              <a:cs typeface="2  Nazanin" panose="00000400000000000000" pitchFamily="2" charset="-78"/>
            </a:endParaRPr>
          </a:p>
          <a:p>
            <a:pPr algn="r" rtl="1" eaLnBrk="1" hangingPunct="1">
              <a:lnSpc>
                <a:spcPct val="140000"/>
              </a:lnSpc>
              <a:spcBef>
                <a:spcPct val="0"/>
              </a:spcBef>
              <a:buSzPct val="80000"/>
              <a:buFont typeface="Wingdings" pitchFamily="2" charset="2"/>
              <a:buChar char="§"/>
            </a:pP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در ايران شايعترين كد پوچ « </a:t>
            </a:r>
            <a:r>
              <a:rPr lang="ar-SA" altLang="fa-IR" sz="2400" dirty="0">
                <a:solidFill>
                  <a:srgbClr val="000000"/>
                </a:solidFill>
                <a:cs typeface="2  Nazanin" panose="00000400000000000000" pitchFamily="2" charset="-78"/>
              </a:rPr>
              <a:t>ايست قلبي تنفسي</a:t>
            </a:r>
            <a:r>
              <a:rPr lang="ar-SA" altLang="fa-IR" sz="2400" b="0" dirty="0">
                <a:solidFill>
                  <a:srgbClr val="000000"/>
                </a:solidFill>
                <a:cs typeface="2  Nazanin" panose="00000400000000000000" pitchFamily="2" charset="-78"/>
              </a:rPr>
              <a:t>» يا القابي مشابه آن است.</a:t>
            </a:r>
            <a:endParaRPr lang="fa-IR" altLang="fa-IR" sz="2400" b="0" dirty="0">
              <a:solidFill>
                <a:srgbClr val="000000"/>
              </a:solidFill>
              <a:cs typeface="2  Nazanin" panose="00000400000000000000" pitchFamily="2" charset="-78"/>
            </a:endParaRPr>
          </a:p>
          <a:p>
            <a:pPr algn="r" rtl="1" eaLnBrk="1" hangingPunct="1">
              <a:lnSpc>
                <a:spcPct val="140000"/>
              </a:lnSpc>
              <a:spcBef>
                <a:spcPct val="0"/>
              </a:spcBef>
              <a:buSzPct val="80000"/>
              <a:buFont typeface="Wingdings" pitchFamily="2" charset="2"/>
              <a:buChar char="§"/>
            </a:pPr>
            <a:r>
              <a:rPr lang="fa-IR"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در كشورهاي اروپايي «ساير بيماريهاي قلبي</a:t>
            </a:r>
            <a:r>
              <a:rPr lang="en-US" altLang="fa-IR" sz="2400" b="0" dirty="0">
                <a:solidFill>
                  <a:srgbClr val="000000"/>
                </a:solidFill>
                <a:cs typeface="2  Nazanin" panose="00000400000000000000" pitchFamily="2" charset="-78"/>
              </a:rPr>
              <a:t> </a:t>
            </a:r>
            <a:r>
              <a:rPr lang="fa-IR" altLang="fa-IR" sz="2400" b="0" dirty="0">
                <a:solidFill>
                  <a:srgbClr val="000000"/>
                </a:solidFill>
                <a:cs typeface="2  Nazanin" panose="00000400000000000000" pitchFamily="2" charset="-78"/>
              </a:rPr>
              <a:t>»</a:t>
            </a:r>
            <a:r>
              <a:rPr lang="en-US" altLang="fa-IR" sz="2400" b="0" dirty="0">
                <a:solidFill>
                  <a:srgbClr val="000000"/>
                </a:solidFill>
                <a:cs typeface="2  Nazanin" panose="00000400000000000000" pitchFamily="2" charset="-78"/>
              </a:rPr>
              <a:t> </a:t>
            </a:r>
            <a:r>
              <a:rPr lang="ar-SA" altLang="fa-IR" sz="2400" b="0" dirty="0">
                <a:solidFill>
                  <a:srgbClr val="000000"/>
                </a:solidFill>
                <a:cs typeface="2  Nazanin" panose="00000400000000000000" pitchFamily="2" charset="-78"/>
              </a:rPr>
              <a:t>گاه بعنوان كد پوچ مورد استفاده قرار مي</a:t>
            </a:r>
            <a:r>
              <a:rPr lang="fa-IR" altLang="fa-IR" sz="2400" b="0" dirty="0">
                <a:solidFill>
                  <a:srgbClr val="000000"/>
                </a:solidFill>
                <a:cs typeface="2  Nazanin" panose="00000400000000000000" pitchFamily="2" charset="-78"/>
              </a:rPr>
              <a:t>‌</a:t>
            </a:r>
            <a:r>
              <a:rPr lang="ar-SA" altLang="fa-IR" sz="2400" b="0" dirty="0">
                <a:solidFill>
                  <a:srgbClr val="000000"/>
                </a:solidFill>
                <a:cs typeface="2  Nazanin" panose="00000400000000000000" pitchFamily="2" charset="-78"/>
              </a:rPr>
              <a:t>گيرد</a:t>
            </a:r>
            <a:r>
              <a:rPr lang="fa-IR" altLang="fa-IR" sz="2400" b="0" dirty="0">
                <a:solidFill>
                  <a:srgbClr val="000000"/>
                </a:solidFill>
                <a:cs typeface="2  Nazanin" panose="00000400000000000000" pitchFamily="2" charset="-78"/>
              </a:rPr>
              <a:t>.</a:t>
            </a:r>
            <a:r>
              <a:rPr lang="en-US" altLang="fa-IR" sz="2400" b="0" dirty="0">
                <a:solidFill>
                  <a:srgbClr val="000000"/>
                </a:solidFill>
                <a:cs typeface="2  Nazanin" panose="00000400000000000000" pitchFamily="2" charset="-78"/>
              </a:rPr>
              <a:t> </a:t>
            </a:r>
          </a:p>
        </p:txBody>
      </p:sp>
    </p:spTree>
    <p:extLst>
      <p:ext uri="{BB962C8B-B14F-4D97-AF65-F5344CB8AC3E}">
        <p14:creationId xmlns="" xmlns:p14="http://schemas.microsoft.com/office/powerpoint/2010/main" val="369213017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4"/>
          <p:cNvSpPr>
            <a:spLocks noChangeArrowheads="1"/>
          </p:cNvSpPr>
          <p:nvPr/>
        </p:nvSpPr>
        <p:spPr bwMode="auto">
          <a:xfrm>
            <a:off x="1475656" y="333375"/>
            <a:ext cx="7363544" cy="5256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ctr" rtl="1">
              <a:lnSpc>
                <a:spcPct val="140000"/>
              </a:lnSpc>
            </a:pPr>
            <a:r>
              <a:rPr lang="ar-SA" altLang="en-US" sz="3600" dirty="0">
                <a:cs typeface="2  Nazanin" panose="00000400000000000000" pitchFamily="2" charset="-78"/>
              </a:rPr>
              <a:t>در جريان </a:t>
            </a:r>
            <a:r>
              <a:rPr lang="ar-SA" altLang="en-US" sz="3600" u="sng" dirty="0">
                <a:cs typeface="2  Nazanin" panose="00000400000000000000" pitchFamily="2" charset="-78"/>
              </a:rPr>
              <a:t>انتساب و تخصيص علت مرگ</a:t>
            </a:r>
            <a:r>
              <a:rPr lang="ar-SA" altLang="en-US" sz="3600" dirty="0">
                <a:cs typeface="2  Nazanin" panose="00000400000000000000" pitchFamily="2" charset="-78"/>
              </a:rPr>
              <a:t> موارد </a:t>
            </a:r>
            <a:r>
              <a:rPr lang="fa-IR" altLang="en-US" sz="3600" dirty="0">
                <a:cs typeface="2  Nazanin" panose="00000400000000000000" pitchFamily="2" charset="-78"/>
              </a:rPr>
              <a:t>زير را بايد مورد توجه قرار داد:</a:t>
            </a:r>
          </a:p>
          <a:p>
            <a:pPr algn="ctr" rtl="1">
              <a:lnSpc>
                <a:spcPct val="140000"/>
              </a:lnSpc>
            </a:pPr>
            <a:endParaRPr lang="en-US" altLang="en-US" sz="3600" dirty="0">
              <a:cs typeface="2  Nazanin" panose="00000400000000000000" pitchFamily="2" charset="-78"/>
            </a:endParaRPr>
          </a:p>
          <a:p>
            <a:pPr rtl="1">
              <a:lnSpc>
                <a:spcPct val="140000"/>
              </a:lnSpc>
              <a:buSzPct val="85000"/>
              <a:buFont typeface="Wingdings" panose="05000000000000000000" pitchFamily="2" charset="2"/>
              <a:buChar char="×"/>
            </a:pPr>
            <a:r>
              <a:rPr lang="en-US" altLang="en-US" sz="3600" dirty="0">
                <a:cs typeface="2  Nazanin" panose="00000400000000000000" pitchFamily="2" charset="-78"/>
              </a:rPr>
              <a:t> </a:t>
            </a:r>
            <a:r>
              <a:rPr lang="fa-IR" altLang="en-US" sz="3600" dirty="0">
                <a:cs typeface="2  Nazanin" panose="00000400000000000000" pitchFamily="2" charset="-78"/>
              </a:rPr>
              <a:t> </a:t>
            </a:r>
            <a:r>
              <a:rPr lang="fa-IR" altLang="en-US" sz="2800" dirty="0">
                <a:cs typeface="2  Nazanin" panose="00000400000000000000" pitchFamily="2" charset="-78"/>
              </a:rPr>
              <a:t>تشخیص های</a:t>
            </a:r>
            <a:r>
              <a:rPr lang="ar-SA" altLang="en-US" sz="2800" dirty="0">
                <a:cs typeface="2  Nazanin" panose="00000400000000000000" pitchFamily="2" charset="-78"/>
              </a:rPr>
              <a:t> </a:t>
            </a:r>
            <a:r>
              <a:rPr lang="fa-IR" altLang="en-US" sz="2800" dirty="0">
                <a:cs typeface="2  Nazanin" panose="00000400000000000000" pitchFamily="2" charset="-78"/>
              </a:rPr>
              <a:t>غير</a:t>
            </a:r>
            <a:r>
              <a:rPr lang="ar-SA" altLang="en-US" sz="2800" dirty="0">
                <a:cs typeface="2  Nazanin" panose="00000400000000000000" pitchFamily="2" charset="-78"/>
              </a:rPr>
              <a:t>ممكن</a:t>
            </a:r>
            <a:r>
              <a:rPr lang="fa-IR" altLang="en-US" sz="2800" dirty="0">
                <a:cs typeface="2  Nazanin" panose="00000400000000000000" pitchFamily="2" charset="-78"/>
              </a:rPr>
              <a:t>    </a:t>
            </a:r>
            <a:r>
              <a:rPr lang="en-US" altLang="en-US" sz="2800" dirty="0">
                <a:cs typeface="2  Nazanin" panose="00000400000000000000" pitchFamily="2" charset="-78"/>
              </a:rPr>
              <a:t>   Impossible diagnosis</a:t>
            </a:r>
            <a:r>
              <a:rPr lang="fa-IR" altLang="en-US" sz="2800" dirty="0">
                <a:cs typeface="2  Nazanin" panose="00000400000000000000" pitchFamily="2" charset="-78"/>
              </a:rPr>
              <a:t> </a:t>
            </a:r>
            <a:r>
              <a:rPr lang="en-US" altLang="en-US" sz="2800" dirty="0">
                <a:cs typeface="2  Nazanin" panose="00000400000000000000" pitchFamily="2" charset="-78"/>
              </a:rPr>
              <a:t>  </a:t>
            </a:r>
          </a:p>
          <a:p>
            <a:pPr algn="r" rtl="1">
              <a:lnSpc>
                <a:spcPct val="140000"/>
              </a:lnSpc>
              <a:buSzPct val="85000"/>
              <a:buFont typeface="Wingdings" panose="05000000000000000000" pitchFamily="2" charset="2"/>
              <a:buChar char="×"/>
            </a:pPr>
            <a:r>
              <a:rPr lang="fa-IR" altLang="en-US" sz="2800" dirty="0">
                <a:cs typeface="2  Nazanin" panose="00000400000000000000" pitchFamily="2" charset="-78"/>
              </a:rPr>
              <a:t>تشخیص های بعید و</a:t>
            </a:r>
            <a:r>
              <a:rPr lang="ar-SA" altLang="en-US" sz="2800" dirty="0">
                <a:cs typeface="2  Nazanin" panose="00000400000000000000" pitchFamily="2" charset="-78"/>
              </a:rPr>
              <a:t> غيرمتحمل</a:t>
            </a:r>
            <a:r>
              <a:rPr lang="fa-IR" altLang="en-US" sz="2800" dirty="0">
                <a:cs typeface="2  Nazanin" panose="00000400000000000000" pitchFamily="2" charset="-78"/>
              </a:rPr>
              <a:t> </a:t>
            </a:r>
            <a:r>
              <a:rPr lang="en-US" altLang="en-US" sz="2800" dirty="0">
                <a:cs typeface="2  Nazanin" panose="00000400000000000000" pitchFamily="2" charset="-78"/>
              </a:rPr>
              <a:t>diagnosis</a:t>
            </a:r>
            <a:r>
              <a:rPr lang="fa-IR" altLang="en-US" sz="2800" dirty="0">
                <a:cs typeface="2  Nazanin" panose="00000400000000000000" pitchFamily="2" charset="-78"/>
              </a:rPr>
              <a:t> </a:t>
            </a:r>
            <a:r>
              <a:rPr lang="en-US" altLang="en-US" sz="2800" dirty="0">
                <a:cs typeface="2  Nazanin" panose="00000400000000000000" pitchFamily="2" charset="-78"/>
              </a:rPr>
              <a:t>  Improbable</a:t>
            </a:r>
          </a:p>
          <a:p>
            <a:pPr rtl="1">
              <a:lnSpc>
                <a:spcPct val="140000"/>
              </a:lnSpc>
              <a:buSzPct val="85000"/>
              <a:buFont typeface="Wingdings" panose="05000000000000000000" pitchFamily="2" charset="2"/>
              <a:buChar char="×"/>
            </a:pPr>
            <a:r>
              <a:rPr lang="en-US" altLang="en-US" sz="2800" dirty="0">
                <a:cs typeface="2  Nazanin" panose="00000400000000000000" pitchFamily="2" charset="-78"/>
              </a:rPr>
              <a:t>   </a:t>
            </a:r>
            <a:r>
              <a:rPr lang="fa-IR" altLang="en-US" sz="2800" dirty="0">
                <a:cs typeface="2  Nazanin" panose="00000400000000000000" pitchFamily="2" charset="-78"/>
              </a:rPr>
              <a:t>تشخیص </a:t>
            </a:r>
            <a:r>
              <a:rPr lang="ar-SA" altLang="en-US" sz="2800" dirty="0">
                <a:cs typeface="2  Nazanin" panose="00000400000000000000" pitchFamily="2" charset="-78"/>
              </a:rPr>
              <a:t>هاي پوچ و بيهوده</a:t>
            </a:r>
            <a:r>
              <a:rPr lang="en-US" altLang="en-US" sz="2800" dirty="0">
                <a:cs typeface="2  Nazanin" panose="00000400000000000000" pitchFamily="2" charset="-78"/>
              </a:rPr>
              <a:t> </a:t>
            </a:r>
            <a:r>
              <a:rPr lang="fa-IR" altLang="en-US" sz="2800" dirty="0">
                <a:cs typeface="2  Nazanin" panose="00000400000000000000" pitchFamily="2" charset="-78"/>
              </a:rPr>
              <a:t>     </a:t>
            </a:r>
            <a:r>
              <a:rPr lang="en-US" altLang="en-US" sz="2800" dirty="0">
                <a:cs typeface="2  Nazanin" panose="00000400000000000000" pitchFamily="2" charset="-78"/>
              </a:rPr>
              <a:t>Garbage diagnosis </a:t>
            </a:r>
            <a:r>
              <a:rPr lang="fa-IR" altLang="en-US" sz="2800" dirty="0">
                <a:cs typeface="2  Nazanin" panose="00000400000000000000" pitchFamily="2" charset="-78"/>
              </a:rPr>
              <a:t> </a:t>
            </a:r>
            <a:r>
              <a:rPr lang="en-US" altLang="en-US" sz="2800" dirty="0">
                <a:cs typeface="2  Nazanin" panose="00000400000000000000" pitchFamily="2" charset="-78"/>
              </a:rPr>
              <a:t> </a:t>
            </a:r>
            <a:r>
              <a:rPr lang="fa-IR" altLang="en-US" sz="2800" dirty="0">
                <a:cs typeface="2  Nazanin" panose="00000400000000000000" pitchFamily="2" charset="-78"/>
              </a:rPr>
              <a:t>      </a:t>
            </a:r>
            <a:endParaRPr lang="en-US" altLang="en-US" sz="2800" dirty="0">
              <a:cs typeface="2  Nazanin" panose="00000400000000000000" pitchFamily="2" charset="-78"/>
            </a:endParaRPr>
          </a:p>
          <a:p>
            <a:pPr rtl="1">
              <a:lnSpc>
                <a:spcPct val="140000"/>
              </a:lnSpc>
            </a:pPr>
            <a:endParaRPr lang="en-US" altLang="en-US" sz="2800" dirty="0">
              <a:cs typeface="2  Nazanin" panose="00000400000000000000" pitchFamily="2" charset="-78"/>
            </a:endParaRPr>
          </a:p>
          <a:p>
            <a:endParaRPr lang="en-US" altLang="en-US" sz="3600" dirty="0">
              <a:cs typeface="2  Nazanin" panose="00000400000000000000" pitchFamily="2" charset="-78"/>
            </a:endParaRPr>
          </a:p>
        </p:txBody>
      </p:sp>
    </p:spTree>
    <p:extLst>
      <p:ext uri="{BB962C8B-B14F-4D97-AF65-F5344CB8AC3E}">
        <p14:creationId xmlns="" xmlns:p14="http://schemas.microsoft.com/office/powerpoint/2010/main" val="2661353090"/>
      </p:ext>
    </p:extLst>
  </p:cSld>
  <p:clrMapOvr>
    <a:masterClrMapping/>
  </p:clrMapOvr>
  <p:transition>
    <p:cover dir="d"/>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1547664" y="685800"/>
            <a:ext cx="6991499" cy="4460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just" rtl="1">
              <a:lnSpc>
                <a:spcPct val="130000"/>
              </a:lnSpc>
              <a:buSzPts val="1600"/>
            </a:pPr>
            <a:r>
              <a:rPr lang="fa-IR" altLang="en-US" sz="2800" dirty="0">
                <a:cs typeface="2  Nazanin" panose="00000400000000000000" pitchFamily="2" charset="-78"/>
              </a:rPr>
              <a:t>	</a:t>
            </a:r>
            <a:r>
              <a:rPr lang="fa-IR" altLang="en-US" sz="3600" b="1" dirty="0">
                <a:cs typeface="2  Nazanin" panose="00000400000000000000" pitchFamily="2" charset="-78"/>
              </a:rPr>
              <a:t>تشخیص </a:t>
            </a:r>
            <a:r>
              <a:rPr lang="ar-SA" altLang="en-US" sz="3600" b="1" dirty="0">
                <a:cs typeface="2  Nazanin" panose="00000400000000000000" pitchFamily="2" charset="-78"/>
              </a:rPr>
              <a:t>هاي غيرممكن عبارتند از انتساب عللي كه ا</a:t>
            </a:r>
            <a:r>
              <a:rPr lang="fa-IR" altLang="en-US" sz="3600" b="1" dirty="0">
                <a:cs typeface="2  Nazanin" panose="00000400000000000000" pitchFamily="2" charset="-78"/>
              </a:rPr>
              <a:t>ز</a:t>
            </a:r>
            <a:r>
              <a:rPr lang="ar-SA" altLang="en-US" sz="3600" b="1" dirty="0">
                <a:cs typeface="2  Nazanin" panose="00000400000000000000" pitchFamily="2" charset="-78"/>
              </a:rPr>
              <a:t> </a:t>
            </a:r>
            <a:r>
              <a:rPr lang="ar-SA" altLang="en-US" sz="3600" dirty="0">
                <a:cs typeface="2  Nazanin" panose="00000400000000000000" pitchFamily="2" charset="-78"/>
              </a:rPr>
              <a:t>بابت </a:t>
            </a:r>
            <a:r>
              <a:rPr lang="fa-IR" altLang="en-US" sz="3600" dirty="0">
                <a:cs typeface="2  Nazanin" panose="00000400000000000000" pitchFamily="2" charset="-78"/>
              </a:rPr>
              <a:t>1-</a:t>
            </a:r>
            <a:r>
              <a:rPr lang="ar-SA" altLang="en-US" sz="3600" u="sng" dirty="0">
                <a:cs typeface="2  Nazanin" panose="00000400000000000000" pitchFamily="2" charset="-78"/>
              </a:rPr>
              <a:t>جنس</a:t>
            </a:r>
            <a:r>
              <a:rPr lang="ar-SA" altLang="en-US" sz="3600" dirty="0">
                <a:cs typeface="2  Nazanin" panose="00000400000000000000" pitchFamily="2" charset="-78"/>
              </a:rPr>
              <a:t> </a:t>
            </a:r>
            <a:r>
              <a:rPr lang="fa-IR" altLang="en-US" sz="3600" dirty="0">
                <a:cs typeface="2  Nazanin" panose="00000400000000000000" pitchFamily="2" charset="-78"/>
              </a:rPr>
              <a:t>2-</a:t>
            </a:r>
            <a:r>
              <a:rPr lang="ar-SA" altLang="en-US" sz="3600" dirty="0">
                <a:cs typeface="2  Nazanin" panose="00000400000000000000" pitchFamily="2" charset="-78"/>
              </a:rPr>
              <a:t> </a:t>
            </a:r>
            <a:r>
              <a:rPr lang="ar-SA" altLang="en-US" sz="3600" u="sng" dirty="0">
                <a:cs typeface="2  Nazanin" panose="00000400000000000000" pitchFamily="2" charset="-78"/>
              </a:rPr>
              <a:t>سن</a:t>
            </a:r>
            <a:r>
              <a:rPr lang="ar-SA" altLang="en-US" sz="3600" dirty="0">
                <a:cs typeface="2  Nazanin" panose="00000400000000000000" pitchFamily="2" charset="-78"/>
              </a:rPr>
              <a:t>، وقوع آنها</a:t>
            </a:r>
            <a:r>
              <a:rPr lang="fa-IR" altLang="en-US" sz="3600" dirty="0">
                <a:cs typeface="2  Nazanin" panose="00000400000000000000" pitchFamily="2" charset="-78"/>
              </a:rPr>
              <a:t> </a:t>
            </a:r>
            <a:r>
              <a:rPr lang="ar-SA" altLang="en-US" sz="3600" dirty="0">
                <a:cs typeface="2  Nazanin" panose="00000400000000000000" pitchFamily="2" charset="-78"/>
              </a:rPr>
              <a:t>غير ممكن باشد</a:t>
            </a:r>
            <a:r>
              <a:rPr lang="fa-IR" altLang="en-US" sz="3600" dirty="0">
                <a:cs typeface="2  Nazanin" panose="00000400000000000000" pitchFamily="2" charset="-78"/>
              </a:rPr>
              <a:t>.</a:t>
            </a:r>
          </a:p>
          <a:p>
            <a:pPr algn="just" rtl="1">
              <a:lnSpc>
                <a:spcPct val="130000"/>
              </a:lnSpc>
              <a:buSzPts val="1600"/>
            </a:pPr>
            <a:endParaRPr lang="fa-IR" altLang="en-US" sz="3600" dirty="0">
              <a:cs typeface="2  Nazanin" panose="00000400000000000000" pitchFamily="2" charset="-78"/>
            </a:endParaRPr>
          </a:p>
          <a:p>
            <a:pPr algn="just" rtl="1">
              <a:lnSpc>
                <a:spcPct val="130000"/>
              </a:lnSpc>
              <a:buSzPts val="1600"/>
            </a:pPr>
            <a:r>
              <a:rPr lang="fa-IR" altLang="en-US" sz="3600" dirty="0">
                <a:cs typeface="2  Nazanin" panose="00000400000000000000" pitchFamily="2" charset="-78"/>
              </a:rPr>
              <a:t>تشخیصهای غيرمحتمل عبارتند از تشخیص هايی که </a:t>
            </a:r>
            <a:r>
              <a:rPr lang="ar-SA" altLang="en-US" sz="3600" dirty="0">
                <a:cs typeface="2  Nazanin" panose="00000400000000000000" pitchFamily="2" charset="-78"/>
              </a:rPr>
              <a:t>وقوع </a:t>
            </a:r>
            <a:r>
              <a:rPr lang="fa-IR" altLang="en-US" sz="3600" dirty="0">
                <a:cs typeface="2  Nazanin" panose="00000400000000000000" pitchFamily="2" charset="-78"/>
              </a:rPr>
              <a:t>آنها</a:t>
            </a:r>
            <a:r>
              <a:rPr lang="ar-SA" altLang="en-US" sz="3600" dirty="0">
                <a:cs typeface="2  Nazanin" panose="00000400000000000000" pitchFamily="2" charset="-78"/>
              </a:rPr>
              <a:t> بعنوان علل مرگ از نظر </a:t>
            </a:r>
            <a:r>
              <a:rPr lang="ar-SA" altLang="en-US" sz="3600" u="sng" dirty="0">
                <a:cs typeface="2  Nazanin" panose="00000400000000000000" pitchFamily="2" charset="-78"/>
              </a:rPr>
              <a:t>سني و جنسي</a:t>
            </a:r>
            <a:r>
              <a:rPr lang="ar-SA" altLang="en-US" sz="3600" dirty="0">
                <a:cs typeface="2  Nazanin" panose="00000400000000000000" pitchFamily="2" charset="-78"/>
              </a:rPr>
              <a:t> غير محتمل و بعيد</a:t>
            </a:r>
            <a:r>
              <a:rPr lang="fa-IR" altLang="en-US" sz="3600" dirty="0">
                <a:cs typeface="2  Nazanin" panose="00000400000000000000" pitchFamily="2" charset="-78"/>
              </a:rPr>
              <a:t> است.</a:t>
            </a:r>
          </a:p>
          <a:p>
            <a:pPr rtl="1">
              <a:lnSpc>
                <a:spcPct val="130000"/>
              </a:lnSpc>
              <a:buSzPts val="1600"/>
            </a:pPr>
            <a:r>
              <a:rPr lang="fa-IR" altLang="en-US" dirty="0">
                <a:cs typeface="2  Nazanin" panose="00000400000000000000" pitchFamily="2" charset="-78"/>
              </a:rPr>
              <a:t>	</a:t>
            </a:r>
            <a:endParaRPr lang="en-US" altLang="en-US" dirty="0">
              <a:cs typeface="2  Nazanin" panose="00000400000000000000" pitchFamily="2" charset="-78"/>
            </a:endParaRPr>
          </a:p>
        </p:txBody>
      </p:sp>
    </p:spTree>
    <p:extLst>
      <p:ext uri="{BB962C8B-B14F-4D97-AF65-F5344CB8AC3E}">
        <p14:creationId xmlns="" xmlns:p14="http://schemas.microsoft.com/office/powerpoint/2010/main" val="2041747953"/>
      </p:ext>
    </p:extLst>
  </p:cSld>
  <p:clrMapOvr>
    <a:masterClrMapping/>
  </p:clrMapOvr>
  <p:transition>
    <p:cover dir="d"/>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4"/>
          <p:cNvSpPr>
            <a:spLocks noChangeArrowheads="1"/>
          </p:cNvSpPr>
          <p:nvPr/>
        </p:nvSpPr>
        <p:spPr bwMode="auto">
          <a:xfrm>
            <a:off x="1331640" y="404813"/>
            <a:ext cx="7583760" cy="50321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50000"/>
              </a:lnSpc>
              <a:buFont typeface="Wingdings" panose="05000000000000000000" pitchFamily="2" charset="2"/>
              <a:buChar char="§"/>
            </a:pPr>
            <a:r>
              <a:rPr lang="fa-IR" altLang="en-US" sz="1800" dirty="0">
                <a:cs typeface="2  Nazanin" panose="00000400000000000000" pitchFamily="2" charset="-78"/>
              </a:rPr>
              <a:t>  </a:t>
            </a:r>
            <a:r>
              <a:rPr lang="fa-IR" altLang="en-US" b="1" dirty="0">
                <a:ea typeface="Zar" pitchFamily="2" charset="0"/>
                <a:cs typeface="2  Nazanin" panose="00000400000000000000" pitchFamily="2" charset="-78"/>
              </a:rPr>
              <a:t>تشخیص </a:t>
            </a:r>
            <a:r>
              <a:rPr lang="ar-SA" altLang="en-US" b="1" dirty="0">
                <a:ea typeface="Zar" pitchFamily="2" charset="0"/>
                <a:cs typeface="2  Nazanin" panose="00000400000000000000" pitchFamily="2" charset="-78"/>
              </a:rPr>
              <a:t>هاي غيرممكن از نظر جنس</a:t>
            </a:r>
            <a:endParaRPr lang="fa-IR" altLang="en-US" b="1" dirty="0">
              <a:ea typeface="Zar" pitchFamily="2" charset="0"/>
              <a:cs typeface="2  Nazanin" panose="00000400000000000000" pitchFamily="2" charset="-78"/>
            </a:endParaRPr>
          </a:p>
          <a:p>
            <a:pPr algn="r" rtl="1">
              <a:lnSpc>
                <a:spcPct val="150000"/>
              </a:lnSpc>
              <a:buFont typeface="Wingdings" panose="05000000000000000000" pitchFamily="2" charset="2"/>
              <a:buChar char="§"/>
            </a:pPr>
            <a:endParaRPr lang="en-US" altLang="en-US" b="1" dirty="0">
              <a:ea typeface="Zar" pitchFamily="2" charset="0"/>
              <a:cs typeface="2  Nazanin" panose="00000400000000000000" pitchFamily="2" charset="-78"/>
            </a:endParaRPr>
          </a:p>
          <a:p>
            <a:pPr lvl="1" algn="r" rtl="1">
              <a:lnSpc>
                <a:spcPct val="150000"/>
              </a:lnSpc>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مرگ ناشي از عوارض بارداري</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 زايمان و پس از زايمان</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در جنس مذكر </a:t>
            </a:r>
            <a:endParaRPr lang="en-US" altLang="en-US" dirty="0">
              <a:ea typeface="Zar" pitchFamily="2" charset="0"/>
              <a:cs typeface="2  Nazanin" panose="00000400000000000000" pitchFamily="2" charset="-78"/>
            </a:endParaRPr>
          </a:p>
          <a:p>
            <a:pPr lvl="1" algn="r" rtl="1">
              <a:lnSpc>
                <a:spcPct val="150000"/>
              </a:lnSpc>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مرگ ناشي از سرطانهاي دستگاه تناسلي مردان شامل سرطان آلت تناسلي مردان</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پروستات</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بيضه</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و</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ساير بخشهاي دستگاه تناسلي مردان براي زنان</a:t>
            </a:r>
            <a:endParaRPr lang="en-US" altLang="en-US" dirty="0">
              <a:ea typeface="Zar" pitchFamily="2" charset="0"/>
              <a:cs typeface="2  Nazanin" panose="00000400000000000000" pitchFamily="2" charset="-78"/>
            </a:endParaRPr>
          </a:p>
          <a:p>
            <a:pPr lvl="1" algn="r" rtl="1">
              <a:lnSpc>
                <a:spcPct val="150000"/>
              </a:lnSpc>
              <a:buFontTx/>
              <a:buChar char="•"/>
            </a:pPr>
            <a:r>
              <a:rPr lang="fa-IR" altLang="en-US" dirty="0">
                <a:ea typeface="Zar" pitchFamily="2" charset="0"/>
                <a:cs typeface="2  Nazanin" panose="00000400000000000000" pitchFamily="2" charset="-78"/>
              </a:rPr>
              <a:t> </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مرگ ناشي از سرطانهاي دستگاه تناسلي زنان شامل سرطان واژن، سرطان دهانه رحم</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ساير بخشهاي رحم</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تخمدان</a:t>
            </a:r>
            <a:r>
              <a:rPr lang="fa-IR" altLang="en-US" dirty="0">
                <a:ea typeface="Zar" pitchFamily="2" charset="0"/>
                <a:cs typeface="2  Nazanin" panose="00000400000000000000" pitchFamily="2" charset="-78"/>
              </a:rPr>
              <a:t>،</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بدخيم جفت (كوريوكارسينوما وكوريون اپيتليوما) </a:t>
            </a:r>
            <a:r>
              <a:rPr lang="en-US"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براي مردان</a:t>
            </a:r>
            <a:r>
              <a:rPr lang="ar-SA" altLang="en-US" dirty="0">
                <a:cs typeface="2  Nazanin" panose="00000400000000000000" pitchFamily="2" charset="-78"/>
              </a:rPr>
              <a:t> </a:t>
            </a:r>
            <a:endParaRPr lang="en-US" altLang="en-US" dirty="0">
              <a:cs typeface="2  Nazanin" panose="00000400000000000000" pitchFamily="2" charset="-78"/>
            </a:endParaRPr>
          </a:p>
        </p:txBody>
      </p:sp>
    </p:spTree>
    <p:extLst>
      <p:ext uri="{BB962C8B-B14F-4D97-AF65-F5344CB8AC3E}">
        <p14:creationId xmlns="" xmlns:p14="http://schemas.microsoft.com/office/powerpoint/2010/main" val="1039911668"/>
      </p:ext>
    </p:extLst>
  </p:cSld>
  <p:clrMapOvr>
    <a:masterClrMapping/>
  </p:clrMapOvr>
  <p:transition>
    <p:cover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100013"/>
            <a:ext cx="8229600" cy="1343026"/>
          </a:xfrm>
        </p:spPr>
        <p:txBody>
          <a:bodyPr>
            <a:normAutofit/>
          </a:bodyPr>
          <a:lstStyle/>
          <a:p>
            <a:pPr algn="ctr" rtl="1" eaLnBrk="1" hangingPunct="1">
              <a:defRPr/>
            </a:pPr>
            <a:r>
              <a:rPr lang="ar-SA" altLang="fa-IR" sz="2800" b="1" dirty="0" smtClean="0">
                <a:latin typeface="Arial" charset="0"/>
                <a:cs typeface="2  Titr" panose="00000700000000000000" pitchFamily="2" charset="-78"/>
              </a:rPr>
              <a:t>5 </a:t>
            </a:r>
            <a:r>
              <a:rPr lang="fa-IR" altLang="fa-IR" sz="2800" b="1" dirty="0" smtClean="0">
                <a:latin typeface="Arial" charset="0"/>
                <a:cs typeface="2  Titr" panose="00000700000000000000" pitchFamily="2" charset="-78"/>
              </a:rPr>
              <a:t>) </a:t>
            </a:r>
            <a:r>
              <a:rPr lang="ar-SA" altLang="fa-IR" sz="2800" b="1" dirty="0" smtClean="0">
                <a:latin typeface="Arial" charset="0"/>
                <a:cs typeface="2  Titr" panose="00000700000000000000" pitchFamily="2" charset="-78"/>
              </a:rPr>
              <a:t> برگ درخواست و گزارش مشاوره پزشكي</a:t>
            </a:r>
            <a:r>
              <a:rPr lang="fa-IR" altLang="fa-IR" sz="2800" b="1" dirty="0" smtClean="0">
                <a:latin typeface="Arial" charset="0"/>
                <a:cs typeface="2  Titr" panose="00000700000000000000" pitchFamily="2" charset="-78"/>
              </a:rPr>
              <a:t> :</a:t>
            </a:r>
            <a:r>
              <a:rPr lang="ar-SA" altLang="fa-IR" sz="2800" b="1" dirty="0" smtClean="0">
                <a:latin typeface="Arial" charset="0"/>
                <a:cs typeface="2  Titr" panose="00000700000000000000" pitchFamily="2" charset="-78"/>
              </a:rPr>
              <a:t> </a:t>
            </a:r>
            <a:endParaRPr lang="en-US" altLang="fa-IR" sz="3600" dirty="0" smtClean="0">
              <a:cs typeface="2  Titr" panose="00000700000000000000" pitchFamily="2" charset="-78"/>
            </a:endParaRPr>
          </a:p>
        </p:txBody>
      </p:sp>
      <p:sp>
        <p:nvSpPr>
          <p:cNvPr id="27651" name="Rectangle 3"/>
          <p:cNvSpPr>
            <a:spLocks noGrp="1" noChangeArrowheads="1"/>
          </p:cNvSpPr>
          <p:nvPr>
            <p:ph type="body" idx="1"/>
          </p:nvPr>
        </p:nvSpPr>
        <p:spPr>
          <a:xfrm>
            <a:off x="1187624" y="1066800"/>
            <a:ext cx="7696200" cy="5105400"/>
          </a:xfrm>
        </p:spPr>
        <p:txBody>
          <a:bodyPr>
            <a:normAutofit/>
          </a:bodyPr>
          <a:lstStyle/>
          <a:p>
            <a:pPr marL="609600" indent="-609600" algn="r" rtl="1" eaLnBrk="1" hangingPunct="1">
              <a:buFontTx/>
              <a:buNone/>
              <a:defRPr/>
            </a:pPr>
            <a:r>
              <a:rPr lang="ar-SA" altLang="fa-IR" sz="2400" dirty="0" smtClean="0">
                <a:cs typeface="2  Yagut" panose="00000400000000000000" pitchFamily="2" charset="-78"/>
              </a:rPr>
              <a:t>ب ) ثبت تاريخ و ساعت مشاوره ،‌ نام پزشك درخواست كننده و نوع مشاوره (اورژانس يا غير اورژانس )و مهر و امضاء پزشك درخواست كننده الزامي است .</a:t>
            </a:r>
          </a:p>
          <a:p>
            <a:pPr marL="609600" indent="-609600" algn="r" rtl="1" eaLnBrk="1" hangingPunct="1">
              <a:buFontTx/>
              <a:buNone/>
              <a:defRPr/>
            </a:pPr>
            <a:r>
              <a:rPr lang="ar-SA" altLang="fa-IR" sz="2400" dirty="0" smtClean="0">
                <a:cs typeface="2  Yagut" panose="00000400000000000000" pitchFamily="2" charset="-78"/>
              </a:rPr>
              <a:t>ج ) ثبت مشاهدات و نظريات و در صورت نياز روشهاي خاص درمان و دستورات دارويي پزشك مشاوره دهنده و مهر و امضاء و تارخ و ساعت ارائه مشاوره الزامي است .</a:t>
            </a:r>
          </a:p>
          <a:p>
            <a:pPr marL="609600" indent="-609600" algn="r" rtl="1" eaLnBrk="1" hangingPunct="1">
              <a:buFontTx/>
              <a:buNone/>
              <a:defRPr/>
            </a:pPr>
            <a:endParaRPr lang="ar-SA" altLang="fa-IR" sz="2400" dirty="0" smtClean="0">
              <a:cs typeface="2  Yagut" panose="00000400000000000000" pitchFamily="2" charset="-78"/>
            </a:endParaRPr>
          </a:p>
          <a:p>
            <a:pPr marL="609600" indent="-609600" algn="r" rtl="1" eaLnBrk="1" hangingPunct="1">
              <a:buFontTx/>
              <a:buNone/>
              <a:defRPr/>
            </a:pPr>
            <a:endParaRPr lang="ar-SA" altLang="fa-IR" sz="2400" dirty="0" smtClean="0">
              <a:cs typeface="2  Yagut" panose="00000400000000000000" pitchFamily="2" charset="-78"/>
            </a:endParaRPr>
          </a:p>
          <a:p>
            <a:pPr marL="609600" indent="-609600" algn="r" eaLnBrk="1" hangingPunct="1">
              <a:buFontTx/>
              <a:buNone/>
              <a:defRPr/>
            </a:pPr>
            <a:endParaRPr lang="en-US" altLang="fa-IR" sz="2400" dirty="0" smtClean="0">
              <a:cs typeface="2  Yagut" panose="00000400000000000000" pitchFamily="2" charset="-78"/>
            </a:endParaRPr>
          </a:p>
        </p:txBody>
      </p:sp>
    </p:spTree>
    <p:extLst>
      <p:ext uri="{BB962C8B-B14F-4D97-AF65-F5344CB8AC3E}">
        <p14:creationId xmlns="" xmlns:p14="http://schemas.microsoft.com/office/powerpoint/2010/main" val="46445707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1066800" y="533400"/>
            <a:ext cx="7861300" cy="4119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50000"/>
              </a:lnSpc>
              <a:buFont typeface="Wingdings" panose="05000000000000000000" pitchFamily="2" charset="2"/>
              <a:buChar char="§"/>
            </a:pPr>
            <a:r>
              <a:rPr lang="fa-IR" altLang="en-US" sz="3600" dirty="0">
                <a:cs typeface="2  Nazanin" panose="00000400000000000000" pitchFamily="2" charset="-78"/>
              </a:rPr>
              <a:t> </a:t>
            </a:r>
            <a:r>
              <a:rPr lang="fa-IR" altLang="en-US" sz="3200" b="1" dirty="0">
                <a:ea typeface="Zar" pitchFamily="2" charset="0"/>
                <a:cs typeface="2  Nazanin" panose="00000400000000000000" pitchFamily="2" charset="-78"/>
              </a:rPr>
              <a:t>تشخیص </a:t>
            </a:r>
            <a:r>
              <a:rPr lang="ar-SA" altLang="en-US" sz="3200" b="1" dirty="0">
                <a:ea typeface="Zar" pitchFamily="2" charset="0"/>
                <a:cs typeface="2  Nazanin" panose="00000400000000000000" pitchFamily="2" charset="-78"/>
              </a:rPr>
              <a:t>هاي غيرممكن از نظر </a:t>
            </a:r>
            <a:r>
              <a:rPr lang="fa-IR" altLang="en-US" sz="3200" b="1" dirty="0">
                <a:ea typeface="Zar" pitchFamily="2" charset="0"/>
                <a:cs typeface="2  Nazanin" panose="00000400000000000000" pitchFamily="2" charset="-78"/>
              </a:rPr>
              <a:t>سن</a:t>
            </a:r>
          </a:p>
          <a:p>
            <a:pPr algn="r" rtl="1">
              <a:lnSpc>
                <a:spcPct val="150000"/>
              </a:lnSpc>
              <a:buFont typeface="Wingdings" panose="05000000000000000000" pitchFamily="2" charset="2"/>
              <a:buChar char="§"/>
            </a:pPr>
            <a:endParaRPr lang="en-US" altLang="en-US" sz="3200" b="1" dirty="0">
              <a:ea typeface="Zar" pitchFamily="2" charset="0"/>
              <a:cs typeface="2  Nazanin" panose="00000400000000000000" pitchFamily="2" charset="-78"/>
            </a:endParaRPr>
          </a:p>
          <a:p>
            <a:pPr lvl="1" algn="r" rtl="1">
              <a:lnSpc>
                <a:spcPct val="150000"/>
              </a:lnSpc>
              <a:buFontTx/>
              <a:buChar char="•"/>
            </a:pPr>
            <a:r>
              <a:rPr lang="fa-IR" altLang="en-US" sz="32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خودكشي در زير پنج سال در هر دو جنس </a:t>
            </a:r>
          </a:p>
          <a:p>
            <a:pPr lvl="1" algn="r" rtl="1">
              <a:lnSpc>
                <a:spcPct val="150000"/>
              </a:lnSpc>
              <a:buFontTx/>
              <a:buChar char="•"/>
            </a:pPr>
            <a:r>
              <a:rPr lang="en-US"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مرگ ناشي از عوارض بارداري و زايمان در سنين زير 8 يا زير 10 سال در جنس مؤنث</a:t>
            </a:r>
            <a:r>
              <a:rPr lang="ar-SA" altLang="en-US" sz="3600" dirty="0">
                <a:cs typeface="2  Nazanin" panose="00000400000000000000" pitchFamily="2" charset="-78"/>
              </a:rPr>
              <a:t> .</a:t>
            </a:r>
            <a:endParaRPr lang="en-US" altLang="en-US" sz="3600" dirty="0">
              <a:cs typeface="2  Nazanin" panose="00000400000000000000" pitchFamily="2" charset="-78"/>
            </a:endParaRPr>
          </a:p>
        </p:txBody>
      </p:sp>
    </p:spTree>
    <p:extLst>
      <p:ext uri="{BB962C8B-B14F-4D97-AF65-F5344CB8AC3E}">
        <p14:creationId xmlns="" xmlns:p14="http://schemas.microsoft.com/office/powerpoint/2010/main" val="2319534029"/>
      </p:ext>
    </p:extLst>
  </p:cSld>
  <p:clrMapOvr>
    <a:masterClrMapping/>
  </p:clrMapOvr>
  <p:transition>
    <p:cover dir="d"/>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187623" y="836613"/>
            <a:ext cx="7776989" cy="5876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10000"/>
              </a:lnSpc>
            </a:pPr>
            <a:r>
              <a:rPr lang="en-US" altLang="en-US" sz="4000" dirty="0">
                <a:cs typeface="2  Nazanin" panose="00000400000000000000" pitchFamily="2" charset="-78"/>
              </a:rPr>
              <a:t> </a:t>
            </a:r>
            <a:r>
              <a:rPr lang="fa-IR" altLang="en-US" sz="2800" b="1" dirty="0">
                <a:ea typeface="Zar" pitchFamily="2" charset="0"/>
                <a:cs typeface="2  Nazanin" panose="00000400000000000000" pitchFamily="2" charset="-78"/>
              </a:rPr>
              <a:t>تشخیص </a:t>
            </a:r>
            <a:r>
              <a:rPr lang="ar-SA" altLang="en-US" sz="2800" b="1" dirty="0">
                <a:ea typeface="Zar" pitchFamily="2" charset="0"/>
                <a:cs typeface="2  Nazanin" panose="00000400000000000000" pitchFamily="2" charset="-78"/>
              </a:rPr>
              <a:t>هاي غيرمح</a:t>
            </a:r>
            <a:r>
              <a:rPr lang="fa-IR" altLang="en-US" sz="2800" b="1" dirty="0">
                <a:ea typeface="Zar" pitchFamily="2" charset="0"/>
                <a:cs typeface="2  Nazanin" panose="00000400000000000000" pitchFamily="2" charset="-78"/>
              </a:rPr>
              <a:t>ت</a:t>
            </a:r>
            <a:r>
              <a:rPr lang="ar-SA" altLang="en-US" sz="2800" b="1" dirty="0">
                <a:ea typeface="Zar" pitchFamily="2" charset="0"/>
                <a:cs typeface="2  Nazanin" panose="00000400000000000000" pitchFamily="2" charset="-78"/>
              </a:rPr>
              <a:t>مل و بعيد</a:t>
            </a:r>
            <a:r>
              <a:rPr lang="en-US" altLang="en-US" sz="2800" b="1" dirty="0">
                <a:ea typeface="Zar" pitchFamily="2" charset="0"/>
                <a:cs typeface="2  Nazanin" panose="00000400000000000000" pitchFamily="2" charset="-78"/>
              </a:rPr>
              <a:t> Improbable diagnosis </a:t>
            </a:r>
            <a:endParaRPr lang="fa-IR" altLang="en-US" sz="2800" b="1" dirty="0">
              <a:ea typeface="Zar" pitchFamily="2" charset="0"/>
              <a:cs typeface="2  Nazanin" panose="00000400000000000000" pitchFamily="2" charset="-78"/>
            </a:endParaRPr>
          </a:p>
          <a:p>
            <a:pPr algn="r" rtl="1">
              <a:lnSpc>
                <a:spcPct val="10000"/>
              </a:lnSpc>
            </a:pPr>
            <a:endParaRPr lang="en-US" altLang="en-US" sz="2800" b="1" dirty="0">
              <a:ea typeface="Zar" pitchFamily="2" charset="0"/>
              <a:cs typeface="2  Nazanin" panose="00000400000000000000" pitchFamily="2" charset="-78"/>
            </a:endParaRPr>
          </a:p>
          <a:p>
            <a:pPr algn="r" rtl="1">
              <a:lnSpc>
                <a:spcPct val="120000"/>
              </a:lnSpc>
              <a:buFont typeface="Symbol" panose="05050102010706020507" pitchFamily="18" charset="2"/>
              <a:buNone/>
            </a:pPr>
            <a:r>
              <a:rPr lang="fa-IR" altLang="en-US" dirty="0">
                <a:ea typeface="Zar" pitchFamily="2" charset="0"/>
                <a:cs typeface="2  Nazanin" panose="00000400000000000000" pitchFamily="2" charset="-78"/>
              </a:rPr>
              <a:t>مرگ ناشي از:</a:t>
            </a: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مشكلات ناشي از بارداري و زايمان در خارج از سن 10 تا 54 سال</a:t>
            </a: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مشكلات ناشي از دورة حول تولد در سنين 4 سال و بالاتر .</a:t>
            </a: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مشكلات ناشي از كمبود وزن هنگام تولد و يا زايمان زودرس، در</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سنين 4 سال و بالاتر </a:t>
            </a: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صدمات زايماني و آسفكسي در سنين 4 سال و بالاتر</a:t>
            </a: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سرطانهاي دهان، ا</a:t>
            </a:r>
            <a:r>
              <a:rPr lang="fa-IR" altLang="en-US" dirty="0">
                <a:ea typeface="Zar" pitchFamily="2" charset="0"/>
                <a:cs typeface="2  Nazanin" panose="00000400000000000000" pitchFamily="2" charset="-78"/>
              </a:rPr>
              <a:t>و</a:t>
            </a:r>
            <a:r>
              <a:rPr lang="ar-SA" altLang="en-US" dirty="0">
                <a:ea typeface="Zar" pitchFamily="2" charset="0"/>
                <a:cs typeface="2  Nazanin" panose="00000400000000000000" pitchFamily="2" charset="-78"/>
              </a:rPr>
              <a:t>روفارنكس</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 مري</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معده</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كولون</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 ركتوم</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ريه</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 بر</a:t>
            </a:r>
            <a:r>
              <a:rPr lang="fa-IR" altLang="en-US" dirty="0">
                <a:ea typeface="Zar" pitchFamily="2" charset="0"/>
                <a:cs typeface="2  Nazanin" panose="00000400000000000000" pitchFamily="2" charset="-78"/>
              </a:rPr>
              <a:t>و</a:t>
            </a:r>
            <a:r>
              <a:rPr lang="ar-SA" altLang="en-US" dirty="0">
                <a:ea typeface="Zar" pitchFamily="2" charset="0"/>
                <a:cs typeface="2  Nazanin" panose="00000400000000000000" pitchFamily="2" charset="-78"/>
              </a:rPr>
              <a:t>نش، كبد</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پانكراس، ملا</a:t>
            </a:r>
            <a:r>
              <a:rPr lang="fa-IR" altLang="en-US" dirty="0">
                <a:ea typeface="Zar" pitchFamily="2" charset="0"/>
                <a:cs typeface="2  Nazanin" panose="00000400000000000000" pitchFamily="2" charset="-78"/>
              </a:rPr>
              <a:t>ن</a:t>
            </a:r>
            <a:r>
              <a:rPr lang="ar-SA" altLang="en-US" dirty="0">
                <a:ea typeface="Zar" pitchFamily="2" charset="0"/>
                <a:cs typeface="2  Nazanin" panose="00000400000000000000" pitchFamily="2" charset="-78"/>
              </a:rPr>
              <a:t>وما</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 پستان</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 مثانه </a:t>
            </a:r>
            <a:r>
              <a:rPr lang="fa-IR" altLang="en-US" dirty="0">
                <a:ea typeface="Zar" pitchFamily="2" charset="0"/>
                <a:cs typeface="2  Nazanin" panose="00000400000000000000" pitchFamily="2" charset="-78"/>
              </a:rPr>
              <a:t>و </a:t>
            </a:r>
            <a:r>
              <a:rPr lang="ar-SA" altLang="en-US" dirty="0">
                <a:ea typeface="Zar" pitchFamily="2" charset="0"/>
                <a:cs typeface="2  Nazanin" panose="00000400000000000000" pitchFamily="2" charset="-78"/>
              </a:rPr>
              <a:t>ميليوما در سنين زير پنج سال </a:t>
            </a:r>
            <a:endParaRPr lang="fa-IR" altLang="en-US" dirty="0">
              <a:ea typeface="Zar" pitchFamily="2" charset="0"/>
              <a:cs typeface="2  Nazanin" panose="00000400000000000000" pitchFamily="2" charset="-78"/>
            </a:endParaRP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دهانه رحم، جسم رحم، تخمدان و جفت، در جنس مؤنث</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زير ده سال</a:t>
            </a:r>
          </a:p>
          <a:p>
            <a:pPr algn="r" rtl="1">
              <a:lnSpc>
                <a:spcPct val="120000"/>
              </a:lnSpc>
              <a:buSzPct val="80000"/>
              <a:buFontTx/>
              <a:buChar char="•"/>
            </a:pP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سرطان پروستات، در جنس مذكر و در زير ده سال .</a:t>
            </a:r>
            <a:endParaRPr lang="fa-IR" altLang="en-US" dirty="0">
              <a:ea typeface="Zar" pitchFamily="2" charset="0"/>
              <a:cs typeface="2  Nazanin" panose="00000400000000000000" pitchFamily="2" charset="-78"/>
            </a:endParaRPr>
          </a:p>
        </p:txBody>
      </p:sp>
    </p:spTree>
    <p:extLst>
      <p:ext uri="{BB962C8B-B14F-4D97-AF65-F5344CB8AC3E}">
        <p14:creationId xmlns="" xmlns:p14="http://schemas.microsoft.com/office/powerpoint/2010/main" val="1583106571"/>
      </p:ext>
    </p:extLst>
  </p:cSld>
  <p:clrMapOvr>
    <a:masterClrMapping/>
  </p:clrMapOvr>
  <p:transition>
    <p:cover dir="d"/>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4"/>
          <p:cNvSpPr>
            <a:spLocks noChangeArrowheads="1"/>
          </p:cNvSpPr>
          <p:nvPr/>
        </p:nvSpPr>
        <p:spPr bwMode="auto">
          <a:xfrm>
            <a:off x="1331640" y="242888"/>
            <a:ext cx="7583760" cy="621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30000"/>
              </a:lnSpc>
              <a:buFont typeface="Symbol" panose="05050102010706020507" pitchFamily="18" charset="2"/>
              <a:buNone/>
            </a:pPr>
            <a:r>
              <a:rPr lang="ar-SA" altLang="en-US" sz="2800" b="1" dirty="0">
                <a:ea typeface="Zar" pitchFamily="2" charset="0"/>
                <a:cs typeface="2  Nazanin" panose="00000400000000000000" pitchFamily="2" charset="-78"/>
              </a:rPr>
              <a:t>مرگ ناشي از موارد زير </a:t>
            </a:r>
            <a:r>
              <a:rPr lang="fa-IR" altLang="en-US" sz="2800" b="1" dirty="0">
                <a:ea typeface="Zar" pitchFamily="2" charset="0"/>
                <a:cs typeface="2  Nazanin" panose="00000400000000000000" pitchFamily="2" charset="-78"/>
              </a:rPr>
              <a:t>در گروه سني زير 5 سال، </a:t>
            </a:r>
            <a:r>
              <a:rPr lang="ar-SA" altLang="en-US" sz="2800" b="1" dirty="0">
                <a:ea typeface="Zar" pitchFamily="2" charset="0"/>
                <a:cs typeface="2  Nazanin" panose="00000400000000000000" pitchFamily="2" charset="-78"/>
              </a:rPr>
              <a:t>گرچه محتمل</a:t>
            </a:r>
            <a:r>
              <a:rPr lang="fa-IR" altLang="en-US" sz="2800" b="1" dirty="0">
                <a:ea typeface="Zar" pitchFamily="2" charset="0"/>
                <a:cs typeface="2  Nazanin" panose="00000400000000000000" pitchFamily="2" charset="-78"/>
              </a:rPr>
              <a:t> هستند،</a:t>
            </a:r>
            <a:r>
              <a:rPr lang="ar-SA" altLang="en-US" sz="2800" b="1" dirty="0">
                <a:ea typeface="Zar" pitchFamily="2" charset="0"/>
                <a:cs typeface="2  Nazanin" panose="00000400000000000000" pitchFamily="2" charset="-78"/>
              </a:rPr>
              <a:t> ولي اثبات آن به دلاي</a:t>
            </a:r>
            <a:r>
              <a:rPr lang="fa-IR" altLang="en-US" sz="2800" b="1" dirty="0">
                <a:ea typeface="Zar" pitchFamily="2" charset="0"/>
                <a:cs typeface="2  Nazanin" panose="00000400000000000000" pitchFamily="2" charset="-78"/>
              </a:rPr>
              <a:t>ـ</a:t>
            </a:r>
            <a:r>
              <a:rPr lang="ar-SA" altLang="en-US" sz="2800" b="1" dirty="0">
                <a:ea typeface="Zar" pitchFamily="2" charset="0"/>
                <a:cs typeface="2  Nazanin" panose="00000400000000000000" pitchFamily="2" charset="-78"/>
              </a:rPr>
              <a:t>ل و مدارك كافي و مستدل نيازمند است .</a:t>
            </a:r>
            <a:endParaRPr lang="fa-IR" altLang="en-US" sz="2800" b="1" dirty="0">
              <a:ea typeface="Zar" pitchFamily="2" charset="0"/>
              <a:cs typeface="2  Nazanin" panose="00000400000000000000" pitchFamily="2" charset="-78"/>
            </a:endParaRPr>
          </a:p>
          <a:p>
            <a:pPr lvl="1" algn="r" rtl="1">
              <a:lnSpc>
                <a:spcPct val="130000"/>
              </a:lnSpc>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بيماريهاي روماتيسمي قلب</a:t>
            </a:r>
          </a:p>
          <a:p>
            <a:pPr lvl="1" algn="r" rtl="1">
              <a:lnSpc>
                <a:spcPct val="130000"/>
              </a:lnSpc>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بيماريها و عوارض ناشي از فشارخون </a:t>
            </a:r>
            <a:endParaRPr lang="fa-IR" altLang="en-US" sz="3600" dirty="0">
              <a:ea typeface="Zar" pitchFamily="2" charset="0"/>
              <a:cs typeface="2  Nazanin" panose="00000400000000000000" pitchFamily="2" charset="-78"/>
            </a:endParaRPr>
          </a:p>
          <a:p>
            <a:pPr lvl="1" algn="r" rtl="1">
              <a:lnSpc>
                <a:spcPct val="130000"/>
              </a:lnSpc>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بيماريهاي ايسكميك عضلة قلب</a:t>
            </a:r>
          </a:p>
          <a:p>
            <a:pPr lvl="1" algn="r" rtl="1">
              <a:lnSpc>
                <a:spcPct val="130000"/>
              </a:lnSpc>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بيماريها و عوارض عروقي مغز</a:t>
            </a:r>
          </a:p>
          <a:p>
            <a:pPr lvl="1" algn="r" rtl="1">
              <a:lnSpc>
                <a:spcPct val="130000"/>
              </a:lnSpc>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بيماريهاي </a:t>
            </a:r>
            <a:r>
              <a:rPr lang="fa-IR" altLang="en-US" sz="3600" dirty="0">
                <a:ea typeface="Zar" pitchFamily="2" charset="0"/>
                <a:cs typeface="2  Nazanin" panose="00000400000000000000" pitchFamily="2" charset="-78"/>
              </a:rPr>
              <a:t>التهابي</a:t>
            </a:r>
            <a:r>
              <a:rPr lang="ar-SA" altLang="en-US" sz="3600" dirty="0">
                <a:ea typeface="Zar" pitchFamily="2" charset="0"/>
                <a:cs typeface="2  Nazanin" panose="00000400000000000000" pitchFamily="2" charset="-78"/>
              </a:rPr>
              <a:t> قلب</a:t>
            </a:r>
            <a:endParaRPr lang="en-US" altLang="en-US" sz="3600" dirty="0">
              <a:ea typeface="Zar" pitchFamily="2" charset="0"/>
              <a:cs typeface="2  Nazanin" panose="00000400000000000000" pitchFamily="2" charset="-78"/>
            </a:endParaRPr>
          </a:p>
        </p:txBody>
      </p:sp>
    </p:spTree>
    <p:extLst>
      <p:ext uri="{BB962C8B-B14F-4D97-AF65-F5344CB8AC3E}">
        <p14:creationId xmlns="" xmlns:p14="http://schemas.microsoft.com/office/powerpoint/2010/main" val="819898970"/>
      </p:ext>
    </p:extLst>
  </p:cSld>
  <p:clrMapOvr>
    <a:masterClrMapping/>
  </p:clrMapOvr>
  <p:transition>
    <p:cover dir="d"/>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619672" y="115888"/>
            <a:ext cx="6589291" cy="4824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ctr" rtl="1">
              <a:lnSpc>
                <a:spcPct val="120000"/>
              </a:lnSpc>
            </a:pPr>
            <a:endParaRPr lang="fa-IR" altLang="en-US" dirty="0">
              <a:solidFill>
                <a:srgbClr val="FFFFFF"/>
              </a:solidFill>
              <a:cs typeface="2  Nazanin" panose="00000400000000000000" pitchFamily="2" charset="-78"/>
            </a:endParaRPr>
          </a:p>
          <a:p>
            <a:pPr algn="ctr" rtl="1">
              <a:lnSpc>
                <a:spcPct val="120000"/>
              </a:lnSpc>
            </a:pPr>
            <a:endParaRPr lang="fa-IR" altLang="en-US" dirty="0">
              <a:solidFill>
                <a:srgbClr val="FFFFFF"/>
              </a:solidFill>
              <a:cs typeface="2  Nazanin" panose="00000400000000000000" pitchFamily="2" charset="-78"/>
            </a:endParaRPr>
          </a:p>
          <a:p>
            <a:pPr algn="just" rtl="1">
              <a:lnSpc>
                <a:spcPct val="120000"/>
              </a:lnSpc>
            </a:pPr>
            <a:endParaRPr lang="fa-IR" altLang="en-US" dirty="0">
              <a:solidFill>
                <a:srgbClr val="FFFFFF"/>
              </a:solidFill>
              <a:cs typeface="2  Nazanin" panose="00000400000000000000" pitchFamily="2" charset="-78"/>
            </a:endParaRPr>
          </a:p>
          <a:p>
            <a:pPr algn="just" rtl="1">
              <a:lnSpc>
                <a:spcPct val="120000"/>
              </a:lnSpc>
              <a:buSzPct val="90000"/>
              <a:buFontTx/>
              <a:buChar char="•"/>
            </a:pPr>
            <a:r>
              <a:rPr lang="fa-IR" altLang="en-US" dirty="0">
                <a:cs typeface="2  Nazanin" panose="00000400000000000000" pitchFamily="2" charset="-78"/>
              </a:rPr>
              <a:t> </a:t>
            </a:r>
            <a:r>
              <a:rPr lang="ar-SA" altLang="en-US" sz="3600" dirty="0">
                <a:ea typeface="Zar" pitchFamily="2" charset="0"/>
                <a:cs typeface="2  Nazanin" panose="00000400000000000000" pitchFamily="2" charset="-78"/>
              </a:rPr>
              <a:t>ايست قلبي تنفسي </a:t>
            </a:r>
          </a:p>
          <a:p>
            <a:pPr algn="just" rtl="1">
              <a:lnSpc>
                <a:spcPct val="120000"/>
              </a:lnSpc>
              <a:buSzPct val="90000"/>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نارسايي قلبي </a:t>
            </a:r>
          </a:p>
          <a:p>
            <a:pPr algn="just" rtl="1">
              <a:lnSpc>
                <a:spcPct val="120000"/>
              </a:lnSpc>
              <a:buSzPct val="90000"/>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آمبولي ريه </a:t>
            </a:r>
            <a:endParaRPr lang="en-US" altLang="en-US" sz="3600" dirty="0">
              <a:ea typeface="Zar" pitchFamily="2" charset="0"/>
              <a:cs typeface="2  Nazanin" panose="00000400000000000000" pitchFamily="2" charset="-78"/>
            </a:endParaRPr>
          </a:p>
          <a:p>
            <a:pPr algn="just" rtl="1">
              <a:lnSpc>
                <a:spcPct val="120000"/>
              </a:lnSpc>
              <a:buSzPct val="90000"/>
              <a:buFontTx/>
              <a:buChar char="•"/>
            </a:pPr>
            <a:r>
              <a:rPr lang="en-US" altLang="en-US" sz="3600" dirty="0">
                <a:ea typeface="Zar" pitchFamily="2" charset="0"/>
                <a:cs typeface="2  Nazanin" panose="00000400000000000000" pitchFamily="2" charset="-78"/>
              </a:rPr>
              <a:t> DIC </a:t>
            </a:r>
            <a:r>
              <a:rPr lang="fa-IR" altLang="en-US" sz="3600" dirty="0">
                <a:ea typeface="Zar" pitchFamily="2" charset="0"/>
                <a:cs typeface="2  Nazanin" panose="00000400000000000000" pitchFamily="2" charset="-78"/>
              </a:rPr>
              <a:t>     	</a:t>
            </a:r>
            <a:r>
              <a:rPr lang="en-US" altLang="en-US" sz="3600" dirty="0">
                <a:ea typeface="Zar" pitchFamily="2" charset="0"/>
                <a:cs typeface="2  Nazanin" panose="00000400000000000000" pitchFamily="2" charset="-78"/>
              </a:rPr>
              <a:t> </a:t>
            </a:r>
            <a:r>
              <a:rPr lang="fa-IR" altLang="en-US" sz="3600" dirty="0">
                <a:ea typeface="Zar" pitchFamily="2" charset="0"/>
                <a:cs typeface="2  Nazanin" panose="00000400000000000000" pitchFamily="2" charset="-78"/>
              </a:rPr>
              <a:t> </a:t>
            </a:r>
            <a:endParaRPr lang="en-US" altLang="en-US" sz="3600" dirty="0">
              <a:ea typeface="Zar" pitchFamily="2" charset="0"/>
              <a:cs typeface="2  Nazanin" panose="00000400000000000000" pitchFamily="2" charset="-78"/>
            </a:endParaRPr>
          </a:p>
          <a:p>
            <a:pPr algn="just" rtl="1">
              <a:lnSpc>
                <a:spcPct val="120000"/>
              </a:lnSpc>
              <a:buSzPct val="90000"/>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عقب ماندگي ذهني </a:t>
            </a:r>
          </a:p>
          <a:p>
            <a:pPr algn="just" rtl="1">
              <a:lnSpc>
                <a:spcPct val="120000"/>
              </a:lnSpc>
              <a:buSzPct val="90000"/>
              <a:buFontTx/>
              <a:buChar char="•"/>
            </a:pPr>
            <a:r>
              <a:rPr lang="fa-IR" altLang="en-US" sz="3600" dirty="0">
                <a:ea typeface="Zar" pitchFamily="2" charset="0"/>
                <a:cs typeface="2  Nazanin" panose="00000400000000000000" pitchFamily="2" charset="-78"/>
              </a:rPr>
              <a:t> </a:t>
            </a:r>
            <a:r>
              <a:rPr lang="ar-SA" altLang="en-US" sz="3600" dirty="0">
                <a:ea typeface="Zar" pitchFamily="2" charset="0"/>
                <a:cs typeface="2  Nazanin" panose="00000400000000000000" pitchFamily="2" charset="-78"/>
              </a:rPr>
              <a:t>كهولت بدون زوال عقل </a:t>
            </a:r>
          </a:p>
          <a:p>
            <a:pPr algn="just" rtl="1">
              <a:lnSpc>
                <a:spcPct val="120000"/>
              </a:lnSpc>
              <a:buSzPct val="90000"/>
              <a:buFontTx/>
              <a:buChar char="•"/>
            </a:pPr>
            <a:r>
              <a:rPr lang="ar-SA" altLang="en-US" sz="3600" dirty="0">
                <a:ea typeface="Zar" pitchFamily="2" charset="0"/>
                <a:cs typeface="2  Nazanin" panose="00000400000000000000" pitchFamily="2" charset="-78"/>
              </a:rPr>
              <a:t>و </a:t>
            </a:r>
            <a:r>
              <a:rPr lang="en-US" altLang="en-US" sz="3600" dirty="0">
                <a:ea typeface="Zar" pitchFamily="2" charset="0"/>
                <a:cs typeface="2  Nazanin" panose="00000400000000000000" pitchFamily="2" charset="-78"/>
              </a:rPr>
              <a:t>…</a:t>
            </a:r>
          </a:p>
        </p:txBody>
      </p:sp>
    </p:spTree>
    <p:extLst>
      <p:ext uri="{BB962C8B-B14F-4D97-AF65-F5344CB8AC3E}">
        <p14:creationId xmlns="" xmlns:p14="http://schemas.microsoft.com/office/powerpoint/2010/main" val="1164055811"/>
      </p:ext>
    </p:extLst>
  </p:cSld>
  <p:clrMapOvr>
    <a:masterClrMapping/>
  </p:clrMapOvr>
  <p:transition>
    <p:cover dir="d"/>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1043608" y="692150"/>
            <a:ext cx="7719392" cy="6165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50000"/>
              </a:lnSpc>
            </a:pPr>
            <a:r>
              <a:rPr lang="ar-SA" altLang="en-US" b="1" i="1" dirty="0">
                <a:ea typeface="Zar" pitchFamily="2" charset="0"/>
                <a:cs typeface="2  Nazanin" panose="00000400000000000000" pitchFamily="2" charset="-78"/>
              </a:rPr>
              <a:t>در بررسي هر يك از اين علل منتسب به پوچي و بيهودگي به جزئيات زير بايد توجه كرد</a:t>
            </a:r>
            <a:r>
              <a:rPr lang="en-US" altLang="en-US" b="1" i="1" dirty="0">
                <a:ea typeface="Zar" pitchFamily="2" charset="0"/>
                <a:cs typeface="2  Nazanin" panose="00000400000000000000" pitchFamily="2" charset="-78"/>
              </a:rPr>
              <a:t>:</a:t>
            </a:r>
          </a:p>
          <a:p>
            <a:pPr algn="r" rtl="1">
              <a:lnSpc>
                <a:spcPct val="150000"/>
              </a:lnSpc>
              <a:buSzPts val="2400"/>
            </a:pPr>
            <a:r>
              <a:rPr lang="ar-SA" altLang="en-US" dirty="0">
                <a:ea typeface="Zar" pitchFamily="2" charset="0"/>
                <a:cs typeface="2  Nazanin" panose="00000400000000000000" pitchFamily="2" charset="-78"/>
              </a:rPr>
              <a:t>ايست قلبي تنفسي: در واقع تابلوي مرگ است و مي</a:t>
            </a:r>
            <a:r>
              <a:rPr lang="fa-IR" altLang="en-US" dirty="0">
                <a:ea typeface="Zar" pitchFamily="2" charset="0"/>
                <a:cs typeface="2  Nazanin" panose="00000400000000000000" pitchFamily="2" charset="-78"/>
              </a:rPr>
              <a:t>‌</a:t>
            </a:r>
            <a:r>
              <a:rPr lang="ar-SA" altLang="en-US" dirty="0">
                <a:ea typeface="Zar" pitchFamily="2" charset="0"/>
                <a:cs typeface="2  Nazanin" panose="00000400000000000000" pitchFamily="2" charset="-78"/>
              </a:rPr>
              <a:t>تواند فقط علت فوري و</a:t>
            </a:r>
            <a:r>
              <a:rPr lang="fa-IR" altLang="en-US" dirty="0">
                <a:ea typeface="Zar" pitchFamily="2" charset="0"/>
                <a:cs typeface="2  Nazanin" panose="00000400000000000000" pitchFamily="2" charset="-78"/>
              </a:rPr>
              <a:t> </a:t>
            </a:r>
            <a:r>
              <a:rPr lang="ar-SA" altLang="en-US" dirty="0">
                <a:ea typeface="Zar" pitchFamily="2" charset="0"/>
                <a:cs typeface="2  Nazanin" panose="00000400000000000000" pitchFamily="2" charset="-78"/>
              </a:rPr>
              <a:t>دليلي براي وقوع مرگ باشد و نمي</a:t>
            </a:r>
            <a:r>
              <a:rPr lang="fa-IR" altLang="en-US" dirty="0">
                <a:cs typeface="2  Nazanin" panose="00000400000000000000" pitchFamily="2" charset="-78"/>
              </a:rPr>
              <a:t>‌</a:t>
            </a:r>
            <a:r>
              <a:rPr lang="ar-SA" altLang="en-US" dirty="0">
                <a:cs typeface="2  Nazanin" panose="00000400000000000000" pitchFamily="2" charset="-78"/>
              </a:rPr>
              <a:t>تواند علت زمينه</a:t>
            </a:r>
            <a:r>
              <a:rPr lang="fa-IR" altLang="en-US" dirty="0">
                <a:cs typeface="2  Nazanin" panose="00000400000000000000" pitchFamily="2" charset="-78"/>
              </a:rPr>
              <a:t>‌</a:t>
            </a:r>
            <a:r>
              <a:rPr lang="ar-SA" altLang="en-US" dirty="0">
                <a:cs typeface="2  Nazanin" panose="00000400000000000000" pitchFamily="2" charset="-78"/>
              </a:rPr>
              <a:t>اي و يا علت واسط باشد .</a:t>
            </a:r>
          </a:p>
          <a:p>
            <a:pPr algn="r" rtl="1">
              <a:lnSpc>
                <a:spcPct val="150000"/>
              </a:lnSpc>
              <a:buSzPts val="2400"/>
            </a:pPr>
            <a:r>
              <a:rPr lang="ar-SA" altLang="en-US" dirty="0">
                <a:cs typeface="2  Nazanin" panose="00000400000000000000" pitchFamily="2" charset="-78"/>
              </a:rPr>
              <a:t>آمبولي ريه: يك علت واسط است كه معمولاً به دنبال دستكاري</a:t>
            </a:r>
            <a:r>
              <a:rPr lang="en-US" altLang="en-US" dirty="0">
                <a:cs typeface="2  Nazanin" panose="00000400000000000000" pitchFamily="2" charset="-78"/>
              </a:rPr>
              <a:t> </a:t>
            </a:r>
            <a:r>
              <a:rPr lang="ar-SA" altLang="en-US" dirty="0">
                <a:cs typeface="2  Nazanin" panose="00000400000000000000" pitchFamily="2" charset="-78"/>
              </a:rPr>
              <a:t>هاي جراحي، شكستگيهاي استخوانهاي طويل و </a:t>
            </a:r>
            <a:r>
              <a:rPr lang="en-US" altLang="en-US" dirty="0">
                <a:cs typeface="2  Nazanin" panose="00000400000000000000" pitchFamily="2" charset="-78"/>
              </a:rPr>
              <a:t>…</a:t>
            </a:r>
            <a:r>
              <a:rPr lang="ar-SA" altLang="en-US" dirty="0">
                <a:cs typeface="2  Nazanin" panose="00000400000000000000" pitchFamily="2" charset="-78"/>
              </a:rPr>
              <a:t> پديد</a:t>
            </a:r>
            <a:r>
              <a:rPr lang="fa-IR" altLang="en-US" dirty="0">
                <a:cs typeface="2  Nazanin" panose="00000400000000000000" pitchFamily="2" charset="-78"/>
              </a:rPr>
              <a:t> </a:t>
            </a:r>
            <a:r>
              <a:rPr lang="ar-SA" altLang="en-US" dirty="0">
                <a:cs typeface="2  Nazanin" panose="00000400000000000000" pitchFamily="2" charset="-78"/>
              </a:rPr>
              <a:t>مي</a:t>
            </a:r>
            <a:r>
              <a:rPr lang="fa-IR" altLang="en-US" dirty="0">
                <a:cs typeface="2  Nazanin" panose="00000400000000000000" pitchFamily="2" charset="-78"/>
              </a:rPr>
              <a:t>‌</a:t>
            </a:r>
            <a:r>
              <a:rPr lang="ar-SA" altLang="en-US" dirty="0">
                <a:cs typeface="2  Nazanin" panose="00000400000000000000" pitchFamily="2" charset="-78"/>
              </a:rPr>
              <a:t>آيد در واقع آن موارد علت مرگ </a:t>
            </a:r>
            <a:r>
              <a:rPr lang="fa-IR" altLang="en-US" dirty="0">
                <a:cs typeface="2  Nazanin" panose="00000400000000000000" pitchFamily="2" charset="-78"/>
              </a:rPr>
              <a:t>هستند</a:t>
            </a:r>
            <a:r>
              <a:rPr lang="ar-SA" altLang="en-US" dirty="0">
                <a:cs typeface="2  Nazanin" panose="00000400000000000000" pitchFamily="2" charset="-78"/>
              </a:rPr>
              <a:t>.</a:t>
            </a:r>
            <a:endParaRPr lang="fa-IR" altLang="en-US" dirty="0">
              <a:cs typeface="2  Nazanin" panose="00000400000000000000" pitchFamily="2" charset="-78"/>
            </a:endParaRPr>
          </a:p>
          <a:p>
            <a:pPr algn="r" rtl="1">
              <a:lnSpc>
                <a:spcPct val="150000"/>
              </a:lnSpc>
              <a:buSzPts val="2400"/>
            </a:pPr>
            <a:r>
              <a:rPr lang="en-US" altLang="en-US" dirty="0">
                <a:cs typeface="2  Nazanin" panose="00000400000000000000" pitchFamily="2" charset="-78"/>
              </a:rPr>
              <a:t>DIC </a:t>
            </a:r>
            <a:r>
              <a:rPr lang="fa-IR" altLang="en-US" dirty="0">
                <a:cs typeface="2  Nazanin" panose="00000400000000000000" pitchFamily="2" charset="-78"/>
              </a:rPr>
              <a:t>: اين پديده فقط مي‌تواند به‌عنوان علت واسط يا علت فوري و تابلوي مرگ تلقي گردد. به تنهايي نمي‌تواند علت زمينه‌اي و در نتيجه علت مرگ باشد. </a:t>
            </a:r>
          </a:p>
        </p:txBody>
      </p:sp>
    </p:spTree>
    <p:extLst>
      <p:ext uri="{BB962C8B-B14F-4D97-AF65-F5344CB8AC3E}">
        <p14:creationId xmlns="" xmlns:p14="http://schemas.microsoft.com/office/powerpoint/2010/main" val="4110435268"/>
      </p:ext>
    </p:extLst>
  </p:cSld>
  <p:clrMapOvr>
    <a:masterClrMapping/>
  </p:clrMapOvr>
  <p:transition>
    <p:cover dir="d"/>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187624" y="115888"/>
            <a:ext cx="7776864" cy="6192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40000"/>
              </a:lnSpc>
            </a:pPr>
            <a:r>
              <a:rPr lang="fa-IR" altLang="en-US" sz="2800" dirty="0">
                <a:ea typeface="Zar" pitchFamily="2" charset="0"/>
                <a:cs typeface="2  Nazanin" panose="00000400000000000000" pitchFamily="2" charset="-78"/>
              </a:rPr>
              <a:t>عقب ماندگي ذهني: خودبه‌خود منجر به مرگ نمي‌گردد. ممكن است عقب ماندگان ذهني براي ابتلا به بعضي از بيماريها و صدمات بيشتر در معرض خطر باشند، ولي بدون شروع هر يك از بيماريها و آسيبها، سلسله وقايع منجر به مرگ خودبه‌خود آغاز نمي‌گردد.</a:t>
            </a:r>
          </a:p>
          <a:p>
            <a:pPr algn="r">
              <a:lnSpc>
                <a:spcPct val="130000"/>
              </a:lnSpc>
            </a:pPr>
            <a:r>
              <a:rPr lang="fa-IR" altLang="en-US" sz="2800" dirty="0">
                <a:ea typeface="Zar" pitchFamily="2" charset="0"/>
                <a:cs typeface="2  Nazanin" panose="00000400000000000000" pitchFamily="2" charset="-78"/>
              </a:rPr>
              <a:t>سپتي‌سمي: اغلب به دنبال بيماريهاي عفوني و برخي از بيماريهاي غيرواگير ايجاد مي‌شود. به عنوان آغاز كننده سلسله وقايع منجر به مرگ محسوب نمي‌شود.</a:t>
            </a:r>
          </a:p>
          <a:p>
            <a:pPr algn="r">
              <a:lnSpc>
                <a:spcPct val="130000"/>
              </a:lnSpc>
            </a:pPr>
            <a:r>
              <a:rPr lang="fa-IR" altLang="en-US" sz="2800" dirty="0">
                <a:ea typeface="Zar" pitchFamily="2" charset="0"/>
                <a:cs typeface="2  Nazanin" panose="00000400000000000000" pitchFamily="2" charset="-78"/>
              </a:rPr>
              <a:t>نارسايي قلبي: اغلب به دنبال بيماريهاي غيرواگير پديد مي‌آيد و خودبخود آغاز نمي‌گردد ولي مي‌تواند علت نهايي مرگ باشد.</a:t>
            </a:r>
            <a:endParaRPr lang="en-US" altLang="en-US" sz="2800" dirty="0">
              <a:ea typeface="Zar" pitchFamily="2" charset="0"/>
              <a:cs typeface="2  Nazanin" panose="00000400000000000000" pitchFamily="2" charset="-78"/>
            </a:endParaRPr>
          </a:p>
        </p:txBody>
      </p:sp>
    </p:spTree>
    <p:extLst>
      <p:ext uri="{BB962C8B-B14F-4D97-AF65-F5344CB8AC3E}">
        <p14:creationId xmlns="" xmlns:p14="http://schemas.microsoft.com/office/powerpoint/2010/main" val="3724643673"/>
      </p:ext>
    </p:extLst>
  </p:cSld>
  <p:clrMapOvr>
    <a:masterClrMapping/>
  </p:clrMapOvr>
  <p:transition>
    <p:cover dir="d"/>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1259632" y="361950"/>
            <a:ext cx="7560518" cy="580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lnSpc>
                <a:spcPct val="120000"/>
              </a:lnSpc>
              <a:buFont typeface="Symbol" panose="05050102010706020507" pitchFamily="18" charset="2"/>
              <a:buNone/>
            </a:pPr>
            <a:r>
              <a:rPr lang="fa-IR" altLang="en-US" i="1" dirty="0">
                <a:cs typeface="2  Nazanin" panose="00000400000000000000" pitchFamily="2" charset="-78"/>
              </a:rPr>
              <a:t>	</a:t>
            </a:r>
            <a:r>
              <a:rPr lang="ar-SA" altLang="en-US" sz="3200" i="1" dirty="0">
                <a:ea typeface="Zar" pitchFamily="2" charset="0"/>
                <a:cs typeface="2  Nazanin" panose="00000400000000000000" pitchFamily="2" charset="-78"/>
              </a:rPr>
              <a:t>موارد زير به مرگ منجر نمي</a:t>
            </a:r>
            <a:r>
              <a:rPr lang="fa-IR" altLang="en-US" sz="3200" i="1" dirty="0">
                <a:cs typeface="2  Nazanin" panose="00000400000000000000" pitchFamily="2" charset="-78"/>
              </a:rPr>
              <a:t>‌</a:t>
            </a:r>
            <a:r>
              <a:rPr lang="ar-SA" altLang="en-US" sz="3200" i="1" dirty="0">
                <a:cs typeface="2  Nazanin" panose="00000400000000000000" pitchFamily="2" charset="-78"/>
              </a:rPr>
              <a:t>گردد :</a:t>
            </a:r>
            <a:endParaRPr lang="en-US" altLang="en-US" sz="3200" i="1" dirty="0">
              <a:cs typeface="2  Nazanin" panose="00000400000000000000" pitchFamily="2" charset="-78"/>
            </a:endParaRPr>
          </a:p>
          <a:p>
            <a:pPr algn="r" rtl="1">
              <a:lnSpc>
                <a:spcPct val="120000"/>
              </a:lnSpc>
              <a:buFont typeface="Symbol" panose="05050102010706020507" pitchFamily="18" charset="2"/>
              <a:buNone/>
            </a:pPr>
            <a:endParaRPr lang="fa-IR" altLang="en-US" sz="3200" i="1" dirty="0">
              <a:cs typeface="2  Nazanin" panose="00000400000000000000" pitchFamily="2" charset="-78"/>
            </a:endParaRPr>
          </a:p>
          <a:p>
            <a:pPr algn="r" rtl="1">
              <a:lnSpc>
                <a:spcPct val="40000"/>
              </a:lnSpc>
              <a:buFont typeface="Symbol" panose="05050102010706020507" pitchFamily="18" charset="2"/>
              <a:buNone/>
            </a:pPr>
            <a:endParaRPr lang="fa-IR" altLang="en-US" sz="3200" i="1" dirty="0">
              <a:cs typeface="2  Nazanin" panose="00000400000000000000" pitchFamily="2" charset="-78"/>
            </a:endParaRPr>
          </a:p>
          <a:p>
            <a:pPr algn="r" rtl="1">
              <a:lnSpc>
                <a:spcPct val="120000"/>
              </a:lnSpc>
            </a:pPr>
            <a:r>
              <a:rPr lang="en-US" altLang="en-US" sz="3200" dirty="0">
                <a:cs typeface="2  Nazanin" panose="00000400000000000000" pitchFamily="2" charset="-78"/>
              </a:rPr>
              <a:t>	</a:t>
            </a:r>
            <a:r>
              <a:rPr lang="ar-SA" altLang="en-US" sz="3200" dirty="0">
                <a:cs typeface="2  Nazanin" panose="00000400000000000000" pitchFamily="2" charset="-78"/>
              </a:rPr>
              <a:t>افسردگي يك قطبي </a:t>
            </a:r>
            <a:r>
              <a:rPr lang="en-US" altLang="en-US" sz="3200" dirty="0">
                <a:cs typeface="2  Nazanin" panose="00000400000000000000" pitchFamily="2" charset="-78"/>
              </a:rPr>
              <a:t> 	   </a:t>
            </a:r>
            <a:endParaRPr lang="ar-SA" altLang="en-US" sz="3200" dirty="0">
              <a:cs typeface="2  Nazanin" panose="00000400000000000000" pitchFamily="2" charset="-78"/>
            </a:endParaRPr>
          </a:p>
          <a:p>
            <a:pPr algn="r" rtl="1">
              <a:lnSpc>
                <a:spcPct val="120000"/>
              </a:lnSpc>
            </a:pPr>
            <a:r>
              <a:rPr lang="fa-IR" altLang="en-US" sz="3200" dirty="0">
                <a:cs typeface="2  Nazanin" panose="00000400000000000000" pitchFamily="2" charset="-78"/>
              </a:rPr>
              <a:t>	</a:t>
            </a:r>
            <a:r>
              <a:rPr lang="ar-SA" altLang="en-US" sz="3200" dirty="0">
                <a:cs typeface="2  Nazanin" panose="00000400000000000000" pitchFamily="2" charset="-78"/>
              </a:rPr>
              <a:t>اختلال وسواسي </a:t>
            </a:r>
            <a:r>
              <a:rPr lang="fa-IR" altLang="en-US" sz="3200" dirty="0">
                <a:cs typeface="2  Nazanin" panose="00000400000000000000" pitchFamily="2" charset="-78"/>
              </a:rPr>
              <a:t>	</a:t>
            </a:r>
            <a:endParaRPr lang="ar-SA" altLang="en-US" sz="3200" dirty="0">
              <a:cs typeface="2  Nazanin" panose="00000400000000000000" pitchFamily="2" charset="-78"/>
            </a:endParaRPr>
          </a:p>
          <a:p>
            <a:pPr algn="r" rtl="1">
              <a:lnSpc>
                <a:spcPct val="120000"/>
              </a:lnSpc>
            </a:pPr>
            <a:r>
              <a:rPr lang="fa-IR" altLang="en-US" sz="3200" dirty="0">
                <a:cs typeface="2  Nazanin" panose="00000400000000000000" pitchFamily="2" charset="-78"/>
              </a:rPr>
              <a:t>	</a:t>
            </a:r>
            <a:r>
              <a:rPr lang="ar-SA" altLang="en-US" sz="3200" dirty="0">
                <a:cs typeface="2  Nazanin" panose="00000400000000000000" pitchFamily="2" charset="-78"/>
              </a:rPr>
              <a:t>اختلال خواب </a:t>
            </a:r>
            <a:r>
              <a:rPr lang="fa-IR" altLang="en-US" sz="3200" dirty="0">
                <a:cs typeface="2  Nazanin" panose="00000400000000000000" pitchFamily="2" charset="-78"/>
              </a:rPr>
              <a:t>	</a:t>
            </a:r>
            <a:endParaRPr lang="ar-SA" altLang="en-US" sz="3200" dirty="0">
              <a:cs typeface="2  Nazanin" panose="00000400000000000000" pitchFamily="2" charset="-78"/>
            </a:endParaRPr>
          </a:p>
          <a:p>
            <a:pPr algn="r" rtl="1">
              <a:lnSpc>
                <a:spcPct val="120000"/>
              </a:lnSpc>
            </a:pPr>
            <a:r>
              <a:rPr lang="fa-IR" altLang="en-US" sz="3200" dirty="0">
                <a:cs typeface="2  Nazanin" panose="00000400000000000000" pitchFamily="2" charset="-78"/>
              </a:rPr>
              <a:t>	</a:t>
            </a:r>
            <a:r>
              <a:rPr lang="ar-SA" altLang="en-US" sz="3200" dirty="0">
                <a:cs typeface="2  Nazanin" panose="00000400000000000000" pitchFamily="2" charset="-78"/>
              </a:rPr>
              <a:t>ميگرن </a:t>
            </a:r>
          </a:p>
          <a:p>
            <a:pPr algn="r" rtl="1">
              <a:lnSpc>
                <a:spcPct val="120000"/>
              </a:lnSpc>
            </a:pPr>
            <a:r>
              <a:rPr lang="fa-IR" altLang="en-US" sz="3200" dirty="0">
                <a:cs typeface="2  Nazanin" panose="00000400000000000000" pitchFamily="2" charset="-78"/>
              </a:rPr>
              <a:t>	</a:t>
            </a:r>
            <a:r>
              <a:rPr lang="ar-SA" altLang="en-US" sz="3200" dirty="0">
                <a:cs typeface="2  Nazanin" panose="00000400000000000000" pitchFamily="2" charset="-78"/>
              </a:rPr>
              <a:t>عقب ماندگي ذهني </a:t>
            </a:r>
          </a:p>
          <a:p>
            <a:pPr algn="r" rtl="1">
              <a:lnSpc>
                <a:spcPct val="120000"/>
              </a:lnSpc>
            </a:pPr>
            <a:r>
              <a:rPr lang="fa-IR" altLang="en-US" sz="3200" dirty="0">
                <a:cs typeface="2  Nazanin" panose="00000400000000000000" pitchFamily="2" charset="-78"/>
              </a:rPr>
              <a:t>	</a:t>
            </a:r>
            <a:r>
              <a:rPr lang="ar-SA" altLang="en-US" sz="3200" dirty="0">
                <a:cs typeface="2  Nazanin" panose="00000400000000000000" pitchFamily="2" charset="-78"/>
              </a:rPr>
              <a:t>كري </a:t>
            </a:r>
          </a:p>
          <a:p>
            <a:pPr algn="r" rtl="1">
              <a:lnSpc>
                <a:spcPct val="120000"/>
              </a:lnSpc>
            </a:pPr>
            <a:r>
              <a:rPr lang="fa-IR" altLang="en-US" sz="3200" dirty="0">
                <a:cs typeface="2  Nazanin" panose="00000400000000000000" pitchFamily="2" charset="-78"/>
              </a:rPr>
              <a:t>	</a:t>
            </a:r>
            <a:r>
              <a:rPr lang="ar-SA" altLang="en-US" sz="3200" dirty="0">
                <a:cs typeface="2  Nazanin" panose="00000400000000000000" pitchFamily="2" charset="-78"/>
              </a:rPr>
              <a:t>مشكلات پوسيدگي دندان </a:t>
            </a:r>
          </a:p>
          <a:p>
            <a:pPr algn="r" rtl="1">
              <a:lnSpc>
                <a:spcPct val="120000"/>
              </a:lnSpc>
            </a:pPr>
            <a:r>
              <a:rPr lang="en-US" altLang="en-US" sz="3200" dirty="0">
                <a:cs typeface="2  Nazanin" panose="00000400000000000000" pitchFamily="2" charset="-78"/>
              </a:rPr>
              <a:t>( Post Traumatic Stress Disorder ) PTSD         	</a:t>
            </a:r>
          </a:p>
        </p:txBody>
      </p:sp>
    </p:spTree>
    <p:extLst>
      <p:ext uri="{BB962C8B-B14F-4D97-AF65-F5344CB8AC3E}">
        <p14:creationId xmlns="" xmlns:p14="http://schemas.microsoft.com/office/powerpoint/2010/main" val="3299452445"/>
      </p:ext>
    </p:extLst>
  </p:cSld>
  <p:clrMapOvr>
    <a:masterClrMapping/>
  </p:clrMapOvr>
  <p:transition>
    <p:cover dir="d"/>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12700">
            <a:noFill/>
            <a:miter lim="800000"/>
            <a:headEnd/>
            <a:tailEnd/>
          </a:ln>
        </p:spPr>
      </p:pic>
      <p:sp>
        <p:nvSpPr>
          <p:cNvPr id="5" name="Date Placeholder 4"/>
          <p:cNvSpPr>
            <a:spLocks noGrp="1"/>
          </p:cNvSpPr>
          <p:nvPr>
            <p:ph type="dt" sz="quarter" idx="10"/>
          </p:nvPr>
        </p:nvSpPr>
        <p:spPr/>
        <p:txBody>
          <a:bodyPr/>
          <a:lstStyle/>
          <a:p>
            <a:pPr>
              <a:defRPr/>
            </a:pPr>
            <a:fld id="{956EE6D9-8D87-4A68-BE12-F6F5AD1BB7FE}" type="datetime1">
              <a:rPr lang="en-US" altLang="fa-IR"/>
              <a:pPr>
                <a:defRPr/>
              </a:pPr>
              <a:t>7/21/2020</a:t>
            </a:fld>
            <a:endParaRPr lang="en-US" altLang="fa-IR"/>
          </a:p>
        </p:txBody>
      </p:sp>
      <p:sp>
        <p:nvSpPr>
          <p:cNvPr id="6" name="Slide Number Placeholder 5"/>
          <p:cNvSpPr>
            <a:spLocks noGrp="1"/>
          </p:cNvSpPr>
          <p:nvPr>
            <p:ph type="sldNum" sz="quarter" idx="12"/>
          </p:nvPr>
        </p:nvSpPr>
        <p:spPr/>
        <p:txBody>
          <a:bodyPr/>
          <a:lstStyle/>
          <a:p>
            <a:pPr>
              <a:defRPr/>
            </a:pPr>
            <a:fld id="{91936599-4C37-41BC-9F77-229788286B24}" type="slidenum">
              <a:rPr lang="ar-SA" altLang="fa-IR" smtClean="0"/>
              <a:pPr>
                <a:defRPr/>
              </a:pPr>
              <a:t>117</a:t>
            </a:fld>
            <a:endParaRPr lang="en-US" altLang="fa-IR"/>
          </a:p>
        </p:txBody>
      </p:sp>
      <p:sp>
        <p:nvSpPr>
          <p:cNvPr id="7" name="Footer Placeholder 6"/>
          <p:cNvSpPr>
            <a:spLocks noGrp="1"/>
          </p:cNvSpPr>
          <p:nvPr>
            <p:ph type="ftr" sz="quarter" idx="11"/>
          </p:nvPr>
        </p:nvSpPr>
        <p:spPr/>
        <p:txBody>
          <a:bodyPr/>
          <a:lstStyle/>
          <a:p>
            <a:pPr>
              <a:defRPr/>
            </a:pPr>
            <a:r>
              <a:rPr lang="en-US" altLang="fa-IR"/>
              <a:t>Mehraban Shahi</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algn="ctr" rtl="1" eaLnBrk="1" hangingPunct="1">
              <a:defRPr/>
            </a:pPr>
            <a:r>
              <a:rPr lang="ar-SA" altLang="fa-IR" sz="3600" dirty="0" smtClean="0">
                <a:latin typeface="Arial" charset="0"/>
                <a:cs typeface="2  Traffic" panose="00000400000000000000" pitchFamily="2" charset="-78"/>
              </a:rPr>
              <a:t>6</a:t>
            </a:r>
            <a:r>
              <a:rPr lang="fa-IR" altLang="fa-IR" sz="3600" dirty="0" smtClean="0">
                <a:latin typeface="Arial" charset="0"/>
                <a:cs typeface="2  Traffic" panose="00000400000000000000" pitchFamily="2" charset="-78"/>
              </a:rPr>
              <a:t>) </a:t>
            </a:r>
            <a:r>
              <a:rPr lang="ar-SA" altLang="fa-IR" sz="3600" dirty="0" smtClean="0">
                <a:latin typeface="Arial" charset="0"/>
                <a:cs typeface="2  Traffic" panose="00000400000000000000" pitchFamily="2" charset="-78"/>
              </a:rPr>
              <a:t> برگ بيهوشي</a:t>
            </a:r>
            <a:r>
              <a:rPr lang="ar-SA" altLang="fa-IR" sz="3200" b="1" dirty="0" smtClean="0">
                <a:latin typeface="Arial" charset="0"/>
                <a:cs typeface="2  Traffic" panose="00000400000000000000" pitchFamily="2" charset="-78"/>
              </a:rPr>
              <a:t> </a:t>
            </a:r>
            <a:r>
              <a:rPr lang="fa-IR" altLang="fa-IR" sz="3200" b="1" dirty="0" smtClean="0">
                <a:latin typeface="Arial" charset="0"/>
                <a:cs typeface="2  Traffic" panose="00000400000000000000" pitchFamily="2" charset="-78"/>
              </a:rPr>
              <a:t> :</a:t>
            </a:r>
            <a:endParaRPr lang="en-US" altLang="fa-IR" sz="4000" dirty="0" smtClean="0">
              <a:cs typeface="2  Traffic" panose="00000400000000000000" pitchFamily="2" charset="-78"/>
            </a:endParaRPr>
          </a:p>
        </p:txBody>
      </p:sp>
      <p:sp>
        <p:nvSpPr>
          <p:cNvPr id="69635" name="Rectangle 3"/>
          <p:cNvSpPr>
            <a:spLocks noGrp="1" noChangeArrowheads="1"/>
          </p:cNvSpPr>
          <p:nvPr>
            <p:ph type="body" idx="1"/>
          </p:nvPr>
        </p:nvSpPr>
        <p:spPr>
          <a:xfrm>
            <a:off x="1187624" y="1447800"/>
            <a:ext cx="7499176" cy="4495800"/>
          </a:xfrm>
        </p:spPr>
        <p:txBody>
          <a:bodyPr>
            <a:normAutofit/>
          </a:bodyPr>
          <a:lstStyle/>
          <a:p>
            <a:pPr marL="609600" indent="-609600" algn="r" rtl="1" eaLnBrk="1" hangingPunct="1">
              <a:buFontTx/>
              <a:buNone/>
              <a:defRPr/>
            </a:pPr>
            <a:r>
              <a:rPr lang="ar-SA" altLang="fa-IR" sz="2400" dirty="0" smtClean="0">
                <a:cs typeface="2  Nazanin" panose="00000400000000000000" pitchFamily="2" charset="-78"/>
              </a:rPr>
              <a:t>ب ) ثبت تشخيص قبل از عمل ،‌نوع عمل جراحي ، داروهاي قبل از بيهوشي ، ‌نوع بيهوشي (‌موضعي و ناحيه اي ) ، تكنيك بيهوشي ، وضع بيمار در شروع بيهوشي ، مراقبت مخصوص در مورد بيماران قلبي و مغزي ، وضع بيمار در خاتمه بيهوشي ،‌مدت زمان بيهوشي و مهر و امضاء پزشك بيهوشي دهنده الزامي است .</a:t>
            </a:r>
          </a:p>
          <a:p>
            <a:pPr marL="609600" indent="-609600" algn="r" rtl="1" eaLnBrk="1" hangingPunct="1">
              <a:buFontTx/>
              <a:buNone/>
              <a:defRPr/>
            </a:pPr>
            <a:r>
              <a:rPr lang="ar-SA" altLang="fa-IR" sz="2400" dirty="0" smtClean="0">
                <a:cs typeface="2  Nazanin" panose="00000400000000000000" pitchFamily="2" charset="-78"/>
              </a:rPr>
              <a:t>ج )‌ثبت مقدار مايعات (خون و سرم قندي و … ) تزريق شده به بيمار الزامي است . </a:t>
            </a:r>
            <a:endParaRPr lang="en-US" altLang="fa-IR" sz="2400" dirty="0" smtClean="0">
              <a:cs typeface="2  Nazanin" panose="00000400000000000000" pitchFamily="2" charset="-78"/>
            </a:endParaRPr>
          </a:p>
        </p:txBody>
      </p:sp>
    </p:spTree>
    <p:extLst>
      <p:ext uri="{BB962C8B-B14F-4D97-AF65-F5344CB8AC3E}">
        <p14:creationId xmlns="" xmlns:p14="http://schemas.microsoft.com/office/powerpoint/2010/main" val="2887185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95288" y="549275"/>
            <a:ext cx="8435975" cy="1820863"/>
          </a:xfrm>
        </p:spPr>
        <p:txBody>
          <a:bodyPr>
            <a:noAutofit/>
          </a:bodyPr>
          <a:lstStyle/>
          <a:p>
            <a:pPr algn="r" rtl="1" eaLnBrk="1" hangingPunct="1">
              <a:defRPr/>
            </a:pPr>
            <a:r>
              <a:rPr lang="fa-IR" altLang="fa-IR" sz="2400" dirty="0" smtClean="0">
                <a:cs typeface="2  Titr" panose="00000700000000000000" pitchFamily="2" charset="-78"/>
              </a:rPr>
              <a:t>د ) ثبت نام جراح ،‌كمك جراح ، پرستار عمل ، پرستار كمك الزامي است</a:t>
            </a:r>
            <a:br>
              <a:rPr lang="fa-IR" altLang="fa-IR" sz="2400" dirty="0" smtClean="0">
                <a:cs typeface="2  Titr" panose="00000700000000000000" pitchFamily="2" charset="-78"/>
              </a:rPr>
            </a:br>
            <a:r>
              <a:rPr lang="fa-IR" altLang="fa-IR" sz="2400" dirty="0" smtClean="0">
                <a:cs typeface="2  Titr" panose="00000700000000000000" pitchFamily="2" charset="-78"/>
              </a:rPr>
              <a:t> </a:t>
            </a:r>
            <a:br>
              <a:rPr lang="fa-IR" altLang="fa-IR" sz="2400" dirty="0" smtClean="0">
                <a:cs typeface="2  Titr" panose="00000700000000000000" pitchFamily="2" charset="-78"/>
              </a:rPr>
            </a:br>
            <a:endParaRPr lang="en-US" altLang="fa-IR" sz="2400" dirty="0" smtClean="0">
              <a:cs typeface="2  Titr" panose="00000700000000000000" pitchFamily="2" charset="-78"/>
            </a:endParaRPr>
          </a:p>
        </p:txBody>
      </p:sp>
      <p:sp>
        <p:nvSpPr>
          <p:cNvPr id="29699" name="Rectangle 3"/>
          <p:cNvSpPr>
            <a:spLocks noGrp="1" noChangeArrowheads="1"/>
          </p:cNvSpPr>
          <p:nvPr>
            <p:ph type="body" idx="1"/>
          </p:nvPr>
        </p:nvSpPr>
        <p:spPr>
          <a:xfrm>
            <a:off x="1331639" y="1700213"/>
            <a:ext cx="7366273" cy="4752975"/>
          </a:xfrm>
        </p:spPr>
        <p:txBody>
          <a:bodyPr>
            <a:normAutofit/>
          </a:bodyPr>
          <a:lstStyle/>
          <a:p>
            <a:pPr algn="r" rtl="1" eaLnBrk="1" hangingPunct="1">
              <a:buFontTx/>
              <a:buNone/>
              <a:defRPr/>
            </a:pPr>
            <a:r>
              <a:rPr lang="en-US" altLang="fa-IR" sz="2400" dirty="0" smtClean="0">
                <a:cs typeface="2  Traffic" panose="00000400000000000000" pitchFamily="2" charset="-78"/>
              </a:rPr>
              <a:t> </a:t>
            </a:r>
            <a:r>
              <a:rPr lang="fa-IR" altLang="fa-IR" sz="2400" dirty="0" smtClean="0">
                <a:cs typeface="2  Traffic" panose="00000400000000000000" pitchFamily="2" charset="-78"/>
              </a:rPr>
              <a:t>ه) ثبت تشخيص بعد از عمل الزامي است .</a:t>
            </a:r>
          </a:p>
          <a:p>
            <a:pPr algn="r" rtl="1" eaLnBrk="1" hangingPunct="1">
              <a:buFontTx/>
              <a:buNone/>
              <a:defRPr/>
            </a:pPr>
            <a:r>
              <a:rPr lang="fa-IR" altLang="fa-IR" sz="2400" dirty="0" smtClean="0">
                <a:cs typeface="2  Traffic" panose="00000400000000000000" pitchFamily="2" charset="-78"/>
              </a:rPr>
              <a:t>و)‌ثبت وضع تنفس ،‌وضع قلب ،‌نتايج آزمايشگاهي ،‌ادرار ، بيوشيمي خون ، ساير نتايج آزمايشگاهي و راديولوژيك ،‌حساسيت هاي دارويي ، استروئيدها ، عوارض و ناراحتي هاي قبل از عمل ، عوارض و ناراحتي هاي حين عمل ،‌عوارض و ناراحتي هاي بعد از عمل الزامي است .</a:t>
            </a:r>
            <a:endParaRPr lang="en-US" altLang="fa-IR" sz="2400" dirty="0" smtClean="0">
              <a:cs typeface="2  Traffic" panose="00000400000000000000" pitchFamily="2" charset="-78"/>
            </a:endParaRPr>
          </a:p>
          <a:p>
            <a:pPr algn="r" rtl="1" eaLnBrk="1" hangingPunct="1">
              <a:buFontTx/>
              <a:buNone/>
              <a:defRPr/>
            </a:pPr>
            <a:r>
              <a:rPr lang="en-US" altLang="fa-IR" sz="2400" dirty="0" smtClean="0">
                <a:cs typeface="2  Traffic" panose="00000400000000000000" pitchFamily="2" charset="-78"/>
              </a:rPr>
              <a:t>  </a:t>
            </a:r>
          </a:p>
          <a:p>
            <a:pPr algn="ctr" eaLnBrk="1" hangingPunct="1">
              <a:buFontTx/>
              <a:buNone/>
              <a:defRPr/>
            </a:pPr>
            <a:endParaRPr lang="en-US" altLang="fa-IR" sz="2400" dirty="0" smtClean="0">
              <a:cs typeface="2  Traffic" panose="00000400000000000000" pitchFamily="2" charset="-78"/>
            </a:endParaRPr>
          </a:p>
          <a:p>
            <a:pPr algn="r" rtl="1" eaLnBrk="1" hangingPunct="1">
              <a:buFontTx/>
              <a:buNone/>
              <a:defRPr/>
            </a:pPr>
            <a:endParaRPr lang="en-US" altLang="fa-IR" sz="4400" b="1" dirty="0" smtClean="0">
              <a:cs typeface="2  Traffic" panose="00000400000000000000" pitchFamily="2" charset="-78"/>
            </a:endParaRPr>
          </a:p>
        </p:txBody>
      </p:sp>
    </p:spTree>
    <p:extLst>
      <p:ext uri="{BB962C8B-B14F-4D97-AF65-F5344CB8AC3E}">
        <p14:creationId xmlns="" xmlns:p14="http://schemas.microsoft.com/office/powerpoint/2010/main" val="1628584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0"/>
            <a:ext cx="8229600" cy="1343025"/>
          </a:xfrm>
        </p:spPr>
        <p:txBody>
          <a:bodyPr/>
          <a:lstStyle/>
          <a:p>
            <a:pPr algn="r" rtl="1" eaLnBrk="1" hangingPunct="1">
              <a:defRPr/>
            </a:pPr>
            <a:r>
              <a:rPr lang="fa-IR" altLang="fa-IR" sz="4000" dirty="0" smtClean="0">
                <a:cs typeface="2  Traffic" panose="00000400000000000000" pitchFamily="2" charset="-78"/>
              </a:rPr>
              <a:t>7 ) برگ مراقبت قبل از عمل جراحي :</a:t>
            </a:r>
            <a:r>
              <a:rPr lang="en-US" altLang="fa-IR" sz="4000" dirty="0" smtClean="0">
                <a:cs typeface="2  Traffic" panose="00000400000000000000" pitchFamily="2" charset="-78"/>
              </a:rPr>
              <a:t> </a:t>
            </a:r>
          </a:p>
        </p:txBody>
      </p:sp>
      <p:sp>
        <p:nvSpPr>
          <p:cNvPr id="31747" name="Rectangle 3"/>
          <p:cNvSpPr>
            <a:spLocks noGrp="1" noChangeArrowheads="1"/>
          </p:cNvSpPr>
          <p:nvPr>
            <p:ph type="body" idx="1"/>
          </p:nvPr>
        </p:nvSpPr>
        <p:spPr>
          <a:xfrm>
            <a:off x="1115616" y="1295400"/>
            <a:ext cx="7571184" cy="4114800"/>
          </a:xfrm>
        </p:spPr>
        <p:txBody>
          <a:bodyPr>
            <a:normAutofit/>
          </a:bodyPr>
          <a:lstStyle/>
          <a:p>
            <a:pPr marL="609600" indent="-609600" algn="r" rtl="1" eaLnBrk="1" hangingPunct="1">
              <a:lnSpc>
                <a:spcPct val="90000"/>
              </a:lnSpc>
              <a:buFontTx/>
              <a:buNone/>
              <a:defRPr/>
            </a:pPr>
            <a:r>
              <a:rPr lang="ar-SA" altLang="fa-IR" sz="2400" dirty="0" smtClean="0">
                <a:cs typeface="2  Tehran" panose="00000400000000000000" pitchFamily="2" charset="-78"/>
              </a:rPr>
              <a:t>الف ) ‌ثبت مشخصات فردي بيمار الزامي است .</a:t>
            </a:r>
          </a:p>
          <a:p>
            <a:pPr marL="609600" indent="-609600" algn="r" rtl="1" eaLnBrk="1" hangingPunct="1">
              <a:lnSpc>
                <a:spcPct val="90000"/>
              </a:lnSpc>
              <a:buFontTx/>
              <a:buNone/>
              <a:defRPr/>
            </a:pPr>
            <a:r>
              <a:rPr lang="ar-SA" altLang="fa-IR" sz="2400" dirty="0" smtClean="0">
                <a:cs typeface="2  Tehran" panose="00000400000000000000" pitchFamily="2" charset="-78"/>
              </a:rPr>
              <a:t>ب )‌ ثبت تشخيص قبل از عمل (با ذكر كلمه چپ يا راست براي عضوهاي دوتايي يا دوطرفه بدن ) و نوع عمل جراحي الزامي است .</a:t>
            </a:r>
          </a:p>
          <a:p>
            <a:pPr marL="609600" indent="-609600" algn="r" rtl="1" eaLnBrk="1" hangingPunct="1">
              <a:lnSpc>
                <a:spcPct val="90000"/>
              </a:lnSpc>
              <a:buFontTx/>
              <a:buNone/>
              <a:defRPr/>
            </a:pPr>
            <a:r>
              <a:rPr lang="ar-SA" altLang="fa-IR" sz="2400" dirty="0" smtClean="0">
                <a:cs typeface="2  Tehran" panose="00000400000000000000" pitchFamily="2" charset="-78"/>
              </a:rPr>
              <a:t>ج )‌ امضاء پرستار بخش پس از تكميل اين فرم الزامي است .</a:t>
            </a:r>
          </a:p>
          <a:p>
            <a:pPr marL="609600" indent="-609600" algn="r" rtl="1" eaLnBrk="1" hangingPunct="1">
              <a:lnSpc>
                <a:spcPct val="90000"/>
              </a:lnSpc>
              <a:buFontTx/>
              <a:buNone/>
              <a:defRPr/>
            </a:pPr>
            <a:r>
              <a:rPr lang="ar-SA" altLang="fa-IR" sz="2400" dirty="0" smtClean="0">
                <a:cs typeface="2  Tehran" panose="00000400000000000000" pitchFamily="2" charset="-78"/>
              </a:rPr>
              <a:t>د ) امضاء پرستار اتاق عمل پس از تاييد كليه مندرجات اين فرم الزامي است .</a:t>
            </a:r>
          </a:p>
          <a:p>
            <a:pPr marL="609600" indent="-609600" algn="r" rtl="1" eaLnBrk="1" hangingPunct="1">
              <a:lnSpc>
                <a:spcPct val="90000"/>
              </a:lnSpc>
              <a:buFontTx/>
              <a:buAutoNum type="arabicPeriod"/>
              <a:defRPr/>
            </a:pPr>
            <a:endParaRPr lang="en-US" altLang="fa-IR" sz="2400" dirty="0" smtClean="0">
              <a:cs typeface="2  Tehran" panose="00000400000000000000" pitchFamily="2" charset="-78"/>
            </a:endParaRPr>
          </a:p>
        </p:txBody>
      </p:sp>
    </p:spTree>
    <p:extLst>
      <p:ext uri="{BB962C8B-B14F-4D97-AF65-F5344CB8AC3E}">
        <p14:creationId xmlns="" xmlns:p14="http://schemas.microsoft.com/office/powerpoint/2010/main" val="29923439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p:txBody>
          <a:bodyPr/>
          <a:lstStyle/>
          <a:p>
            <a:pPr eaLnBrk="1" hangingPunct="1">
              <a:defRPr/>
            </a:pPr>
            <a:endParaRPr lang="en-US"/>
          </a:p>
        </p:txBody>
      </p:sp>
      <p:sp>
        <p:nvSpPr>
          <p:cNvPr id="192515" name="Rectangle 3"/>
          <p:cNvSpPr>
            <a:spLocks noGrp="1" noChangeArrowheads="1"/>
          </p:cNvSpPr>
          <p:nvPr>
            <p:ph type="body" idx="1"/>
          </p:nvPr>
        </p:nvSpPr>
        <p:spPr/>
        <p:txBody>
          <a:bodyPr/>
          <a:lstStyle/>
          <a:p>
            <a:pPr eaLnBrk="1" hangingPunct="1">
              <a:defRPr/>
            </a:pPr>
            <a:endParaRPr lang="en-US"/>
          </a:p>
        </p:txBody>
      </p:sp>
      <p:pic>
        <p:nvPicPr>
          <p:cNvPr id="12292" name="Picture 4" descr="270d 004"/>
          <p:cNvPicPr>
            <a:picLocks noChangeAspect="1" noChangeArrowheads="1"/>
          </p:cNvPicPr>
          <p:nvPr/>
        </p:nvPicPr>
        <p:blipFill>
          <a:blip r:embed="rId2" cstate="print"/>
          <a:srcRect/>
          <a:stretch>
            <a:fillRect/>
          </a:stretch>
        </p:blipFill>
        <p:spPr bwMode="auto">
          <a:xfrm>
            <a:off x="179512" y="1"/>
            <a:ext cx="8964488" cy="6858000"/>
          </a:xfrm>
          <a:prstGeom prst="rect">
            <a:avLst/>
          </a:prstGeom>
          <a:noFill/>
          <a:ln w="9525">
            <a:noFill/>
            <a:miter lim="800000"/>
            <a:headEnd/>
            <a:tailEnd/>
          </a:ln>
        </p:spPr>
      </p:pic>
      <p:sp>
        <p:nvSpPr>
          <p:cNvPr id="12293" name="Rectangle 5"/>
          <p:cNvSpPr>
            <a:spLocks noChangeArrowheads="1"/>
          </p:cNvSpPr>
          <p:nvPr/>
        </p:nvSpPr>
        <p:spPr bwMode="auto">
          <a:xfrm>
            <a:off x="5940425" y="-747713"/>
            <a:ext cx="1584325" cy="287338"/>
          </a:xfrm>
          <a:prstGeom prst="rect">
            <a:avLst/>
          </a:prstGeom>
          <a:solidFill>
            <a:schemeClr val="bg2"/>
          </a:solidFill>
          <a:ln w="12700">
            <a:noFill/>
            <a:miter lim="800000"/>
            <a:headEnd/>
            <a:tailEnd/>
          </a:ln>
        </p:spPr>
        <p:txBody>
          <a:bodyPr anchor="ctr">
            <a:spAutoFit/>
          </a:bodyPr>
          <a:lstStyle/>
          <a:p>
            <a:endParaRPr lang="en-US"/>
          </a:p>
        </p:txBody>
      </p:sp>
      <p:sp>
        <p:nvSpPr>
          <p:cNvPr id="12294" name="Rectangle 6"/>
          <p:cNvSpPr>
            <a:spLocks noChangeArrowheads="1"/>
          </p:cNvSpPr>
          <p:nvPr/>
        </p:nvSpPr>
        <p:spPr bwMode="auto">
          <a:xfrm>
            <a:off x="6011863" y="-203200"/>
            <a:ext cx="1152525" cy="404813"/>
          </a:xfrm>
          <a:prstGeom prst="rect">
            <a:avLst/>
          </a:prstGeom>
          <a:solidFill>
            <a:schemeClr val="bg2"/>
          </a:solidFill>
          <a:ln w="12700">
            <a:noFill/>
            <a:miter lim="800000"/>
            <a:headEnd/>
            <a:tailEnd/>
          </a:ln>
        </p:spPr>
        <p:txBody>
          <a:bodyPr anchor="ctr">
            <a:spAutoFit/>
          </a:bodyPr>
          <a:lstStyle/>
          <a:p>
            <a:endParaRPr lang="en-US"/>
          </a:p>
        </p:txBody>
      </p:sp>
      <p:sp>
        <p:nvSpPr>
          <p:cNvPr id="12295" name="Rectangle 7"/>
          <p:cNvSpPr>
            <a:spLocks noChangeArrowheads="1"/>
          </p:cNvSpPr>
          <p:nvPr/>
        </p:nvSpPr>
        <p:spPr bwMode="auto">
          <a:xfrm>
            <a:off x="4572000" y="-203200"/>
            <a:ext cx="1152525" cy="404813"/>
          </a:xfrm>
          <a:prstGeom prst="rect">
            <a:avLst/>
          </a:prstGeom>
          <a:solidFill>
            <a:schemeClr val="bg2"/>
          </a:solidFill>
          <a:ln w="12700">
            <a:noFill/>
            <a:miter lim="800000"/>
            <a:headEnd/>
            <a:tailEnd/>
          </a:ln>
        </p:spPr>
        <p:txBody>
          <a:bodyPr anchor="ctr">
            <a:spAutoFit/>
          </a:bodyPr>
          <a:lstStyle/>
          <a:p>
            <a:endParaRPr lang="en-US"/>
          </a:p>
        </p:txBody>
      </p:sp>
      <p:sp>
        <p:nvSpPr>
          <p:cNvPr id="12296" name="Rectangle 8"/>
          <p:cNvSpPr>
            <a:spLocks noChangeArrowheads="1"/>
          </p:cNvSpPr>
          <p:nvPr/>
        </p:nvSpPr>
        <p:spPr bwMode="auto">
          <a:xfrm>
            <a:off x="4211638" y="0"/>
            <a:ext cx="73025" cy="260350"/>
          </a:xfrm>
          <a:prstGeom prst="rect">
            <a:avLst/>
          </a:prstGeom>
          <a:solidFill>
            <a:schemeClr val="bg2"/>
          </a:solidFill>
          <a:ln w="12700">
            <a:noFill/>
            <a:miter lim="800000"/>
            <a:headEnd/>
            <a:tailEnd/>
          </a:ln>
        </p:spPr>
        <p:txBody>
          <a:bodyPr wrap="none" anchor="ctr">
            <a:spAutoFit/>
          </a:bodyPr>
          <a:lstStyle/>
          <a:p>
            <a:endParaRPr lang="en-US"/>
          </a:p>
        </p:txBody>
      </p:sp>
      <p:sp>
        <p:nvSpPr>
          <p:cNvPr id="12297" name="Rectangle 9"/>
          <p:cNvSpPr>
            <a:spLocks noChangeArrowheads="1"/>
          </p:cNvSpPr>
          <p:nvPr/>
        </p:nvSpPr>
        <p:spPr bwMode="auto">
          <a:xfrm>
            <a:off x="3635375" y="-260350"/>
            <a:ext cx="720725" cy="260350"/>
          </a:xfrm>
          <a:prstGeom prst="rect">
            <a:avLst/>
          </a:prstGeom>
          <a:solidFill>
            <a:schemeClr val="bg2"/>
          </a:solidFill>
          <a:ln w="12700">
            <a:noFill/>
            <a:miter lim="800000"/>
            <a:headEnd/>
            <a:tailEnd/>
          </a:ln>
        </p:spPr>
        <p:txBody>
          <a:bodyPr anchor="ctr">
            <a:spAutoFit/>
          </a:bodyPr>
          <a:lstStyle/>
          <a:p>
            <a:endParaRPr lang="en-US"/>
          </a:p>
        </p:txBody>
      </p:sp>
      <p:sp>
        <p:nvSpPr>
          <p:cNvPr id="12298" name="Rectangle 10"/>
          <p:cNvSpPr>
            <a:spLocks noChangeArrowheads="1"/>
          </p:cNvSpPr>
          <p:nvPr/>
        </p:nvSpPr>
        <p:spPr bwMode="auto">
          <a:xfrm>
            <a:off x="2700338" y="692150"/>
            <a:ext cx="1366837" cy="288925"/>
          </a:xfrm>
          <a:prstGeom prst="rect">
            <a:avLst/>
          </a:prstGeom>
          <a:solidFill>
            <a:schemeClr val="bg2"/>
          </a:solidFill>
          <a:ln w="12700">
            <a:noFill/>
            <a:miter lim="800000"/>
            <a:headEnd/>
            <a:tailEnd/>
          </a:ln>
        </p:spPr>
        <p:txBody>
          <a:bodyPr anchor="ctr">
            <a:spAutoFit/>
          </a:bodyPr>
          <a:lstStyle/>
          <a:p>
            <a:endParaRPr lang="en-US"/>
          </a:p>
        </p:txBody>
      </p:sp>
      <p:sp>
        <p:nvSpPr>
          <p:cNvPr id="12299" name="Rectangle 11"/>
          <p:cNvSpPr>
            <a:spLocks noChangeArrowheads="1"/>
          </p:cNvSpPr>
          <p:nvPr/>
        </p:nvSpPr>
        <p:spPr bwMode="auto">
          <a:xfrm>
            <a:off x="4500563" y="620713"/>
            <a:ext cx="1223962" cy="288925"/>
          </a:xfrm>
          <a:prstGeom prst="rect">
            <a:avLst/>
          </a:prstGeom>
          <a:solidFill>
            <a:schemeClr val="bg2"/>
          </a:solidFill>
          <a:ln w="12700">
            <a:noFill/>
            <a:miter lim="800000"/>
            <a:headEnd/>
            <a:tailEnd/>
          </a:ln>
        </p:spPr>
        <p:txBody>
          <a:bodyPr anchor="ctr">
            <a:spAutoFit/>
          </a:bodyPr>
          <a:lstStyle/>
          <a:p>
            <a:endParaRPr lang="en-US"/>
          </a:p>
        </p:txBody>
      </p:sp>
      <p:sp>
        <p:nvSpPr>
          <p:cNvPr id="12300" name="Rectangle 12"/>
          <p:cNvSpPr>
            <a:spLocks noChangeArrowheads="1"/>
          </p:cNvSpPr>
          <p:nvPr/>
        </p:nvSpPr>
        <p:spPr bwMode="auto">
          <a:xfrm>
            <a:off x="5940425" y="765175"/>
            <a:ext cx="1511300" cy="288925"/>
          </a:xfrm>
          <a:prstGeom prst="rect">
            <a:avLst/>
          </a:prstGeom>
          <a:solidFill>
            <a:schemeClr val="bg2"/>
          </a:solidFill>
          <a:ln w="12700">
            <a:noFill/>
            <a:miter lim="800000"/>
            <a:headEnd/>
            <a:tailEnd/>
          </a:ln>
        </p:spPr>
        <p:txBody>
          <a:bodyPr anchor="ctr">
            <a:spAutoFit/>
          </a:bodyPr>
          <a:lstStyle/>
          <a:p>
            <a:endParaRPr lang="en-US"/>
          </a:p>
        </p:txBody>
      </p:sp>
      <p:sp>
        <p:nvSpPr>
          <p:cNvPr id="12301" name="Rectangle 13"/>
          <p:cNvSpPr>
            <a:spLocks noChangeArrowheads="1"/>
          </p:cNvSpPr>
          <p:nvPr/>
        </p:nvSpPr>
        <p:spPr bwMode="auto">
          <a:xfrm>
            <a:off x="1403350" y="765175"/>
            <a:ext cx="863600" cy="288925"/>
          </a:xfrm>
          <a:prstGeom prst="rect">
            <a:avLst/>
          </a:prstGeom>
          <a:solidFill>
            <a:schemeClr val="bg2"/>
          </a:solidFill>
          <a:ln w="12700">
            <a:noFill/>
            <a:miter lim="800000"/>
            <a:headEnd/>
            <a:tailEnd/>
          </a:ln>
        </p:spPr>
        <p:txBody>
          <a:bodyPr anchor="ctr">
            <a:spAutoFit/>
          </a:bodyPr>
          <a:lstStyle/>
          <a:p>
            <a:endParaRPr lang="en-US"/>
          </a:p>
        </p:txBody>
      </p:sp>
      <p:sp>
        <p:nvSpPr>
          <p:cNvPr id="12302" name="Rectangle 14"/>
          <p:cNvSpPr>
            <a:spLocks noChangeArrowheads="1"/>
          </p:cNvSpPr>
          <p:nvPr/>
        </p:nvSpPr>
        <p:spPr bwMode="auto">
          <a:xfrm>
            <a:off x="3563938" y="333375"/>
            <a:ext cx="360362" cy="142875"/>
          </a:xfrm>
          <a:prstGeom prst="rect">
            <a:avLst/>
          </a:prstGeom>
          <a:solidFill>
            <a:schemeClr val="bg2"/>
          </a:solidFill>
          <a:ln w="12700">
            <a:noFill/>
            <a:miter lim="800000"/>
            <a:headEnd/>
            <a:tailEnd/>
          </a:ln>
        </p:spPr>
        <p:txBody>
          <a:bodyPr anchor="ctr">
            <a:spAutoFit/>
          </a:bodyPr>
          <a:lstStyle/>
          <a:p>
            <a:endParaRPr lang="en-US"/>
          </a:p>
        </p:txBody>
      </p:sp>
      <p:sp>
        <p:nvSpPr>
          <p:cNvPr id="12303" name="Rectangle 15"/>
          <p:cNvSpPr>
            <a:spLocks noChangeArrowheads="1"/>
          </p:cNvSpPr>
          <p:nvPr/>
        </p:nvSpPr>
        <p:spPr bwMode="auto">
          <a:xfrm>
            <a:off x="4716463" y="1196975"/>
            <a:ext cx="647700" cy="360363"/>
          </a:xfrm>
          <a:prstGeom prst="rect">
            <a:avLst/>
          </a:prstGeom>
          <a:solidFill>
            <a:schemeClr val="bg2"/>
          </a:solidFill>
          <a:ln w="12700">
            <a:noFill/>
            <a:miter lim="800000"/>
            <a:headEnd/>
            <a:tailEnd/>
          </a:ln>
        </p:spPr>
        <p:txBody>
          <a:bodyPr anchor="ctr">
            <a:spAutoFit/>
          </a:bodyPr>
          <a:lstStyle/>
          <a:p>
            <a:endParaRPr lang="en-US"/>
          </a:p>
        </p:txBody>
      </p:sp>
      <p:sp>
        <p:nvSpPr>
          <p:cNvPr id="16" name="Date Placeholder 15"/>
          <p:cNvSpPr>
            <a:spLocks noGrp="1"/>
          </p:cNvSpPr>
          <p:nvPr>
            <p:ph type="dt" sz="quarter" idx="10"/>
          </p:nvPr>
        </p:nvSpPr>
        <p:spPr/>
        <p:txBody>
          <a:bodyPr/>
          <a:lstStyle/>
          <a:p>
            <a:pPr>
              <a:defRPr/>
            </a:pPr>
            <a:fld id="{20F18B49-75B9-4676-84D8-73A2D477D765}" type="datetime1">
              <a:rPr lang="en-US" altLang="fa-IR"/>
              <a:pPr>
                <a:defRPr/>
              </a:pPr>
              <a:t>7/21/2020</a:t>
            </a:fld>
            <a:endParaRPr lang="en-US" altLang="fa-IR"/>
          </a:p>
        </p:txBody>
      </p:sp>
      <p:sp>
        <p:nvSpPr>
          <p:cNvPr id="17" name="Slide Number Placeholder 16"/>
          <p:cNvSpPr>
            <a:spLocks noGrp="1"/>
          </p:cNvSpPr>
          <p:nvPr>
            <p:ph type="sldNum" sz="quarter" idx="12"/>
          </p:nvPr>
        </p:nvSpPr>
        <p:spPr/>
        <p:txBody>
          <a:bodyPr/>
          <a:lstStyle/>
          <a:p>
            <a:pPr>
              <a:defRPr/>
            </a:pPr>
            <a:fld id="{3CDE5457-130E-4F43-8CBA-2E8CD857E096}" type="slidenum">
              <a:rPr lang="ar-SA" altLang="fa-IR" smtClean="0"/>
              <a:pPr>
                <a:defRPr/>
              </a:pPr>
              <a:t>15</a:t>
            </a:fld>
            <a:endParaRPr lang="en-US" altLang="fa-IR"/>
          </a:p>
        </p:txBody>
      </p:sp>
      <p:sp>
        <p:nvSpPr>
          <p:cNvPr id="18" name="Footer Placeholder 17"/>
          <p:cNvSpPr>
            <a:spLocks noGrp="1"/>
          </p:cNvSpPr>
          <p:nvPr>
            <p:ph type="ftr" sz="quarter" idx="11"/>
          </p:nvPr>
        </p:nvSpPr>
        <p:spPr/>
        <p:txBody>
          <a:bodyPr/>
          <a:lstStyle/>
          <a:p>
            <a:pPr>
              <a:defRPr/>
            </a:pPr>
            <a:r>
              <a:rPr lang="en-US" altLang="fa-IR"/>
              <a:t>Mehraban Shahi</a:t>
            </a:r>
          </a:p>
        </p:txBody>
      </p:sp>
    </p:spTree>
    <p:extLst>
      <p:ext uri="{BB962C8B-B14F-4D97-AF65-F5344CB8AC3E}">
        <p14:creationId xmlns="" xmlns:p14="http://schemas.microsoft.com/office/powerpoint/2010/main" val="1672048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rtl="1" eaLnBrk="1" hangingPunct="1">
              <a:defRPr/>
            </a:pPr>
            <a:r>
              <a:rPr lang="ar-SA" altLang="fa-IR" sz="3600" b="1" dirty="0" smtClean="0">
                <a:latin typeface="Arial" charset="0"/>
                <a:cs typeface="2  Yagut" panose="00000400000000000000" pitchFamily="2" charset="-78"/>
              </a:rPr>
              <a:t>8</a:t>
            </a:r>
            <a:r>
              <a:rPr lang="fa-IR" altLang="fa-IR" sz="3600" b="1" dirty="0" smtClean="0">
                <a:latin typeface="Arial" charset="0"/>
                <a:cs typeface="2  Yagut" panose="00000400000000000000" pitchFamily="2" charset="-78"/>
              </a:rPr>
              <a:t>) </a:t>
            </a:r>
            <a:r>
              <a:rPr lang="ar-SA" altLang="fa-IR" sz="3600" b="1" dirty="0" smtClean="0">
                <a:latin typeface="Arial" charset="0"/>
                <a:cs typeface="2  Yagut" panose="00000400000000000000" pitchFamily="2" charset="-78"/>
              </a:rPr>
              <a:t> برگ گزارش عمل جراحي </a:t>
            </a:r>
            <a:r>
              <a:rPr lang="fa-IR" altLang="fa-IR" sz="3600" b="1" dirty="0" smtClean="0">
                <a:latin typeface="Arial" charset="0"/>
                <a:cs typeface="2  Yagut" panose="00000400000000000000" pitchFamily="2" charset="-78"/>
              </a:rPr>
              <a:t>:</a:t>
            </a:r>
            <a:endParaRPr lang="en-US" altLang="fa-IR" dirty="0" smtClean="0">
              <a:cs typeface="2  Yagut" panose="00000400000000000000" pitchFamily="2" charset="-78"/>
            </a:endParaRPr>
          </a:p>
        </p:txBody>
      </p:sp>
      <p:sp>
        <p:nvSpPr>
          <p:cNvPr id="35843" name="Rectangle 3"/>
          <p:cNvSpPr>
            <a:spLocks noGrp="1" noChangeArrowheads="1"/>
          </p:cNvSpPr>
          <p:nvPr>
            <p:ph type="body" idx="1"/>
          </p:nvPr>
        </p:nvSpPr>
        <p:spPr>
          <a:xfrm>
            <a:off x="1115616" y="1752600"/>
            <a:ext cx="7723584" cy="4724400"/>
          </a:xfrm>
        </p:spPr>
        <p:txBody>
          <a:bodyPr>
            <a:normAutofit/>
          </a:bodyPr>
          <a:lstStyle/>
          <a:p>
            <a:pPr algn="r" rtl="1" eaLnBrk="1" hangingPunct="1">
              <a:buFontTx/>
              <a:buNone/>
              <a:defRPr/>
            </a:pPr>
            <a:r>
              <a:rPr lang="fa-IR" altLang="fa-IR" sz="2400" b="1" dirty="0" smtClean="0">
                <a:cs typeface="2  Yagut" panose="00000400000000000000" pitchFamily="2" charset="-78"/>
              </a:rPr>
              <a:t>الف</a:t>
            </a:r>
            <a:r>
              <a:rPr lang="ar-SA" altLang="fa-IR" sz="2400" b="1" dirty="0" smtClean="0">
                <a:cs typeface="2  Yagut" panose="00000400000000000000" pitchFamily="2" charset="-78"/>
              </a:rPr>
              <a:t>) گزارش عمل جراحي با مهر و امضاء جراح بلا فاصله پس از اتمام عمل جراحي و دستورات لازم الزامي است .</a:t>
            </a:r>
          </a:p>
          <a:p>
            <a:pPr>
              <a:buNone/>
              <a:defRPr/>
            </a:pPr>
            <a:r>
              <a:rPr lang="ar-SA" altLang="fa-IR" sz="2400" b="1" dirty="0">
                <a:cs typeface="2  Yagut" panose="00000400000000000000" pitchFamily="2" charset="-78"/>
              </a:rPr>
              <a:t>ب </a:t>
            </a:r>
            <a:r>
              <a:rPr lang="ar-SA" altLang="fa-IR" sz="2400" b="1" dirty="0" smtClean="0">
                <a:cs typeface="2  Yagut" panose="00000400000000000000" pitchFamily="2" charset="-78"/>
              </a:rPr>
              <a:t>) ثبت مشخصات جراح ، كمك اول ، كمك دوم ، متخصص بيهوشي ، نوع بيهوشي ،‌پرستار اتاق عمل ، پرستار كمك ، زمان عمل و نوع عمل (سرپايي / بستري )الزامي است . </a:t>
            </a:r>
          </a:p>
          <a:p>
            <a:pPr algn="r" rtl="1" eaLnBrk="1" hangingPunct="1">
              <a:buFontTx/>
              <a:buNone/>
              <a:defRPr/>
            </a:pPr>
            <a:r>
              <a:rPr lang="fa-IR" altLang="fa-IR" sz="2400" b="1" dirty="0" smtClean="0">
                <a:cs typeface="2  Yagut" panose="00000400000000000000" pitchFamily="2" charset="-78"/>
              </a:rPr>
              <a:t>ج</a:t>
            </a:r>
            <a:r>
              <a:rPr lang="ar-SA" altLang="fa-IR" sz="2400" b="1" dirty="0" smtClean="0">
                <a:cs typeface="2  Yagut" panose="00000400000000000000" pitchFamily="2" charset="-78"/>
              </a:rPr>
              <a:t> )‌ ثبت تشخيص قبل و بعد از عمل جراحي الزامي است .</a:t>
            </a:r>
            <a:endParaRPr lang="en-US" altLang="fa-IR" sz="4400" b="1" dirty="0" smtClean="0">
              <a:cs typeface="2  Yagut" panose="00000400000000000000" pitchFamily="2" charset="-78"/>
            </a:endParaRPr>
          </a:p>
        </p:txBody>
      </p:sp>
    </p:spTree>
    <p:extLst>
      <p:ext uri="{BB962C8B-B14F-4D97-AF65-F5344CB8AC3E}">
        <p14:creationId xmlns="" xmlns:p14="http://schemas.microsoft.com/office/powerpoint/2010/main" val="17761119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15616" y="333375"/>
            <a:ext cx="7777559" cy="2135188"/>
          </a:xfrm>
        </p:spPr>
        <p:txBody>
          <a:bodyPr>
            <a:noAutofit/>
          </a:bodyPr>
          <a:lstStyle/>
          <a:p>
            <a:pPr algn="r" rtl="1" eaLnBrk="1" hangingPunct="1">
              <a:defRPr/>
            </a:pPr>
            <a:r>
              <a:rPr lang="fa-IR" altLang="fa-IR" sz="2400" dirty="0" smtClean="0">
                <a:cs typeface="2  Nazanin" panose="00000400000000000000" pitchFamily="2" charset="-78"/>
              </a:rPr>
              <a:t> ه </a:t>
            </a:r>
            <a:r>
              <a:rPr lang="fa-IR" altLang="fa-IR" sz="2000" dirty="0" smtClean="0">
                <a:cs typeface="2  Nazanin" panose="00000400000000000000" pitchFamily="2" charset="-78"/>
              </a:rPr>
              <a:t>)ثبت تعداد نمونه برداشته شده ( در صورتيكه لزومي به نمونه برداري جهت آسيب شناسي باشد )و ثبت اطلاعات در خصوص تاييد ارسال آن جهت آزمايش الزامي است .</a:t>
            </a:r>
            <a:r>
              <a:rPr lang="en-US" altLang="fa-IR" sz="2000" dirty="0" smtClean="0">
                <a:cs typeface="2  Nazanin" panose="00000400000000000000" pitchFamily="2" charset="-78"/>
              </a:rPr>
              <a:t/>
            </a:r>
            <a:br>
              <a:rPr lang="en-US" altLang="fa-IR" sz="2000" dirty="0" smtClean="0">
                <a:cs typeface="2  Nazanin" panose="00000400000000000000" pitchFamily="2" charset="-78"/>
              </a:rPr>
            </a:br>
            <a:r>
              <a:rPr lang="en-US" altLang="fa-IR" sz="2400" dirty="0" smtClean="0">
                <a:cs typeface="2  Nazanin" panose="00000400000000000000" pitchFamily="2" charset="-78"/>
              </a:rPr>
              <a:t> </a:t>
            </a:r>
            <a:br>
              <a:rPr lang="en-US" altLang="fa-IR" sz="2400" dirty="0" smtClean="0">
                <a:cs typeface="2  Nazanin" panose="00000400000000000000" pitchFamily="2" charset="-78"/>
              </a:rPr>
            </a:br>
            <a:endParaRPr lang="en-US" altLang="fa-IR" sz="2400" dirty="0" smtClean="0">
              <a:cs typeface="2  Nazanin" panose="00000400000000000000" pitchFamily="2" charset="-78"/>
            </a:endParaRPr>
          </a:p>
        </p:txBody>
      </p:sp>
      <p:sp>
        <p:nvSpPr>
          <p:cNvPr id="37891" name="Rectangle 3"/>
          <p:cNvSpPr>
            <a:spLocks noGrp="1" noChangeArrowheads="1"/>
          </p:cNvSpPr>
          <p:nvPr>
            <p:ph type="body" idx="1"/>
          </p:nvPr>
        </p:nvSpPr>
        <p:spPr>
          <a:xfrm>
            <a:off x="1259631" y="1700808"/>
            <a:ext cx="7438281" cy="4114800"/>
          </a:xfrm>
        </p:spPr>
        <p:txBody>
          <a:bodyPr>
            <a:normAutofit/>
          </a:bodyPr>
          <a:lstStyle/>
          <a:p>
            <a:pPr marL="609600" indent="-609600" algn="r" rtl="1" eaLnBrk="1" hangingPunct="1">
              <a:lnSpc>
                <a:spcPct val="90000"/>
              </a:lnSpc>
              <a:buFontTx/>
              <a:buNone/>
              <a:defRPr/>
            </a:pPr>
            <a:r>
              <a:rPr lang="ar-SA" altLang="fa-IR" sz="2400" dirty="0" smtClean="0">
                <a:cs typeface="2  Yagut" panose="00000400000000000000" pitchFamily="2" charset="-78"/>
              </a:rPr>
              <a:t>و )‌ اطلاعات ثبت شده در مورد كنترل شمارش گاز ها و لوازم قبل و بعد از عمل بايستي با هم مطابقت داشته باشند .</a:t>
            </a:r>
          </a:p>
          <a:p>
            <a:pPr marL="609600" indent="-609600" algn="r" rtl="1" eaLnBrk="1" hangingPunct="1">
              <a:lnSpc>
                <a:spcPct val="90000"/>
              </a:lnSpc>
              <a:buFontTx/>
              <a:buNone/>
              <a:defRPr/>
            </a:pPr>
            <a:r>
              <a:rPr lang="ar-SA" altLang="fa-IR" sz="2400" dirty="0" smtClean="0">
                <a:cs typeface="2  Yagut" panose="00000400000000000000" pitchFamily="2" charset="-78"/>
              </a:rPr>
              <a:t>ز ) ‌ثبت زمان شروع و خاتمه بيهوشي الزامي است .</a:t>
            </a:r>
          </a:p>
          <a:p>
            <a:pPr marL="609600" indent="-609600" algn="r" rtl="1" eaLnBrk="1" hangingPunct="1">
              <a:lnSpc>
                <a:spcPct val="90000"/>
              </a:lnSpc>
              <a:buFontTx/>
              <a:buNone/>
              <a:defRPr/>
            </a:pPr>
            <a:r>
              <a:rPr lang="ar-SA" altLang="fa-IR" sz="2400" dirty="0" smtClean="0">
                <a:cs typeface="2  Yagut" panose="00000400000000000000" pitchFamily="2" charset="-78"/>
              </a:rPr>
              <a:t>ح ) ‌براي كليه اعمال جراحي كوچك و سرپايي و همچنين كليه معاينات تحت بيهوشي مانند جااندازي و گچ گيري و آندوسكوپي  ، تكميل نمودن اين برگ الزامي است .   </a:t>
            </a:r>
            <a:endParaRPr lang="en-US" altLang="fa-IR" sz="2400" dirty="0" smtClean="0">
              <a:cs typeface="2  Yagut" panose="00000400000000000000" pitchFamily="2" charset="-78"/>
            </a:endParaRPr>
          </a:p>
        </p:txBody>
      </p:sp>
    </p:spTree>
    <p:extLst>
      <p:ext uri="{BB962C8B-B14F-4D97-AF65-F5344CB8AC3E}">
        <p14:creationId xmlns="" xmlns:p14="http://schemas.microsoft.com/office/powerpoint/2010/main" val="32873963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100013"/>
            <a:ext cx="8229600" cy="1343026"/>
          </a:xfrm>
        </p:spPr>
        <p:txBody>
          <a:bodyPr/>
          <a:lstStyle/>
          <a:p>
            <a:pPr algn="just" rtl="1" eaLnBrk="1" hangingPunct="1">
              <a:defRPr/>
            </a:pPr>
            <a:r>
              <a:rPr lang="fa-IR" altLang="fa-IR" sz="4000" dirty="0" smtClean="0">
                <a:cs typeface="2  Yagut" panose="00000400000000000000" pitchFamily="2" charset="-78"/>
              </a:rPr>
              <a:t> 10 ) برگ دستور پزشك :</a:t>
            </a:r>
            <a:endParaRPr lang="en-US" altLang="fa-IR" sz="4000" dirty="0" smtClean="0">
              <a:cs typeface="2  Yagut" panose="00000400000000000000" pitchFamily="2" charset="-78"/>
            </a:endParaRPr>
          </a:p>
        </p:txBody>
      </p:sp>
      <p:sp>
        <p:nvSpPr>
          <p:cNvPr id="41987" name="Rectangle 3"/>
          <p:cNvSpPr>
            <a:spLocks noGrp="1" noChangeArrowheads="1"/>
          </p:cNvSpPr>
          <p:nvPr>
            <p:ph type="body" idx="1"/>
          </p:nvPr>
        </p:nvSpPr>
        <p:spPr>
          <a:xfrm>
            <a:off x="1043608" y="990600"/>
            <a:ext cx="7795592" cy="5638800"/>
          </a:xfrm>
        </p:spPr>
        <p:txBody>
          <a:bodyPr>
            <a:normAutofit/>
          </a:bodyPr>
          <a:lstStyle/>
          <a:p>
            <a:pPr marL="609600" indent="-609600" algn="r" rtl="1" eaLnBrk="1" hangingPunct="1">
              <a:buFontTx/>
              <a:buNone/>
              <a:defRPr/>
            </a:pPr>
            <a:r>
              <a:rPr lang="ar-SA" altLang="fa-IR" sz="2000" dirty="0" smtClean="0">
                <a:cs typeface="2  Yagut" panose="00000400000000000000" pitchFamily="2" charset="-78"/>
              </a:rPr>
              <a:t>ب )‌ثبت كليه دستورات درماني بيمار با ذكر تاريخ و ساعت دستورات داده شده الزامي است .</a:t>
            </a:r>
          </a:p>
          <a:p>
            <a:pPr marL="609600" indent="-609600" algn="r" rtl="1" eaLnBrk="1" hangingPunct="1">
              <a:buFontTx/>
              <a:buNone/>
              <a:defRPr/>
            </a:pPr>
            <a:r>
              <a:rPr lang="ar-SA" altLang="fa-IR" sz="2000" dirty="0" smtClean="0">
                <a:cs typeface="2  Yagut" panose="00000400000000000000" pitchFamily="2" charset="-78"/>
              </a:rPr>
              <a:t>ج ) مهر و امضاء پزشك الزامي است .</a:t>
            </a:r>
          </a:p>
          <a:p>
            <a:pPr marL="609600" indent="-609600" algn="r" rtl="1" eaLnBrk="1" hangingPunct="1">
              <a:buFontTx/>
              <a:buNone/>
              <a:defRPr/>
            </a:pPr>
            <a:r>
              <a:rPr lang="ar-SA" altLang="fa-IR" sz="2000" dirty="0" smtClean="0">
                <a:cs typeface="2  Yagut" panose="00000400000000000000" pitchFamily="2" charset="-78"/>
              </a:rPr>
              <a:t>ه ) وقتي كه پزشك بنا به ضرورتي دستورات خود را تلفني به پرستار مي دهد ، ‌پرستار بايد آن را در برگ دستور پزشك نوشته و همچنين اسم پزشك را مشخص نمايد ،‌ زمان صدور دستور و امضاء‌ خودش را نيز بايد مشخص نمايد . پزشك نيز بايد در اسرع وقت دستورات تلفني خود را امضاء ‌نمايد .</a:t>
            </a:r>
          </a:p>
          <a:p>
            <a:pPr marL="609600" indent="-609600" algn="r" rtl="1" eaLnBrk="1" hangingPunct="1">
              <a:buFontTx/>
              <a:buNone/>
              <a:defRPr/>
            </a:pPr>
            <a:endParaRPr lang="ar-SA" altLang="fa-IR" sz="2000" dirty="0" smtClean="0">
              <a:cs typeface="2  Yagut" panose="00000400000000000000" pitchFamily="2" charset="-78"/>
            </a:endParaRPr>
          </a:p>
          <a:p>
            <a:pPr marL="609600" indent="-609600" algn="r" rtl="1" eaLnBrk="1" hangingPunct="1">
              <a:buFontTx/>
              <a:buNone/>
              <a:defRPr/>
            </a:pPr>
            <a:endParaRPr lang="ar-SA" altLang="fa-IR" sz="2000" dirty="0" smtClean="0">
              <a:cs typeface="2  Yagut" panose="00000400000000000000" pitchFamily="2" charset="-78"/>
            </a:endParaRPr>
          </a:p>
          <a:p>
            <a:pPr marL="609600" indent="-609600" algn="r" rtl="1" eaLnBrk="1" hangingPunct="1">
              <a:buFontTx/>
              <a:buNone/>
              <a:defRPr/>
            </a:pPr>
            <a:endParaRPr lang="en-US" altLang="fa-IR" sz="2000" dirty="0" smtClean="0">
              <a:cs typeface="2  Yagut" panose="00000400000000000000" pitchFamily="2" charset="-78"/>
            </a:endParaRPr>
          </a:p>
        </p:txBody>
      </p:sp>
    </p:spTree>
    <p:extLst>
      <p:ext uri="{BB962C8B-B14F-4D97-AF65-F5344CB8AC3E}">
        <p14:creationId xmlns="" xmlns:p14="http://schemas.microsoft.com/office/powerpoint/2010/main" val="34215722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algn="ctr" rtl="1" eaLnBrk="1" hangingPunct="1">
              <a:defRPr/>
            </a:pPr>
            <a:r>
              <a:rPr lang="ar-SA" altLang="fa-IR" sz="3600" b="1" dirty="0" smtClean="0">
                <a:latin typeface="Arial" charset="0"/>
                <a:cs typeface="2  Yagut" panose="00000400000000000000" pitchFamily="2" charset="-78"/>
              </a:rPr>
              <a:t>14</a:t>
            </a:r>
            <a:r>
              <a:rPr lang="fa-IR" altLang="fa-IR" sz="3600" b="1" dirty="0" smtClean="0">
                <a:latin typeface="Arial" charset="0"/>
                <a:cs typeface="2  Yagut" panose="00000400000000000000" pitchFamily="2" charset="-78"/>
              </a:rPr>
              <a:t>)</a:t>
            </a:r>
            <a:r>
              <a:rPr lang="ar-SA" altLang="fa-IR" sz="3600" b="1" dirty="0" smtClean="0">
                <a:latin typeface="Arial" charset="0"/>
                <a:cs typeface="2  Yagut" panose="00000400000000000000" pitchFamily="2" charset="-78"/>
              </a:rPr>
              <a:t> برگ گزارش پاتولوژي </a:t>
            </a:r>
            <a:endParaRPr lang="en-US" altLang="ar-SA" dirty="0" smtClean="0">
              <a:cs typeface="2  Yagut" panose="00000400000000000000" pitchFamily="2" charset="-78"/>
            </a:endParaRPr>
          </a:p>
        </p:txBody>
      </p:sp>
      <p:sp>
        <p:nvSpPr>
          <p:cNvPr id="74755" name="Rectangle 3"/>
          <p:cNvSpPr>
            <a:spLocks noGrp="1" noChangeArrowheads="1"/>
          </p:cNvSpPr>
          <p:nvPr>
            <p:ph type="body" idx="1"/>
          </p:nvPr>
        </p:nvSpPr>
        <p:spPr>
          <a:xfrm>
            <a:off x="1043608" y="1700213"/>
            <a:ext cx="7643192" cy="4824412"/>
          </a:xfrm>
        </p:spPr>
        <p:txBody>
          <a:bodyPr>
            <a:normAutofit/>
          </a:bodyPr>
          <a:lstStyle/>
          <a:p>
            <a:pPr algn="r" rtl="1" eaLnBrk="1" hangingPunct="1">
              <a:buFontTx/>
              <a:buNone/>
              <a:defRPr/>
            </a:pPr>
            <a:r>
              <a:rPr lang="ar-SA" altLang="fa-IR" sz="2400" dirty="0" smtClean="0">
                <a:cs typeface="2  Tehran" panose="00000400000000000000" pitchFamily="2" charset="-78"/>
              </a:rPr>
              <a:t>ب ) گزارش پاتولوژيست بايستي شامل تشخيص هاي كلينيكي ، پاتولوژيكي و ماكروسكوپيك و در صورت بررسي ميكروسكوپيك تشخيص ميكروسكوپيك باشد .</a:t>
            </a:r>
          </a:p>
          <a:p>
            <a:pPr algn="r" rtl="1" eaLnBrk="1" hangingPunct="1">
              <a:buFontTx/>
              <a:buNone/>
              <a:defRPr/>
            </a:pPr>
            <a:r>
              <a:rPr lang="ar-SA" altLang="fa-IR" sz="2400" dirty="0" smtClean="0">
                <a:cs typeface="2  Tehran" panose="00000400000000000000" pitchFamily="2" charset="-78"/>
              </a:rPr>
              <a:t>ج ) گزارش پاتولوژي بايستي توسط پاتولوژيست مهر و امضاء </a:t>
            </a:r>
            <a:r>
              <a:rPr lang="fa-IR" altLang="fa-IR" sz="2400" dirty="0" smtClean="0">
                <a:cs typeface="2  Tehran" panose="00000400000000000000" pitchFamily="2" charset="-78"/>
              </a:rPr>
              <a:t>  </a:t>
            </a:r>
            <a:r>
              <a:rPr lang="ar-SA" altLang="fa-IR" sz="2400" dirty="0" smtClean="0">
                <a:cs typeface="2  Tehran" panose="00000400000000000000" pitchFamily="2" charset="-78"/>
              </a:rPr>
              <a:t>شود .</a:t>
            </a:r>
            <a:endParaRPr lang="en-US" altLang="en-US" sz="2400" dirty="0" smtClean="0">
              <a:cs typeface="2  Tehran" panose="00000400000000000000" pitchFamily="2" charset="-78"/>
            </a:endParaRPr>
          </a:p>
          <a:p>
            <a:pPr algn="r" rtl="1" eaLnBrk="1" hangingPunct="1">
              <a:buFontTx/>
              <a:buNone/>
              <a:defRPr/>
            </a:pPr>
            <a:endParaRPr lang="en-US" altLang="fa-IR" sz="2400" dirty="0" smtClean="0">
              <a:cs typeface="2  Tehran" panose="00000400000000000000" pitchFamily="2" charset="-78"/>
            </a:endParaRPr>
          </a:p>
        </p:txBody>
      </p:sp>
    </p:spTree>
    <p:extLst>
      <p:ext uri="{BB962C8B-B14F-4D97-AF65-F5344CB8AC3E}">
        <p14:creationId xmlns="" xmlns:p14="http://schemas.microsoft.com/office/powerpoint/2010/main" val="33243678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algn="r" rtl="1" eaLnBrk="1" hangingPunct="1">
              <a:defRPr/>
            </a:pPr>
            <a:r>
              <a:rPr lang="ar-SA" altLang="fa-IR" sz="3200" dirty="0" smtClean="0">
                <a:cs typeface="2  Yekan" panose="00000400000000000000" pitchFamily="2" charset="-78"/>
              </a:rPr>
              <a:t>بطور كلي مستندات بايد داراي سه ويژگي باشد :</a:t>
            </a:r>
            <a:br>
              <a:rPr lang="ar-SA" altLang="fa-IR" sz="3200" dirty="0" smtClean="0">
                <a:cs typeface="2  Yekan" panose="00000400000000000000" pitchFamily="2" charset="-78"/>
              </a:rPr>
            </a:br>
            <a:r>
              <a:rPr lang="ar-SA" altLang="fa-IR" sz="3200" u="sng" dirty="0" smtClean="0">
                <a:cs typeface="2  Yekan" panose="00000400000000000000" pitchFamily="2" charset="-78"/>
              </a:rPr>
              <a:t>كامل بودن </a:t>
            </a:r>
            <a:r>
              <a:rPr lang="ar-SA" altLang="fa-IR" sz="3200" dirty="0" smtClean="0">
                <a:cs typeface="2  Yekan" panose="00000400000000000000" pitchFamily="2" charset="-78"/>
              </a:rPr>
              <a:t> ،  ‌</a:t>
            </a:r>
            <a:r>
              <a:rPr lang="ar-SA" altLang="fa-IR" sz="3200" u="sng" dirty="0" smtClean="0">
                <a:cs typeface="2  Yekan" panose="00000400000000000000" pitchFamily="2" charset="-78"/>
              </a:rPr>
              <a:t>دقيق بودن  </a:t>
            </a:r>
            <a:r>
              <a:rPr lang="ar-SA" altLang="fa-IR" sz="3200" dirty="0" smtClean="0">
                <a:cs typeface="2  Yekan" panose="00000400000000000000" pitchFamily="2" charset="-78"/>
              </a:rPr>
              <a:t> و  </a:t>
            </a:r>
            <a:r>
              <a:rPr lang="ar-SA" altLang="fa-IR" sz="3200" u="sng" dirty="0" smtClean="0">
                <a:cs typeface="2  Yekan" panose="00000400000000000000" pitchFamily="2" charset="-78"/>
              </a:rPr>
              <a:t>باكفايت بودن</a:t>
            </a:r>
            <a:r>
              <a:rPr lang="ar-SA" altLang="fa-IR" sz="3200" dirty="0" smtClean="0">
                <a:cs typeface="2  Yekan" panose="00000400000000000000" pitchFamily="2" charset="-78"/>
              </a:rPr>
              <a:t>  </a:t>
            </a:r>
            <a:endParaRPr lang="en-US" altLang="fa-IR" sz="3200" dirty="0" smtClean="0">
              <a:cs typeface="2  Yekan" panose="00000400000000000000" pitchFamily="2" charset="-78"/>
            </a:endParaRPr>
          </a:p>
        </p:txBody>
      </p:sp>
      <p:sp>
        <p:nvSpPr>
          <p:cNvPr id="9219" name="Rectangle 3"/>
          <p:cNvSpPr>
            <a:spLocks noGrp="1" noChangeArrowheads="1"/>
          </p:cNvSpPr>
          <p:nvPr>
            <p:ph type="body" idx="1"/>
          </p:nvPr>
        </p:nvSpPr>
        <p:spPr>
          <a:xfrm>
            <a:off x="1435608" y="1772816"/>
            <a:ext cx="7313105" cy="4319587"/>
          </a:xfrm>
        </p:spPr>
        <p:txBody>
          <a:bodyPr>
            <a:normAutofit/>
          </a:bodyPr>
          <a:lstStyle/>
          <a:p>
            <a:pPr algn="r" rtl="1" eaLnBrk="1" hangingPunct="1">
              <a:defRPr/>
            </a:pPr>
            <a:r>
              <a:rPr lang="ar-SA" altLang="fa-IR" sz="2800" dirty="0" smtClean="0">
                <a:cs typeface="2  Yagut_MRT" panose="00000700000000000000" pitchFamily="2" charset="-78"/>
              </a:rPr>
              <a:t>   كامل بودن (</a:t>
            </a:r>
            <a:r>
              <a:rPr lang="fa-IR" altLang="en-US" sz="2800" dirty="0" smtClean="0">
                <a:cs typeface="2  Yagut_MRT" panose="00000700000000000000" pitchFamily="2" charset="-78"/>
              </a:rPr>
              <a:t>Completeness </a:t>
            </a:r>
            <a:r>
              <a:rPr lang="fa-IR" altLang="ar-SA" sz="2800" dirty="0" smtClean="0">
                <a:cs typeface="2  Yagut_MRT" panose="00000700000000000000" pitchFamily="2" charset="-78"/>
              </a:rPr>
              <a:t>) </a:t>
            </a:r>
            <a:r>
              <a:rPr lang="ar-SA" altLang="fa-IR" sz="2800" dirty="0" smtClean="0">
                <a:cs typeface="2  Yagut_MRT" panose="00000700000000000000" pitchFamily="2" charset="-78"/>
              </a:rPr>
              <a:t>از لحاظ كمي</a:t>
            </a:r>
          </a:p>
          <a:p>
            <a:pPr algn="r" rtl="1" eaLnBrk="1" hangingPunct="1">
              <a:buFontTx/>
              <a:buNone/>
              <a:defRPr/>
            </a:pPr>
            <a:r>
              <a:rPr lang="ar-SA" altLang="fa-IR" sz="2800" dirty="0" smtClean="0">
                <a:cs typeface="2  Yagut_MRT" panose="00000700000000000000" pitchFamily="2" charset="-78"/>
              </a:rPr>
              <a:t> </a:t>
            </a:r>
          </a:p>
          <a:p>
            <a:pPr algn="r" rtl="1" eaLnBrk="1" hangingPunct="1">
              <a:defRPr/>
            </a:pPr>
            <a:r>
              <a:rPr lang="fa-IR" altLang="fa-IR" sz="2800" dirty="0" smtClean="0">
                <a:cs typeface="2  Yagut_MRT" panose="00000700000000000000" pitchFamily="2" charset="-78"/>
              </a:rPr>
              <a:t>دقيق بودن  (</a:t>
            </a:r>
            <a:r>
              <a:rPr lang="en-US" altLang="fa-IR" sz="2800" dirty="0" smtClean="0">
                <a:cs typeface="2  Yagut_MRT" panose="00000700000000000000" pitchFamily="2" charset="-78"/>
              </a:rPr>
              <a:t>Accuracy </a:t>
            </a:r>
            <a:r>
              <a:rPr lang="fa-IR" altLang="fa-IR" sz="2800" dirty="0" smtClean="0">
                <a:cs typeface="2  Yagut_MRT" panose="00000700000000000000" pitchFamily="2" charset="-78"/>
              </a:rPr>
              <a:t> ) به معني فاقد اشتباه بودن</a:t>
            </a:r>
          </a:p>
          <a:p>
            <a:pPr algn="r" rtl="1" eaLnBrk="1" hangingPunct="1">
              <a:defRPr/>
            </a:pPr>
            <a:endParaRPr lang="fa-IR" altLang="fa-IR" sz="2800" dirty="0" smtClean="0">
              <a:cs typeface="2  Yagut_MRT" panose="00000700000000000000" pitchFamily="2" charset="-78"/>
            </a:endParaRPr>
          </a:p>
          <a:p>
            <a:pPr algn="r" rtl="1" eaLnBrk="1" hangingPunct="1">
              <a:defRPr/>
            </a:pPr>
            <a:r>
              <a:rPr lang="fa-IR" altLang="fa-IR" sz="2800" dirty="0" smtClean="0">
                <a:cs typeface="2  Yagut_MRT" panose="00000700000000000000" pitchFamily="2" charset="-78"/>
              </a:rPr>
              <a:t>با كفايت بودن ( </a:t>
            </a:r>
            <a:r>
              <a:rPr lang="en-US" altLang="fa-IR" sz="2800" dirty="0" smtClean="0">
                <a:cs typeface="2  Yagut_MRT" panose="00000700000000000000" pitchFamily="2" charset="-78"/>
              </a:rPr>
              <a:t>Adequacy </a:t>
            </a:r>
            <a:r>
              <a:rPr lang="fa-IR" altLang="fa-IR" sz="2800" dirty="0" smtClean="0">
                <a:cs typeface="2  Yagut_MRT" panose="00000700000000000000" pitchFamily="2" charset="-78"/>
              </a:rPr>
              <a:t> ) يعني روشن و گويا بودن</a:t>
            </a:r>
            <a:endParaRPr lang="en-US" altLang="fa-IR" sz="2800" dirty="0" smtClean="0">
              <a:cs typeface="2  Yagut_MRT" panose="00000700000000000000" pitchFamily="2" charset="-78"/>
            </a:endParaRPr>
          </a:p>
          <a:p>
            <a:pPr marL="82296" indent="0" algn="r" rtl="1" eaLnBrk="1" hangingPunct="1">
              <a:buNone/>
              <a:defRPr/>
            </a:pPr>
            <a:r>
              <a:rPr lang="fa-IR" altLang="fa-IR" sz="2800" dirty="0" smtClean="0">
                <a:cs typeface="2  Yagut_MRT" panose="00000700000000000000" pitchFamily="2" charset="-78"/>
              </a:rPr>
              <a:t> و بر وجود پيوستگي منطقي ميان داده ها دلالت داشتن </a:t>
            </a:r>
            <a:endParaRPr lang="en-US" altLang="fa-IR" sz="2800" dirty="0" smtClean="0">
              <a:cs typeface="2  Yagut_MRT" panose="00000700000000000000" pitchFamily="2" charset="-78"/>
            </a:endParaRPr>
          </a:p>
          <a:p>
            <a:pPr algn="r" rtl="1" eaLnBrk="1" hangingPunct="1">
              <a:buFontTx/>
              <a:buNone/>
              <a:defRPr/>
            </a:pPr>
            <a:endParaRPr lang="en-US" altLang="fa-IR" sz="2800" dirty="0" smtClean="0">
              <a:cs typeface="2  Yagut_MRT" panose="00000700000000000000" pitchFamily="2" charset="-78"/>
            </a:endParaRPr>
          </a:p>
          <a:p>
            <a:pPr algn="r" rtl="1" eaLnBrk="1" hangingPunct="1">
              <a:defRPr/>
            </a:pPr>
            <a:endParaRPr lang="en-US" altLang="fa-IR" sz="2800" dirty="0" smtClean="0">
              <a:cs typeface="2  Yagut_MRT" panose="00000700000000000000" pitchFamily="2" charset="-78"/>
            </a:endParaRPr>
          </a:p>
          <a:p>
            <a:pPr algn="r" rtl="1" eaLnBrk="1" hangingPunct="1">
              <a:buFontTx/>
              <a:buNone/>
              <a:defRPr/>
            </a:pPr>
            <a:endParaRPr lang="en-US" altLang="fa-IR" sz="2800" dirty="0" smtClean="0">
              <a:cs typeface="2  Yagut_MRT" panose="00000700000000000000" pitchFamily="2" charset="-78"/>
            </a:endParaRPr>
          </a:p>
        </p:txBody>
      </p:sp>
    </p:spTree>
    <p:extLst>
      <p:ext uri="{BB962C8B-B14F-4D97-AF65-F5344CB8AC3E}">
        <p14:creationId xmlns="" xmlns:p14="http://schemas.microsoft.com/office/powerpoint/2010/main" val="36619392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381000" y="228600"/>
            <a:ext cx="8229600" cy="762000"/>
          </a:xfrm>
        </p:spPr>
        <p:txBody>
          <a:bodyPr/>
          <a:lstStyle/>
          <a:p>
            <a:pPr algn="ctr" rtl="1" eaLnBrk="1" hangingPunct="1">
              <a:defRPr/>
            </a:pPr>
            <a:r>
              <a:rPr lang="ar-SA" altLang="fa-IR" sz="3600" b="1" dirty="0" smtClean="0">
                <a:latin typeface="Arial" charset="0"/>
                <a:cs typeface="2  Traffic" panose="00000400000000000000" pitchFamily="2" charset="-78"/>
              </a:rPr>
              <a:t>15</a:t>
            </a:r>
            <a:r>
              <a:rPr lang="fa-IR" altLang="fa-IR" sz="3600" b="1" dirty="0" smtClean="0">
                <a:latin typeface="Arial" charset="0"/>
                <a:cs typeface="2  Traffic" panose="00000400000000000000" pitchFamily="2" charset="-78"/>
              </a:rPr>
              <a:t>) </a:t>
            </a:r>
            <a:r>
              <a:rPr lang="ar-SA" altLang="fa-IR" sz="3600" b="1" dirty="0" smtClean="0">
                <a:latin typeface="Arial" charset="0"/>
                <a:cs typeface="2  Traffic" panose="00000400000000000000" pitchFamily="2" charset="-78"/>
              </a:rPr>
              <a:t>برگ درخواست و گزارش راديولوژي </a:t>
            </a:r>
            <a:r>
              <a:rPr lang="fa-IR" altLang="fa-IR" sz="3600" b="1" dirty="0" smtClean="0">
                <a:latin typeface="Arial" charset="0"/>
                <a:cs typeface="2  Traffic" panose="00000400000000000000" pitchFamily="2" charset="-78"/>
              </a:rPr>
              <a:t>:</a:t>
            </a:r>
            <a:endParaRPr lang="en-US" altLang="ar-SA" dirty="0" smtClean="0">
              <a:cs typeface="2  Traffic" panose="00000400000000000000" pitchFamily="2" charset="-78"/>
            </a:endParaRPr>
          </a:p>
        </p:txBody>
      </p:sp>
      <p:sp>
        <p:nvSpPr>
          <p:cNvPr id="75779" name="Rectangle 3"/>
          <p:cNvSpPr>
            <a:spLocks noGrp="1" noChangeArrowheads="1"/>
          </p:cNvSpPr>
          <p:nvPr>
            <p:ph type="body" idx="1"/>
          </p:nvPr>
        </p:nvSpPr>
        <p:spPr>
          <a:xfrm>
            <a:off x="1043608" y="990600"/>
            <a:ext cx="7871792" cy="5867400"/>
          </a:xfrm>
        </p:spPr>
        <p:txBody>
          <a:bodyPr>
            <a:normAutofit/>
          </a:bodyPr>
          <a:lstStyle/>
          <a:p>
            <a:pPr algn="just" rtl="1" eaLnBrk="1" hangingPunct="1">
              <a:buFontTx/>
              <a:buNone/>
              <a:defRPr/>
            </a:pPr>
            <a:r>
              <a:rPr lang="ar-SA" altLang="fa-IR" sz="2400" dirty="0" smtClean="0">
                <a:cs typeface="2  Tehran" panose="00000400000000000000" pitchFamily="2" charset="-78"/>
              </a:rPr>
              <a:t>ب )‌ ثبت نوع راديوگرافي الزامي است .</a:t>
            </a:r>
          </a:p>
          <a:p>
            <a:pPr algn="just" rtl="1" eaLnBrk="1" hangingPunct="1">
              <a:buFontTx/>
              <a:buNone/>
              <a:defRPr/>
            </a:pPr>
            <a:r>
              <a:rPr lang="ar-SA" altLang="fa-IR" sz="2400" dirty="0" smtClean="0">
                <a:cs typeface="2  Tehran" panose="00000400000000000000" pitchFamily="2" charset="-78"/>
              </a:rPr>
              <a:t>ج ) ‌براي آگاهي راديولوژيست از وضعيت بيماري و علت درخواست راديوگرافي پزشك معالج لازم است مختصري در مورد علائم باليني و تشخيص موقت را ثبت نمايد .</a:t>
            </a:r>
          </a:p>
          <a:p>
            <a:pPr algn="just" rtl="1" eaLnBrk="1" hangingPunct="1">
              <a:buFontTx/>
              <a:buNone/>
              <a:defRPr/>
            </a:pPr>
            <a:r>
              <a:rPr lang="ar-SA" altLang="fa-IR" sz="2400" dirty="0" smtClean="0">
                <a:cs typeface="2  Tehran" panose="00000400000000000000" pitchFamily="2" charset="-78"/>
              </a:rPr>
              <a:t>د ) راديولوژيست مشاهدات و يافته هاي خود را از فيلم تهيه شده در قسمت گزارش و نظريه نوشته و مهر و امضاء نمايد .</a:t>
            </a:r>
          </a:p>
          <a:p>
            <a:pPr algn="r" rtl="1" eaLnBrk="1" hangingPunct="1">
              <a:buFontTx/>
              <a:buNone/>
              <a:defRPr/>
            </a:pPr>
            <a:endParaRPr lang="ar-SA" altLang="ar-SA" sz="2400" dirty="0" smtClean="0">
              <a:cs typeface="2  Tehran" panose="00000400000000000000" pitchFamily="2" charset="-78"/>
            </a:endParaRPr>
          </a:p>
          <a:p>
            <a:pPr algn="r" rtl="1" eaLnBrk="1" hangingPunct="1">
              <a:buFontTx/>
              <a:buNone/>
              <a:defRPr/>
            </a:pPr>
            <a:endParaRPr lang="en-US" altLang="fa-IR" sz="2400" dirty="0" smtClean="0">
              <a:cs typeface="2  Tehran" panose="00000400000000000000" pitchFamily="2" charset="-78"/>
            </a:endParaRPr>
          </a:p>
        </p:txBody>
      </p:sp>
    </p:spTree>
    <p:extLst>
      <p:ext uri="{BB962C8B-B14F-4D97-AF65-F5344CB8AC3E}">
        <p14:creationId xmlns="" xmlns:p14="http://schemas.microsoft.com/office/powerpoint/2010/main" val="35931005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4"/>
          <p:cNvSpPr txBox="1">
            <a:spLocks noChangeArrowheads="1"/>
          </p:cNvSpPr>
          <p:nvPr/>
        </p:nvSpPr>
        <p:spPr bwMode="auto">
          <a:xfrm>
            <a:off x="179388" y="260350"/>
            <a:ext cx="8642350" cy="6524863"/>
          </a:xfrm>
          <a:prstGeom prst="rect">
            <a:avLst/>
          </a:prstGeom>
          <a:noFill/>
          <a:ln w="12700">
            <a:noFill/>
            <a:miter lim="800000"/>
            <a:headEnd/>
            <a:tailEnd/>
          </a:ln>
        </p:spPr>
        <p:txBody>
          <a:bodyPr>
            <a:spAutoFit/>
          </a:bodyPr>
          <a:lstStyle/>
          <a:p>
            <a:pPr algn="r" rtl="1">
              <a:spcBef>
                <a:spcPct val="50000"/>
              </a:spcBef>
            </a:pPr>
            <a:r>
              <a:rPr lang="fa-IR" sz="4400" b="1" dirty="0">
                <a:cs typeface="2  Traffic" panose="00000400000000000000" pitchFamily="2" charset="-78"/>
              </a:rPr>
              <a:t>لازم به توضيح مي باشد كه :</a:t>
            </a:r>
          </a:p>
          <a:p>
            <a:pPr algn="r" rtl="1">
              <a:spcBef>
                <a:spcPct val="50000"/>
              </a:spcBef>
              <a:buFontTx/>
              <a:buChar char="-"/>
            </a:pPr>
            <a:r>
              <a:rPr lang="fa-IR" sz="4400" b="1" dirty="0">
                <a:cs typeface="2  Traffic" panose="00000400000000000000" pitchFamily="2" charset="-78"/>
              </a:rPr>
              <a:t> مشخصات فردي بيماران در كليه اوراق پرونده پزشكي بايستي توسط منشي بخش ثبت گردد .</a:t>
            </a:r>
          </a:p>
          <a:p>
            <a:pPr algn="r" rtl="1">
              <a:spcBef>
                <a:spcPct val="50000"/>
              </a:spcBef>
              <a:buFontTx/>
              <a:buChar char="-"/>
            </a:pPr>
            <a:r>
              <a:rPr lang="fa-IR" sz="4400" b="1" dirty="0">
                <a:cs typeface="2  Traffic" panose="00000400000000000000" pitchFamily="2" charset="-78"/>
              </a:rPr>
              <a:t> مسئوليت ثبت هر خدمت در برگ مورد نظر به عهده ارائه كننده آن خدمت مي باشد .</a:t>
            </a:r>
          </a:p>
          <a:p>
            <a:pPr algn="r" rtl="1">
              <a:spcBef>
                <a:spcPct val="50000"/>
              </a:spcBef>
              <a:buFontTx/>
              <a:buChar char="-"/>
            </a:pPr>
            <a:endParaRPr lang="en-US" sz="4400" b="1" dirty="0">
              <a:cs typeface="2  Traffic" panose="00000400000000000000" pitchFamily="2" charset="-78"/>
            </a:endParaRPr>
          </a:p>
        </p:txBody>
      </p:sp>
    </p:spTree>
    <p:extLst>
      <p:ext uri="{BB962C8B-B14F-4D97-AF65-F5344CB8AC3E}">
        <p14:creationId xmlns="" xmlns:p14="http://schemas.microsoft.com/office/powerpoint/2010/main" val="30058863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nvSpPr>
        <p:spPr bwMode="auto">
          <a:xfrm>
            <a:off x="1835696" y="2240757"/>
            <a:ext cx="6851104" cy="23764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algn="r" rtl="1"/>
            <a:r>
              <a:rPr lang="fa-IR" altLang="fa-IR">
                <a:cs typeface="2  Nazanin" panose="00000400000000000000" pitchFamily="2" charset="-78"/>
              </a:rPr>
              <a:t>پزشك معالج</a:t>
            </a:r>
          </a:p>
          <a:p>
            <a:pPr algn="just" rtl="1"/>
            <a:r>
              <a:rPr lang="fa-IR" altLang="fa-IR">
                <a:cs typeface="2  Nazanin" panose="00000400000000000000" pitchFamily="2" charset="-78"/>
              </a:rPr>
              <a:t>پزشكي كه از مرگ مطلع شده</a:t>
            </a:r>
          </a:p>
          <a:p>
            <a:pPr algn="r" rtl="1"/>
            <a:r>
              <a:rPr lang="fa-IR" altLang="fa-IR">
                <a:cs typeface="2  Nazanin" panose="00000400000000000000" pitchFamily="2" charset="-78"/>
              </a:rPr>
              <a:t>پزشك بهداري شهرداري (امروزه عملاً وجود ندارد)</a:t>
            </a:r>
          </a:p>
          <a:p>
            <a:pPr algn="r" rtl="1"/>
            <a:r>
              <a:rPr lang="fa-IR" altLang="fa-IR">
                <a:cs typeface="2  Nazanin" panose="00000400000000000000" pitchFamily="2" charset="-78"/>
              </a:rPr>
              <a:t>پزشك قانوني (كارشناس) </a:t>
            </a:r>
            <a:endParaRPr lang="en-US" altLang="fa-IR">
              <a:cs typeface="2  Nazanin" panose="00000400000000000000" pitchFamily="2" charset="-78"/>
            </a:endParaRPr>
          </a:p>
        </p:txBody>
      </p:sp>
      <p:sp>
        <p:nvSpPr>
          <p:cNvPr id="3" name="Rectangle 2"/>
          <p:cNvSpPr>
            <a:spLocks noGrp="1" noChangeArrowheads="1"/>
          </p:cNvSpPr>
          <p:nvPr/>
        </p:nvSpPr>
        <p:spPr bwMode="auto">
          <a:xfrm>
            <a:off x="1403648" y="332656"/>
            <a:ext cx="7283152" cy="22870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cs typeface="Arial" pitchFamily="34" charset="0"/>
              </a:defRPr>
            </a:lvl9pPr>
          </a:lstStyle>
          <a:p>
            <a:pPr rtl="1"/>
            <a:r>
              <a:rPr lang="fa-IR" altLang="fa-IR" sz="3200" dirty="0">
                <a:solidFill>
                  <a:srgbClr val="0000FF"/>
                </a:solidFill>
                <a:cs typeface="2  Titr" panose="00000700000000000000" pitchFamily="2" charset="-78"/>
              </a:rPr>
              <a:t>سؤال :</a:t>
            </a:r>
            <a:br>
              <a:rPr lang="fa-IR" altLang="fa-IR" sz="3200" dirty="0">
                <a:solidFill>
                  <a:srgbClr val="0000FF"/>
                </a:solidFill>
                <a:cs typeface="2  Titr" panose="00000700000000000000" pitchFamily="2" charset="-78"/>
              </a:rPr>
            </a:br>
            <a:r>
              <a:rPr lang="fa-IR" altLang="fa-IR" sz="3200" dirty="0">
                <a:solidFill>
                  <a:srgbClr val="0000FF"/>
                </a:solidFill>
                <a:cs typeface="2  Titr" panose="00000700000000000000" pitchFamily="2" charset="-78"/>
              </a:rPr>
              <a:t>چه كساني مي‌توانند </a:t>
            </a:r>
            <a:br>
              <a:rPr lang="fa-IR" altLang="fa-IR" sz="3200" dirty="0">
                <a:solidFill>
                  <a:srgbClr val="0000FF"/>
                </a:solidFill>
                <a:cs typeface="2  Titr" panose="00000700000000000000" pitchFamily="2" charset="-78"/>
              </a:rPr>
            </a:br>
            <a:r>
              <a:rPr lang="fa-IR" altLang="fa-IR" sz="3200" dirty="0">
                <a:solidFill>
                  <a:srgbClr val="0000FF"/>
                </a:solidFill>
                <a:cs typeface="2  Titr" panose="00000700000000000000" pitchFamily="2" charset="-78"/>
              </a:rPr>
              <a:t>جواز </a:t>
            </a:r>
            <a:r>
              <a:rPr lang="fa-IR" altLang="fa-IR" sz="3200" dirty="0" smtClean="0">
                <a:solidFill>
                  <a:srgbClr val="0000FF"/>
                </a:solidFill>
                <a:cs typeface="2  Titr" panose="00000700000000000000" pitchFamily="2" charset="-78"/>
              </a:rPr>
              <a:t>دفن </a:t>
            </a:r>
            <a:r>
              <a:rPr lang="fa-IR" altLang="fa-IR" sz="3200" dirty="0">
                <a:solidFill>
                  <a:srgbClr val="0000FF"/>
                </a:solidFill>
                <a:cs typeface="2  Titr" panose="00000700000000000000" pitchFamily="2" charset="-78"/>
              </a:rPr>
              <a:t>صادر نمايند</a:t>
            </a:r>
            <a:br>
              <a:rPr lang="fa-IR" altLang="fa-IR" sz="3200" dirty="0">
                <a:solidFill>
                  <a:srgbClr val="0000FF"/>
                </a:solidFill>
                <a:cs typeface="2  Titr" panose="00000700000000000000" pitchFamily="2" charset="-78"/>
              </a:rPr>
            </a:br>
            <a:r>
              <a:rPr lang="fa-IR" altLang="fa-IR" sz="3200" dirty="0">
                <a:solidFill>
                  <a:srgbClr val="0000FF"/>
                </a:solidFill>
                <a:cs typeface="2  Titr" panose="00000700000000000000" pitchFamily="2" charset="-78"/>
              </a:rPr>
              <a:t>جواب :</a:t>
            </a:r>
            <a:endParaRPr lang="en-US" altLang="fa-IR" sz="3200" dirty="0">
              <a:solidFill>
                <a:srgbClr val="0000FF"/>
              </a:solidFill>
              <a:cs typeface="2  Titr" panose="00000700000000000000" pitchFamily="2" charset="-78"/>
            </a:endParaRPr>
          </a:p>
        </p:txBody>
      </p:sp>
    </p:spTree>
    <p:extLst>
      <p:ext uri="{BB962C8B-B14F-4D97-AF65-F5344CB8AC3E}">
        <p14:creationId xmlns="" xmlns:p14="http://schemas.microsoft.com/office/powerpoint/2010/main" val="5760937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43608" y="612845"/>
            <a:ext cx="7848872" cy="3155929"/>
          </a:xfrm>
          <a:prstGeom prst="rect">
            <a:avLst/>
          </a:prstGeom>
        </p:spPr>
        <p:txBody>
          <a:bodyPr wrap="square">
            <a:spAutoFit/>
          </a:bodyPr>
          <a:lstStyle/>
          <a:p>
            <a:pPr algn="ctr" rtl="1">
              <a:lnSpc>
                <a:spcPct val="250000"/>
              </a:lnSpc>
            </a:pPr>
            <a:r>
              <a:rPr lang="en-US" sz="9600" b="1" dirty="0" smtClean="0">
                <a:effectLst>
                  <a:outerShdw blurRad="38100" dist="38100" dir="2700000" algn="tl">
                    <a:srgbClr val="000000">
                      <a:alpha val="43137"/>
                    </a:srgbClr>
                  </a:outerShdw>
                </a:effectLst>
                <a:cs typeface="2  Yekan" panose="00000400000000000000" pitchFamily="2" charset="-78"/>
              </a:rPr>
              <a:t>History</a:t>
            </a:r>
            <a:endParaRPr lang="en-US" sz="7200" dirty="0">
              <a:cs typeface="2  Yekan" panose="00000400000000000000" pitchFamily="2" charset="-78"/>
            </a:endParaRPr>
          </a:p>
        </p:txBody>
      </p:sp>
    </p:spTree>
    <p:extLst>
      <p:ext uri="{BB962C8B-B14F-4D97-AF65-F5344CB8AC3E}">
        <p14:creationId xmlns="" xmlns:p14="http://schemas.microsoft.com/office/powerpoint/2010/main" val="4920640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620688"/>
            <a:ext cx="6768752" cy="2862322"/>
          </a:xfrm>
          <a:prstGeom prst="rect">
            <a:avLst/>
          </a:prstGeom>
        </p:spPr>
        <p:txBody>
          <a:bodyPr wrap="square">
            <a:spAutoFit/>
          </a:bodyPr>
          <a:lstStyle/>
          <a:p>
            <a:pPr algn="just" rtl="1"/>
            <a:r>
              <a:rPr lang="fa-IR" sz="3600" b="1" dirty="0">
                <a:solidFill>
                  <a:srgbClr val="404040"/>
                </a:solidFill>
                <a:latin typeface="isans"/>
                <a:cs typeface="2  Nazanin" panose="00000400000000000000" pitchFamily="2" charset="-78"/>
              </a:rPr>
              <a:t>شرح حال گرفتن از بیمار عملی بسیار مهم </a:t>
            </a:r>
            <a:r>
              <a:rPr lang="fa-IR" sz="3600" b="1" dirty="0" smtClean="0">
                <a:solidFill>
                  <a:srgbClr val="404040"/>
                </a:solidFill>
                <a:latin typeface="isans"/>
                <a:cs typeface="2  Nazanin" panose="00000400000000000000" pitchFamily="2" charset="-78"/>
              </a:rPr>
              <a:t>و </a:t>
            </a:r>
            <a:r>
              <a:rPr lang="fa-IR" sz="3600" b="1" dirty="0">
                <a:solidFill>
                  <a:srgbClr val="404040"/>
                </a:solidFill>
                <a:latin typeface="isans"/>
                <a:cs typeface="2  Nazanin" panose="00000400000000000000" pitchFamily="2" charset="-78"/>
              </a:rPr>
              <a:t>نحو انجام آن حتی می تواند باعث مرگ و یا حفظ جان بیمار شود. شرح حال گرفتن از جمله وظایف اصلی پزشکان و پرستاران است</a:t>
            </a:r>
            <a:r>
              <a:rPr lang="fa-IR" sz="3600" b="1" dirty="0" smtClean="0">
                <a:solidFill>
                  <a:srgbClr val="404040"/>
                </a:solidFill>
                <a:latin typeface="isans"/>
                <a:cs typeface="2  Nazanin" panose="00000400000000000000" pitchFamily="2" charset="-78"/>
              </a:rPr>
              <a:t>.</a:t>
            </a:r>
            <a:endParaRPr lang="en-US" sz="3600" b="1" dirty="0">
              <a:cs typeface="2  Nazanin" panose="00000400000000000000" pitchFamily="2" charset="-78"/>
            </a:endParaRPr>
          </a:p>
        </p:txBody>
      </p:sp>
      <p:sp>
        <p:nvSpPr>
          <p:cNvPr id="3" name="Rectangle 2"/>
          <p:cNvSpPr/>
          <p:nvPr/>
        </p:nvSpPr>
        <p:spPr>
          <a:xfrm>
            <a:off x="1763688" y="3424932"/>
            <a:ext cx="6768752" cy="2308324"/>
          </a:xfrm>
          <a:prstGeom prst="rect">
            <a:avLst/>
          </a:prstGeom>
        </p:spPr>
        <p:txBody>
          <a:bodyPr wrap="square">
            <a:spAutoFit/>
          </a:bodyPr>
          <a:lstStyle/>
          <a:p>
            <a:pPr algn="just" rtl="1"/>
            <a:r>
              <a:rPr lang="fa-IR" sz="3600" b="1" dirty="0">
                <a:solidFill>
                  <a:srgbClr val="404040"/>
                </a:solidFill>
                <a:latin typeface="isans"/>
                <a:cs typeface="2  Nazanin" panose="00000400000000000000" pitchFamily="2" charset="-78"/>
              </a:rPr>
              <a:t>گرفتن شرح‌ حال از بیمار قواعد مشخصی دارد که پزشکان </a:t>
            </a:r>
            <a:r>
              <a:rPr lang="fa-IR" sz="3600" b="1" dirty="0" smtClean="0">
                <a:solidFill>
                  <a:srgbClr val="404040"/>
                </a:solidFill>
                <a:latin typeface="isans"/>
                <a:cs typeface="2  Nazanin" panose="00000400000000000000" pitchFamily="2" charset="-78"/>
              </a:rPr>
              <a:t>با استفاده از روش </a:t>
            </a:r>
            <a:r>
              <a:rPr lang="fa-IR" sz="3600" b="1" dirty="0">
                <a:solidFill>
                  <a:srgbClr val="404040"/>
                </a:solidFill>
                <a:latin typeface="isans"/>
                <a:cs typeface="2  Nazanin" panose="00000400000000000000" pitchFamily="2" charset="-78"/>
              </a:rPr>
              <a:t>مصاحبه با بیمار، زیربنای درمان مناسب را تشکیل </a:t>
            </a:r>
            <a:r>
              <a:rPr lang="fa-IR" sz="3600" b="1" dirty="0" smtClean="0">
                <a:solidFill>
                  <a:srgbClr val="404040"/>
                </a:solidFill>
                <a:latin typeface="isans"/>
                <a:cs typeface="2  Nazanin" panose="00000400000000000000" pitchFamily="2" charset="-78"/>
              </a:rPr>
              <a:t>می‌دهند</a:t>
            </a:r>
            <a:r>
              <a:rPr lang="fa-IR" sz="3600" b="1" dirty="0">
                <a:solidFill>
                  <a:srgbClr val="404040"/>
                </a:solidFill>
                <a:latin typeface="isans"/>
                <a:cs typeface="2  Nazanin" panose="00000400000000000000" pitchFamily="2" charset="-78"/>
              </a:rPr>
              <a:t>.</a:t>
            </a:r>
            <a:endParaRPr lang="en-US" sz="3600" b="1" dirty="0">
              <a:cs typeface="2  Nazanin" panose="00000400000000000000" pitchFamily="2" charset="-78"/>
            </a:endParaRPr>
          </a:p>
        </p:txBody>
      </p:sp>
    </p:spTree>
    <p:extLst>
      <p:ext uri="{BB962C8B-B14F-4D97-AF65-F5344CB8AC3E}">
        <p14:creationId xmlns="" xmlns:p14="http://schemas.microsoft.com/office/powerpoint/2010/main" val="30958771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1268760"/>
            <a:ext cx="7416824" cy="3539430"/>
          </a:xfrm>
          <a:prstGeom prst="rect">
            <a:avLst/>
          </a:prstGeom>
        </p:spPr>
        <p:txBody>
          <a:bodyPr wrap="square">
            <a:spAutoFit/>
          </a:bodyPr>
          <a:lstStyle/>
          <a:p>
            <a:pPr algn="just" rtl="1"/>
            <a:r>
              <a:rPr lang="fa-IR" sz="3200" b="1" dirty="0">
                <a:solidFill>
                  <a:srgbClr val="404040"/>
                </a:solidFill>
                <a:latin typeface="isans"/>
                <a:cs typeface="2  Nazanin" panose="00000400000000000000" pitchFamily="2" charset="-78"/>
              </a:rPr>
              <a:t>پزشکان برای علائم مختلف در ذهن خود پرسش‌نامه‌هایی را آماده دارند که پاسخ به آنها خیلی مهم است. در واقع پزشکان می‌دانند مثلا​ کسی که سردرد دارد علائم و نکاتی وجود دارد که دانستن آنها در درمان بیمار مهم است. در واقع پزشکان شرح‌حال بیمار را کاملا می‌شنوند و مسأله اصلی که باعث ارجاع به پزشک شده، باید با جزئیات عنوان شود.</a:t>
            </a:r>
            <a:endParaRPr lang="en-US" sz="3200" b="1" dirty="0">
              <a:cs typeface="2  Nazanin" panose="00000400000000000000" pitchFamily="2" charset="-78"/>
            </a:endParaRPr>
          </a:p>
        </p:txBody>
      </p:sp>
    </p:spTree>
    <p:extLst>
      <p:ext uri="{BB962C8B-B14F-4D97-AF65-F5344CB8AC3E}">
        <p14:creationId xmlns="" xmlns:p14="http://schemas.microsoft.com/office/powerpoint/2010/main" val="16677836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260648"/>
            <a:ext cx="7200800" cy="1815882"/>
          </a:xfrm>
          <a:prstGeom prst="rect">
            <a:avLst/>
          </a:prstGeom>
        </p:spPr>
        <p:txBody>
          <a:bodyPr wrap="square">
            <a:spAutoFit/>
          </a:bodyPr>
          <a:lstStyle/>
          <a:p>
            <a:pPr algn="just" rtl="1"/>
            <a:r>
              <a:rPr lang="fa-IR" sz="2800" b="1" dirty="0">
                <a:solidFill>
                  <a:srgbClr val="404040"/>
                </a:solidFill>
                <a:latin typeface="isans"/>
                <a:cs typeface="2  Nazanin" panose="00000400000000000000" pitchFamily="2" charset="-78"/>
              </a:rPr>
              <a:t>گرفتن شرح‌حال بیمار شامل هویت شخصی بیمار، شکایات اصلی بیمار، بیماری کنونی از چه زمانی آغاز شده و سابقه بیماری فعلی است که باید بیمار و اطرافیان او به هنگام مراجعه به پزشک همکاری لازم را داشته باشند</a:t>
            </a:r>
            <a:endParaRPr lang="en-US" sz="2800" b="1" dirty="0">
              <a:cs typeface="2  Nazanin" panose="00000400000000000000" pitchFamily="2" charset="-78"/>
            </a:endParaRPr>
          </a:p>
        </p:txBody>
      </p:sp>
      <p:sp>
        <p:nvSpPr>
          <p:cNvPr id="3" name="Rectangle 2"/>
          <p:cNvSpPr/>
          <p:nvPr/>
        </p:nvSpPr>
        <p:spPr>
          <a:xfrm>
            <a:off x="1619672" y="2413338"/>
            <a:ext cx="6840760" cy="4031873"/>
          </a:xfrm>
          <a:prstGeom prst="rect">
            <a:avLst/>
          </a:prstGeom>
        </p:spPr>
        <p:txBody>
          <a:bodyPr wrap="square">
            <a:spAutoFit/>
          </a:bodyPr>
          <a:lstStyle/>
          <a:p>
            <a:pPr algn="just" rtl="1"/>
            <a:r>
              <a:rPr lang="fa-IR" sz="3200" b="1" dirty="0">
                <a:solidFill>
                  <a:srgbClr val="404040"/>
                </a:solidFill>
                <a:latin typeface="isans"/>
                <a:cs typeface="2  Nazanin" panose="00000400000000000000" pitchFamily="2" charset="-78"/>
              </a:rPr>
              <a:t>فرض کنید یک بیمار اورژانسی به شما مراجعه کرده است و اصلا در وضع خوبی به سر نمی برد، شما هم هیچگونه آگاهی را نسبت به وضعیت وی مانند: سابقه ابتلا به بیماری خاص و یا دارو های مصرفی وی ندارید؛ حال می خواهید وی را معاینه کرده و داروی خاصی را برای او تجویز کنید! اینجاست که اهمیت شرح حال گیری از بیمار آشکار می </a:t>
            </a:r>
            <a:r>
              <a:rPr lang="fa-IR" sz="3200" b="1" dirty="0" smtClean="0">
                <a:solidFill>
                  <a:srgbClr val="404040"/>
                </a:solidFill>
                <a:latin typeface="isans"/>
                <a:cs typeface="2  Nazanin" panose="00000400000000000000" pitchFamily="2" charset="-78"/>
              </a:rPr>
              <a:t>شود</a:t>
            </a:r>
            <a:endParaRPr lang="en-US" sz="3200" b="1" dirty="0">
              <a:cs typeface="2  Nazanin" panose="00000400000000000000" pitchFamily="2" charset="-78"/>
            </a:endParaRPr>
          </a:p>
        </p:txBody>
      </p:sp>
    </p:spTree>
    <p:extLst>
      <p:ext uri="{BB962C8B-B14F-4D97-AF65-F5344CB8AC3E}">
        <p14:creationId xmlns="" xmlns:p14="http://schemas.microsoft.com/office/powerpoint/2010/main" val="3103840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9672" y="1340768"/>
            <a:ext cx="6984776" cy="3970318"/>
          </a:xfrm>
          <a:prstGeom prst="rect">
            <a:avLst/>
          </a:prstGeom>
        </p:spPr>
        <p:txBody>
          <a:bodyPr wrap="square">
            <a:spAutoFit/>
          </a:bodyPr>
          <a:lstStyle/>
          <a:p>
            <a:pPr algn="just" rtl="1"/>
            <a:r>
              <a:rPr lang="fa-IR" sz="2800" b="1" dirty="0">
                <a:solidFill>
                  <a:srgbClr val="404040"/>
                </a:solidFill>
                <a:latin typeface="isans"/>
                <a:cs typeface="2  Nazanin" panose="00000400000000000000" pitchFamily="2" charset="-78"/>
              </a:rPr>
              <a:t>شرح حال بیماران، یکی از پایه های اصلی تشخیص و درمان بیماران است و یکی از راههای پزشکان در تمامی طول تاریخ برای رسیدن به تشخیص صحیح بیماری بوده است. اهمیت این موضوع به حدی است که از دیر باز جزء اولین </a:t>
            </a:r>
            <a:r>
              <a:rPr lang="fa-IR" sz="2800" b="1" dirty="0" smtClean="0">
                <a:solidFill>
                  <a:srgbClr val="404040"/>
                </a:solidFill>
                <a:latin typeface="isans"/>
                <a:cs typeface="2  Nazanin" panose="00000400000000000000" pitchFamily="2" charset="-78"/>
              </a:rPr>
              <a:t>آموزه های </a:t>
            </a:r>
            <a:r>
              <a:rPr lang="fa-IR" sz="2800" b="1" dirty="0">
                <a:solidFill>
                  <a:srgbClr val="404040"/>
                </a:solidFill>
                <a:latin typeface="isans"/>
                <a:cs typeface="2  Nazanin" panose="00000400000000000000" pitchFamily="2" charset="-78"/>
              </a:rPr>
              <a:t>حکما و طبیبان به دانشجویان علم طب بوده و امروزه هم چگونگی ارتباط با بیماران و اخذ شرح حال، یکی از اولویتهای مهم آموزشی است که برای بهتر شدن آن، روشهای گوناگونی تهیه و به کار گرفته شده است</a:t>
            </a:r>
            <a:endParaRPr lang="en-US" sz="2800" b="1" dirty="0">
              <a:cs typeface="2  Nazanin" panose="00000400000000000000" pitchFamily="2" charset="-78"/>
            </a:endParaRPr>
          </a:p>
        </p:txBody>
      </p:sp>
    </p:spTree>
    <p:extLst>
      <p:ext uri="{BB962C8B-B14F-4D97-AF65-F5344CB8AC3E}">
        <p14:creationId xmlns="" xmlns:p14="http://schemas.microsoft.com/office/powerpoint/2010/main" val="3513907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91680" y="1196752"/>
            <a:ext cx="3284874" cy="584775"/>
          </a:xfrm>
          <a:prstGeom prst="rect">
            <a:avLst/>
          </a:prstGeom>
        </p:spPr>
        <p:txBody>
          <a:bodyPr wrap="none">
            <a:spAutoFit/>
          </a:bodyPr>
          <a:lstStyle/>
          <a:p>
            <a:r>
              <a:rPr lang="en-US" sz="3200" dirty="0">
                <a:solidFill>
                  <a:srgbClr val="404040"/>
                </a:solidFill>
                <a:latin typeface="isans"/>
              </a:rPr>
              <a:t> SAMPLE history</a:t>
            </a:r>
            <a:endParaRPr lang="en-US" sz="3200" dirty="0"/>
          </a:p>
        </p:txBody>
      </p:sp>
      <p:sp>
        <p:nvSpPr>
          <p:cNvPr id="3" name="Rectangle 2"/>
          <p:cNvSpPr/>
          <p:nvPr/>
        </p:nvSpPr>
        <p:spPr>
          <a:xfrm>
            <a:off x="1619672" y="476672"/>
            <a:ext cx="6984776" cy="523220"/>
          </a:xfrm>
          <a:prstGeom prst="rect">
            <a:avLst/>
          </a:prstGeom>
        </p:spPr>
        <p:txBody>
          <a:bodyPr wrap="square">
            <a:spAutoFit/>
          </a:bodyPr>
          <a:lstStyle/>
          <a:p>
            <a:pPr algn="ctr" rtl="1"/>
            <a:r>
              <a:rPr lang="fa-IR" sz="2800" b="1" dirty="0" smtClean="0">
                <a:solidFill>
                  <a:srgbClr val="404040"/>
                </a:solidFill>
                <a:latin typeface="isans"/>
                <a:cs typeface="2  Nazanin" panose="00000400000000000000" pitchFamily="2" charset="-78"/>
              </a:rPr>
              <a:t>شرح حال یه بیمار اورژانسی</a:t>
            </a:r>
            <a:endParaRPr lang="en-US" sz="2800" b="1" dirty="0">
              <a:cs typeface="2  Nazanin" panose="00000400000000000000" pitchFamily="2" charset="-78"/>
            </a:endParaRPr>
          </a:p>
        </p:txBody>
      </p:sp>
      <p:sp>
        <p:nvSpPr>
          <p:cNvPr id="4" name="Rectangle 3"/>
          <p:cNvSpPr/>
          <p:nvPr/>
        </p:nvSpPr>
        <p:spPr>
          <a:xfrm>
            <a:off x="3059832" y="1412776"/>
            <a:ext cx="5908254" cy="830997"/>
          </a:xfrm>
          <a:prstGeom prst="rect">
            <a:avLst/>
          </a:prstGeom>
        </p:spPr>
        <p:txBody>
          <a:bodyPr wrap="square">
            <a:spAutoFit/>
          </a:bodyPr>
          <a:lstStyle/>
          <a:p>
            <a:pPr algn="r"/>
            <a:r>
              <a:rPr lang="fa-IR" sz="2400" b="1" dirty="0" smtClean="0">
                <a:solidFill>
                  <a:srgbClr val="404040"/>
                </a:solidFill>
                <a:latin typeface="isans"/>
                <a:cs typeface="2  Nazanin" panose="00000400000000000000" pitchFamily="2" charset="-78"/>
              </a:rPr>
              <a:t>ابتدا ارزیابی:</a:t>
            </a:r>
          </a:p>
          <a:p>
            <a:pPr algn="r" rtl="1"/>
            <a:r>
              <a:rPr lang="fa-IR" sz="2400" b="1" dirty="0" smtClean="0">
                <a:solidFill>
                  <a:srgbClr val="404040"/>
                </a:solidFill>
                <a:latin typeface="isans"/>
                <a:cs typeface="2  Nazanin" panose="00000400000000000000" pitchFamily="2" charset="-78"/>
              </a:rPr>
              <a:t> </a:t>
            </a:r>
            <a:r>
              <a:rPr lang="en-US" sz="2400" dirty="0" smtClean="0">
                <a:solidFill>
                  <a:srgbClr val="FF0000"/>
                </a:solidFill>
                <a:latin typeface="isans"/>
              </a:rPr>
              <a:t>Sing</a:t>
            </a:r>
            <a:r>
              <a:rPr lang="fa-IR" sz="2400" dirty="0" smtClean="0">
                <a:solidFill>
                  <a:srgbClr val="FF0000"/>
                </a:solidFill>
                <a:latin typeface="isans"/>
              </a:rPr>
              <a:t>    و   </a:t>
            </a:r>
            <a:r>
              <a:rPr lang="en-US" sz="2400" dirty="0" smtClean="0">
                <a:solidFill>
                  <a:srgbClr val="FF0000"/>
                </a:solidFill>
                <a:latin typeface="isans"/>
              </a:rPr>
              <a:t>Symptoms</a:t>
            </a:r>
            <a:endParaRPr lang="en-US" sz="2400" b="1" dirty="0">
              <a:solidFill>
                <a:srgbClr val="FF0000"/>
              </a:solidFill>
              <a:cs typeface="2  Nazanin" panose="00000400000000000000" pitchFamily="2" charset="-78"/>
            </a:endParaRPr>
          </a:p>
        </p:txBody>
      </p:sp>
      <p:sp>
        <p:nvSpPr>
          <p:cNvPr id="5" name="Rectangle 4"/>
          <p:cNvSpPr/>
          <p:nvPr/>
        </p:nvSpPr>
        <p:spPr>
          <a:xfrm>
            <a:off x="1031521" y="1759458"/>
            <a:ext cx="5022304" cy="646331"/>
          </a:xfrm>
          <a:prstGeom prst="rect">
            <a:avLst/>
          </a:prstGeom>
        </p:spPr>
        <p:txBody>
          <a:bodyPr wrap="square">
            <a:spAutoFit/>
          </a:bodyPr>
          <a:lstStyle/>
          <a:p>
            <a:pPr algn="r" rtl="1"/>
            <a:r>
              <a:rPr lang="fa-IR" b="1" dirty="0" smtClean="0">
                <a:solidFill>
                  <a:srgbClr val="404040"/>
                </a:solidFill>
                <a:latin typeface="isans"/>
                <a:cs typeface="2  Nazanin" panose="00000400000000000000" pitchFamily="2" charset="-78"/>
              </a:rPr>
              <a:t>علائم </a:t>
            </a:r>
            <a:r>
              <a:rPr lang="fa-IR" b="1" dirty="0">
                <a:solidFill>
                  <a:srgbClr val="404040"/>
                </a:solidFill>
                <a:latin typeface="isans"/>
                <a:cs typeface="2  Nazanin" panose="00000400000000000000" pitchFamily="2" charset="-78"/>
              </a:rPr>
              <a:t>و نشانه هایی در شروع بیماری وجود داشت ، آیا بیمار درد هم داشت ؟</a:t>
            </a:r>
            <a:endParaRPr lang="en-US" b="1" dirty="0">
              <a:cs typeface="2  Nazanin" panose="00000400000000000000" pitchFamily="2" charset="-78"/>
            </a:endParaRPr>
          </a:p>
        </p:txBody>
      </p:sp>
      <p:sp>
        <p:nvSpPr>
          <p:cNvPr id="6" name="Rectangle 5"/>
          <p:cNvSpPr/>
          <p:nvPr/>
        </p:nvSpPr>
        <p:spPr>
          <a:xfrm>
            <a:off x="1691680" y="2348880"/>
            <a:ext cx="7276406" cy="1077218"/>
          </a:xfrm>
          <a:prstGeom prst="rect">
            <a:avLst/>
          </a:prstGeom>
        </p:spPr>
        <p:txBody>
          <a:bodyPr wrap="square">
            <a:spAutoFit/>
          </a:bodyPr>
          <a:lstStyle/>
          <a:p>
            <a:pPr algn="r"/>
            <a:r>
              <a:rPr lang="fa-IR" sz="2000" b="1" dirty="0">
                <a:solidFill>
                  <a:srgbClr val="404040"/>
                </a:solidFill>
                <a:latin typeface="isans"/>
                <a:cs typeface="2  Nazanin" panose="00000400000000000000" pitchFamily="2" charset="-78"/>
              </a:rPr>
              <a:t>– </a:t>
            </a:r>
            <a:r>
              <a:rPr lang="fa-IR" sz="2400" b="1" u="sng" dirty="0">
                <a:solidFill>
                  <a:srgbClr val="FF0000"/>
                </a:solidFill>
                <a:latin typeface="isans"/>
                <a:cs typeface="2  Nazanin" panose="00000400000000000000" pitchFamily="2" charset="-78"/>
                <a:hlinkClick r:id="rId2"/>
              </a:rPr>
              <a:t>حساسیت</a:t>
            </a:r>
            <a:r>
              <a:rPr lang="fa-IR" sz="2400" b="1" dirty="0">
                <a:solidFill>
                  <a:srgbClr val="FF0000"/>
                </a:solidFill>
                <a:latin typeface="isans"/>
                <a:cs typeface="2  Nazanin" panose="00000400000000000000" pitchFamily="2" charset="-78"/>
              </a:rPr>
              <a:t> ها: </a:t>
            </a:r>
            <a:r>
              <a:rPr lang="fa-IR" sz="2000" b="1" dirty="0">
                <a:solidFill>
                  <a:srgbClr val="404040"/>
                </a:solidFill>
                <a:latin typeface="isans"/>
                <a:cs typeface="2  Nazanin" panose="00000400000000000000" pitchFamily="2" charset="-78"/>
              </a:rPr>
              <a:t>آیا بیمار به هیچ نوع دارو ، غذا یا مواد دیگرحساسیت دارد؟ چه عکس العملی در مقابل هر کدام از آنها دارد ؟ اگر بیمار هیچ گونه حساسیت مشخصی ندارد </a:t>
            </a:r>
            <a:endParaRPr lang="en-US" sz="2000" b="1" dirty="0">
              <a:cs typeface="2  Nazanin" panose="00000400000000000000" pitchFamily="2" charset="-78"/>
            </a:endParaRPr>
          </a:p>
        </p:txBody>
      </p:sp>
      <p:sp>
        <p:nvSpPr>
          <p:cNvPr id="7" name="Rectangle 6"/>
          <p:cNvSpPr/>
          <p:nvPr/>
        </p:nvSpPr>
        <p:spPr>
          <a:xfrm>
            <a:off x="1475656" y="3380799"/>
            <a:ext cx="7416824" cy="1015663"/>
          </a:xfrm>
          <a:prstGeom prst="rect">
            <a:avLst/>
          </a:prstGeom>
        </p:spPr>
        <p:txBody>
          <a:bodyPr wrap="square">
            <a:spAutoFit/>
          </a:bodyPr>
          <a:lstStyle/>
          <a:p>
            <a:pPr algn="just" rtl="1"/>
            <a:r>
              <a:rPr lang="fa-IR" b="1" dirty="0" smtClean="0">
                <a:solidFill>
                  <a:srgbClr val="404040"/>
                </a:solidFill>
                <a:latin typeface="isans"/>
                <a:cs typeface="2  Nazanin" panose="00000400000000000000" pitchFamily="2" charset="-78"/>
              </a:rPr>
              <a:t>- </a:t>
            </a:r>
            <a:r>
              <a:rPr lang="fa-IR" sz="2400" b="1" dirty="0" smtClean="0">
                <a:solidFill>
                  <a:srgbClr val="FF0000"/>
                </a:solidFill>
                <a:latin typeface="isans"/>
                <a:cs typeface="2  Nazanin" panose="00000400000000000000" pitchFamily="2" charset="-78"/>
              </a:rPr>
              <a:t>داروها</a:t>
            </a:r>
            <a:r>
              <a:rPr lang="fa-IR" sz="2400" b="1" dirty="0">
                <a:solidFill>
                  <a:srgbClr val="FF0000"/>
                </a:solidFill>
                <a:latin typeface="isans"/>
                <a:cs typeface="2  Nazanin" panose="00000400000000000000" pitchFamily="2" charset="-78"/>
              </a:rPr>
              <a:t>: </a:t>
            </a:r>
            <a:r>
              <a:rPr lang="fa-IR" b="1" dirty="0">
                <a:solidFill>
                  <a:srgbClr val="404040"/>
                </a:solidFill>
                <a:latin typeface="isans"/>
                <a:cs typeface="2  Nazanin" panose="00000400000000000000" pitchFamily="2" charset="-78"/>
              </a:rPr>
              <a:t>چه داروهایی به بیمار تجویز شده است ؟ چه اندازه ای تجویز شده است ؟ هر چند وقت لازم بود که بیمار از آن مصرف کند ؟ چه داروهایی با نسخه یا بدون نسخه پزشک توسط بیمار در چند ساعت گذشته مصرف شده است ؟ چقدر مصرف کرده ؟ چه موقع؟</a:t>
            </a:r>
            <a:endParaRPr lang="en-US" b="1" dirty="0">
              <a:cs typeface="2  Nazanin" panose="00000400000000000000" pitchFamily="2" charset="-78"/>
            </a:endParaRPr>
          </a:p>
        </p:txBody>
      </p:sp>
      <p:sp>
        <p:nvSpPr>
          <p:cNvPr id="8" name="Rectangle 7"/>
          <p:cNvSpPr/>
          <p:nvPr/>
        </p:nvSpPr>
        <p:spPr>
          <a:xfrm>
            <a:off x="1619672" y="4365104"/>
            <a:ext cx="7128792" cy="769441"/>
          </a:xfrm>
          <a:prstGeom prst="rect">
            <a:avLst/>
          </a:prstGeom>
        </p:spPr>
        <p:txBody>
          <a:bodyPr wrap="square">
            <a:spAutoFit/>
          </a:bodyPr>
          <a:lstStyle/>
          <a:p>
            <a:pPr algn="just" rtl="1"/>
            <a:r>
              <a:rPr lang="fa-IR" sz="2400" b="1" dirty="0">
                <a:solidFill>
                  <a:srgbClr val="FF0000"/>
                </a:solidFill>
                <a:latin typeface="isans"/>
                <a:cs typeface="2  Nazanin" panose="00000400000000000000" pitchFamily="2" charset="-78"/>
              </a:rPr>
              <a:t>شرح حال مربوط به گذشته: </a:t>
            </a:r>
            <a:r>
              <a:rPr lang="fa-IR" sz="2000" b="1" dirty="0">
                <a:solidFill>
                  <a:srgbClr val="404040"/>
                </a:solidFill>
                <a:latin typeface="isans"/>
                <a:cs typeface="2  Nazanin" panose="00000400000000000000" pitchFamily="2" charset="-78"/>
              </a:rPr>
              <a:t>آیا بیمار تاریخچه بیماری دارد ، سابقه جراحی یا آسیبی دارد ؟ آیا بیمار اخیراً تصادف یا ضربه به سرداشته یا از جایی افتاده است ؟</a:t>
            </a:r>
            <a:endParaRPr lang="en-US" sz="2000" b="1" dirty="0">
              <a:cs typeface="2  Nazanin" panose="00000400000000000000" pitchFamily="2" charset="-78"/>
            </a:endParaRPr>
          </a:p>
        </p:txBody>
      </p:sp>
      <p:sp>
        <p:nvSpPr>
          <p:cNvPr id="9" name="Rectangle 8"/>
          <p:cNvSpPr/>
          <p:nvPr/>
        </p:nvSpPr>
        <p:spPr>
          <a:xfrm>
            <a:off x="1400050" y="5201905"/>
            <a:ext cx="7348414" cy="1384995"/>
          </a:xfrm>
          <a:prstGeom prst="rect">
            <a:avLst/>
          </a:prstGeom>
        </p:spPr>
        <p:txBody>
          <a:bodyPr wrap="square">
            <a:spAutoFit/>
          </a:bodyPr>
          <a:lstStyle/>
          <a:p>
            <a:pPr algn="just" rtl="1"/>
            <a:r>
              <a:rPr lang="fa-IR" sz="2000" b="1" dirty="0">
                <a:solidFill>
                  <a:srgbClr val="404040"/>
                </a:solidFill>
                <a:latin typeface="isans"/>
                <a:cs typeface="2  Nazanin" panose="00000400000000000000" pitchFamily="2" charset="-78"/>
              </a:rPr>
              <a:t>– </a:t>
            </a:r>
            <a:r>
              <a:rPr lang="fa-IR" sz="2400" b="1" dirty="0">
                <a:solidFill>
                  <a:srgbClr val="FF0000"/>
                </a:solidFill>
                <a:latin typeface="isans"/>
                <a:cs typeface="2  Nazanin" panose="00000400000000000000" pitchFamily="2" charset="-78"/>
              </a:rPr>
              <a:t>آخرین غذای دریافتی از طریق دهان: </a:t>
            </a:r>
            <a:r>
              <a:rPr lang="fa-IR" sz="2000" b="1" dirty="0">
                <a:solidFill>
                  <a:srgbClr val="404040"/>
                </a:solidFill>
                <a:latin typeface="isans"/>
                <a:cs typeface="2  Nazanin" panose="00000400000000000000" pitchFamily="2" charset="-78"/>
              </a:rPr>
              <a:t>آخرین بار چه موقع بیمار غذا خورده یا چیزی نوشیده است ؟ چه چیزی خورده یا نوشیده و چقدر مصرف شده است ؟ آیا بیمار مواد مخدر یا </a:t>
            </a:r>
            <a:r>
              <a:rPr lang="fa-IR" sz="2000" b="1" u="sng" dirty="0">
                <a:solidFill>
                  <a:srgbClr val="1EA340"/>
                </a:solidFill>
                <a:latin typeface="isans"/>
                <a:cs typeface="2  Nazanin" panose="00000400000000000000" pitchFamily="2" charset="-78"/>
                <a:hlinkClick r:id="rId3"/>
              </a:rPr>
              <a:t>مشروبات الکلی</a:t>
            </a:r>
            <a:r>
              <a:rPr lang="fa-IR" sz="2000" b="1" dirty="0">
                <a:solidFill>
                  <a:srgbClr val="404040"/>
                </a:solidFill>
                <a:latin typeface="isans"/>
                <a:cs typeface="2  Nazanin" panose="00000400000000000000" pitchFamily="2" charset="-78"/>
              </a:rPr>
              <a:t> مصرف کرده است ؟ آیا در44 ساعت گذشته چیزی از راه دهان خورده است ؟</a:t>
            </a:r>
            <a:endParaRPr lang="en-US" sz="2000" b="1" dirty="0">
              <a:cs typeface="2  Nazanin" panose="00000400000000000000" pitchFamily="2" charset="-78"/>
            </a:endParaRPr>
          </a:p>
        </p:txBody>
      </p:sp>
    </p:spTree>
    <p:extLst>
      <p:ext uri="{BB962C8B-B14F-4D97-AF65-F5344CB8AC3E}">
        <p14:creationId xmlns="" xmlns:p14="http://schemas.microsoft.com/office/powerpoint/2010/main" val="15260625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188640"/>
            <a:ext cx="7632848" cy="1384995"/>
          </a:xfrm>
          <a:prstGeom prst="rect">
            <a:avLst/>
          </a:prstGeom>
        </p:spPr>
        <p:txBody>
          <a:bodyPr wrap="square">
            <a:spAutoFit/>
          </a:bodyPr>
          <a:lstStyle/>
          <a:p>
            <a:pPr algn="just" rtl="1"/>
            <a:r>
              <a:rPr lang="fa-IR" sz="2400" b="1" dirty="0">
                <a:solidFill>
                  <a:srgbClr val="FF0000"/>
                </a:solidFill>
                <a:latin typeface="isans"/>
                <a:cs typeface="2  Nazanin" panose="00000400000000000000" pitchFamily="2" charset="-78"/>
              </a:rPr>
              <a:t>حوادثی که منجربه آسیب یا بیماری شده اند: </a:t>
            </a:r>
            <a:r>
              <a:rPr lang="fa-IR" sz="2000" b="1" dirty="0">
                <a:solidFill>
                  <a:srgbClr val="404040"/>
                </a:solidFill>
                <a:latin typeface="isans"/>
                <a:cs typeface="2  Nazanin" panose="00000400000000000000" pitchFamily="2" charset="-78"/>
              </a:rPr>
              <a:t>حوادث مهمی که منجربه این حادثه شده است چیست ؟ در فاصله زمانی بین شروع حادثه و رسیدن شما چه اتفاقی افتاده است ؟ بیمار هنگام شروع بیماری در حال انجام چه کاری بوده است ؟ بیمار هنگام ایجاد این آسیب در حال انجام چه کاری بوده است ؟</a:t>
            </a:r>
            <a:endParaRPr lang="en-US" sz="2000" b="1" dirty="0">
              <a:cs typeface="2  Nazanin" panose="00000400000000000000" pitchFamily="2" charset="-78"/>
            </a:endParaRPr>
          </a:p>
        </p:txBody>
      </p:sp>
    </p:spTree>
    <p:extLst>
      <p:ext uri="{BB962C8B-B14F-4D97-AF65-F5344CB8AC3E}">
        <p14:creationId xmlns="" xmlns:p14="http://schemas.microsoft.com/office/powerpoint/2010/main" val="2033297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51000" y="765175"/>
            <a:ext cx="6121400" cy="647700"/>
          </a:xfrm>
        </p:spPr>
        <p:txBody>
          <a:bodyPr rtlCol="1">
            <a:normAutofit fontScale="90000"/>
          </a:bodyPr>
          <a:lstStyle/>
          <a:p>
            <a:pPr eaLnBrk="1" fontAlgn="auto" hangingPunct="1">
              <a:spcAft>
                <a:spcPts val="0"/>
              </a:spcAft>
              <a:defRPr/>
            </a:pPr>
            <a:r>
              <a:rPr lang="fa-IR" sz="3500" dirty="0" smtClean="0">
                <a:cs typeface="2  Titr" panose="00000700000000000000" pitchFamily="2" charset="-78"/>
              </a:rPr>
              <a:t>گروههای مستند ساز در پرونده پزشکی</a:t>
            </a:r>
            <a:r>
              <a:rPr lang="fa-IR" sz="4000" dirty="0" smtClean="0">
                <a:cs typeface="2  Titr" panose="00000700000000000000" pitchFamily="2" charset="-78"/>
              </a:rPr>
              <a:t> </a:t>
            </a:r>
            <a:endParaRPr lang="en-US" sz="4000" dirty="0" smtClean="0">
              <a:cs typeface="2  Titr" panose="00000700000000000000" pitchFamily="2" charset="-78"/>
            </a:endParaRPr>
          </a:p>
        </p:txBody>
      </p:sp>
      <p:sp>
        <p:nvSpPr>
          <p:cNvPr id="3075" name="Rectangle 3"/>
          <p:cNvSpPr>
            <a:spLocks noGrp="1" noChangeArrowheads="1"/>
          </p:cNvSpPr>
          <p:nvPr>
            <p:ph type="subTitle" idx="1"/>
          </p:nvPr>
        </p:nvSpPr>
        <p:spPr>
          <a:xfrm>
            <a:off x="1843608" y="1844675"/>
            <a:ext cx="6400800" cy="4176713"/>
          </a:xfrm>
        </p:spPr>
        <p:txBody>
          <a:bodyPr rtlCol="1">
            <a:normAutofit/>
          </a:bodyPr>
          <a:lstStyle/>
          <a:p>
            <a:pPr marL="609600" indent="-609600" algn="just" rtl="1" eaLnBrk="1" fontAlgn="auto" hangingPunct="1">
              <a:lnSpc>
                <a:spcPct val="80000"/>
              </a:lnSpc>
              <a:spcAft>
                <a:spcPts val="0"/>
              </a:spcAft>
              <a:buFontTx/>
              <a:buAutoNum type="arabicPeriod"/>
              <a:defRPr/>
            </a:pPr>
            <a:r>
              <a:rPr lang="ar-SA" dirty="0" smtClean="0">
                <a:cs typeface="2  Traffic" panose="00000400000000000000" pitchFamily="2" charset="-78"/>
              </a:rPr>
              <a:t>مس</a:t>
            </a:r>
            <a:r>
              <a:rPr lang="fa-IR" dirty="0" smtClean="0">
                <a:cs typeface="2  Traffic" panose="00000400000000000000" pitchFamily="2" charset="-78"/>
              </a:rPr>
              <a:t>ئو</a:t>
            </a:r>
            <a:r>
              <a:rPr lang="ar-SA" dirty="0" smtClean="0">
                <a:cs typeface="2  Traffic" panose="00000400000000000000" pitchFamily="2" charset="-78"/>
              </a:rPr>
              <a:t>لين پذيرش بيمار (با ثبت اطلاعات دموگرافيكي)</a:t>
            </a:r>
            <a:endParaRPr lang="fa-IR" dirty="0" smtClean="0">
              <a:cs typeface="2  Traffic" panose="00000400000000000000" pitchFamily="2" charset="-78"/>
            </a:endParaRPr>
          </a:p>
          <a:p>
            <a:pPr marL="609600" indent="-609600" algn="just" rtl="1" eaLnBrk="1" fontAlgn="auto" hangingPunct="1">
              <a:lnSpc>
                <a:spcPct val="80000"/>
              </a:lnSpc>
              <a:spcAft>
                <a:spcPts val="0"/>
              </a:spcAft>
              <a:buFontTx/>
              <a:buAutoNum type="arabicPeriod"/>
              <a:defRPr/>
            </a:pPr>
            <a:endParaRPr lang="ar-SA" dirty="0" smtClean="0">
              <a:cs typeface="2  Traffic" panose="00000400000000000000" pitchFamily="2" charset="-78"/>
            </a:endParaRPr>
          </a:p>
          <a:p>
            <a:pPr marL="609600" indent="-609600" algn="just" rtl="1" eaLnBrk="1" fontAlgn="auto" hangingPunct="1">
              <a:lnSpc>
                <a:spcPct val="80000"/>
              </a:lnSpc>
              <a:spcAft>
                <a:spcPts val="0"/>
              </a:spcAft>
              <a:buFontTx/>
              <a:buAutoNum type="arabicPeriod"/>
              <a:defRPr/>
            </a:pPr>
            <a:r>
              <a:rPr lang="ar-SA" dirty="0" smtClean="0">
                <a:cs typeface="2  Traffic" panose="00000400000000000000" pitchFamily="2" charset="-78"/>
              </a:rPr>
              <a:t>پزشكان (با ثبت مشاهدات و دستورات)</a:t>
            </a:r>
            <a:endParaRPr lang="fa-IR" dirty="0" smtClean="0">
              <a:cs typeface="2  Traffic" panose="00000400000000000000" pitchFamily="2" charset="-78"/>
            </a:endParaRPr>
          </a:p>
          <a:p>
            <a:pPr marL="609600" indent="-609600" algn="just" rtl="1" eaLnBrk="1" fontAlgn="auto" hangingPunct="1">
              <a:lnSpc>
                <a:spcPct val="80000"/>
              </a:lnSpc>
              <a:spcAft>
                <a:spcPts val="0"/>
              </a:spcAft>
              <a:buFontTx/>
              <a:buAutoNum type="arabicPeriod"/>
              <a:defRPr/>
            </a:pPr>
            <a:endParaRPr lang="ar-SA" dirty="0" smtClean="0">
              <a:cs typeface="2  Traffic" panose="00000400000000000000" pitchFamily="2" charset="-78"/>
            </a:endParaRPr>
          </a:p>
          <a:p>
            <a:pPr marL="609600" indent="-609600" algn="just" rtl="1" eaLnBrk="1" fontAlgn="auto" hangingPunct="1">
              <a:lnSpc>
                <a:spcPct val="80000"/>
              </a:lnSpc>
              <a:spcAft>
                <a:spcPts val="0"/>
              </a:spcAft>
              <a:buFontTx/>
              <a:buAutoNum type="arabicPeriod"/>
              <a:defRPr/>
            </a:pPr>
            <a:r>
              <a:rPr lang="ar-SA" dirty="0" smtClean="0">
                <a:cs typeface="2  Traffic" panose="00000400000000000000" pitchFamily="2" charset="-78"/>
              </a:rPr>
              <a:t>پرستاران (با ثبت اقدامات باليني مراقبتهاي پرستاري)</a:t>
            </a:r>
            <a:endParaRPr lang="fa-IR" dirty="0" smtClean="0">
              <a:cs typeface="2  Traffic" panose="00000400000000000000" pitchFamily="2" charset="-78"/>
            </a:endParaRPr>
          </a:p>
          <a:p>
            <a:pPr marL="609600" indent="-609600" algn="just" rtl="1" eaLnBrk="1" fontAlgn="auto" hangingPunct="1">
              <a:lnSpc>
                <a:spcPct val="80000"/>
              </a:lnSpc>
              <a:spcAft>
                <a:spcPts val="0"/>
              </a:spcAft>
              <a:buFontTx/>
              <a:buAutoNum type="arabicPeriod"/>
              <a:defRPr/>
            </a:pPr>
            <a:endParaRPr lang="ar-SA" dirty="0" smtClean="0">
              <a:cs typeface="2  Traffic" panose="00000400000000000000" pitchFamily="2" charset="-78"/>
            </a:endParaRPr>
          </a:p>
          <a:p>
            <a:pPr marL="609600" indent="-609600" algn="just" rtl="1" eaLnBrk="1" fontAlgn="auto" hangingPunct="1">
              <a:lnSpc>
                <a:spcPct val="80000"/>
              </a:lnSpc>
              <a:spcAft>
                <a:spcPts val="0"/>
              </a:spcAft>
              <a:buFontTx/>
              <a:buAutoNum type="arabicPeriod"/>
              <a:defRPr/>
            </a:pPr>
            <a:r>
              <a:rPr lang="ar-SA" dirty="0" smtClean="0">
                <a:cs typeface="2  Traffic" panose="00000400000000000000" pitchFamily="2" charset="-78"/>
              </a:rPr>
              <a:t>ساير گروههاي مرتبط ( راديولوژي، آزمايشگاه، فيزيوتراپي و ....)</a:t>
            </a:r>
            <a:endParaRPr lang="en-US" dirty="0" smtClean="0">
              <a:cs typeface="2  Traffic" panose="00000400000000000000" pitchFamily="2" charset="-78"/>
            </a:endParaRPr>
          </a:p>
        </p:txBody>
      </p:sp>
    </p:spTree>
    <p:extLst>
      <p:ext uri="{BB962C8B-B14F-4D97-AF65-F5344CB8AC3E}">
        <p14:creationId xmlns="" xmlns:p14="http://schemas.microsoft.com/office/powerpoint/2010/main" val="2789827600"/>
      </p:ext>
    </p:extLst>
  </p:cSld>
  <p:clrMapOvr>
    <a:masterClrMapping/>
  </p:clrMapOvr>
  <p:transition>
    <p:split dir="in"/>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07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07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3075">
                                            <p:txEl>
                                              <p:pRg st="0" end="0"/>
                                            </p:txEl>
                                          </p:spTgt>
                                        </p:tgtEl>
                                        <p:attrNameLst>
                                          <p:attrName>style.visibility</p:attrName>
                                        </p:attrNameLst>
                                      </p:cBhvr>
                                      <p:to>
                                        <p:strVal val="visible"/>
                                      </p:to>
                                    </p:set>
                                    <p:anim calcmode="lin" valueType="num">
                                      <p:cBhvr>
                                        <p:cTn id="15" dur="500" fill="hold"/>
                                        <p:tgtEl>
                                          <p:spTgt spid="307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07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07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0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3075">
                                            <p:txEl>
                                              <p:pRg st="2" end="2"/>
                                            </p:txEl>
                                          </p:spTgt>
                                        </p:tgtEl>
                                        <p:attrNameLst>
                                          <p:attrName>style.visibility</p:attrName>
                                        </p:attrNameLst>
                                      </p:cBhvr>
                                      <p:to>
                                        <p:strVal val="visible"/>
                                      </p:to>
                                    </p:set>
                                    <p:anim calcmode="lin" valueType="num">
                                      <p:cBhvr>
                                        <p:cTn id="23" dur="500" fill="hold"/>
                                        <p:tgtEl>
                                          <p:spTgt spid="307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07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07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0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3075">
                                            <p:txEl>
                                              <p:pRg st="4" end="4"/>
                                            </p:txEl>
                                          </p:spTgt>
                                        </p:tgtEl>
                                        <p:attrNameLst>
                                          <p:attrName>style.visibility</p:attrName>
                                        </p:attrNameLst>
                                      </p:cBhvr>
                                      <p:to>
                                        <p:strVal val="visible"/>
                                      </p:to>
                                    </p:set>
                                    <p:anim calcmode="lin" valueType="num">
                                      <p:cBhvr>
                                        <p:cTn id="31" dur="500" fill="hold"/>
                                        <p:tgtEl>
                                          <p:spTgt spid="307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07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07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07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3075">
                                            <p:txEl>
                                              <p:pRg st="6" end="6"/>
                                            </p:txEl>
                                          </p:spTgt>
                                        </p:tgtEl>
                                        <p:attrNameLst>
                                          <p:attrName>style.visibility</p:attrName>
                                        </p:attrNameLst>
                                      </p:cBhvr>
                                      <p:to>
                                        <p:strVal val="visible"/>
                                      </p:to>
                                    </p:set>
                                    <p:anim calcmode="lin" valueType="num">
                                      <p:cBhvr>
                                        <p:cTn id="39" dur="500" fill="hold"/>
                                        <p:tgtEl>
                                          <p:spTgt spid="3075">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3075">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3075">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307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xit" presetSubtype="0" decel="100000" fill="hold" grpId="1" nodeType="clickEffect">
                                  <p:stCondLst>
                                    <p:cond delay="0"/>
                                  </p:stCondLst>
                                  <p:childTnLst>
                                    <p:anim calcmode="lin" valueType="num">
                                      <p:cBhvr>
                                        <p:cTn id="46" dur="500" fill="hold"/>
                                        <p:tgtEl>
                                          <p:spTgt spid="3074"/>
                                        </p:tgtEl>
                                        <p:attrNameLst>
                                          <p:attrName>ppt_h</p:attrName>
                                        </p:attrNameLst>
                                      </p:cBhvr>
                                      <p:tavLst>
                                        <p:tav tm="0">
                                          <p:val>
                                            <p:strVal val="ppt_h"/>
                                          </p:val>
                                        </p:tav>
                                        <p:tav tm="50000">
                                          <p:val>
                                            <p:strVal val="ppt_h/20"/>
                                          </p:val>
                                        </p:tav>
                                        <p:tav tm="100000">
                                          <p:val>
                                            <p:strVal val="ppt_h/20"/>
                                          </p:val>
                                        </p:tav>
                                      </p:tavLst>
                                    </p:anim>
                                    <p:anim calcmode="lin" valueType="num">
                                      <p:cBhvr>
                                        <p:cTn id="47" dur="500" fill="hold"/>
                                        <p:tgtEl>
                                          <p:spTgt spid="3074"/>
                                        </p:tgtEl>
                                        <p:attrNameLst>
                                          <p:attrName>ppt_w</p:attrName>
                                        </p:attrNameLst>
                                      </p:cBhvr>
                                      <p:tavLst>
                                        <p:tav tm="0">
                                          <p:val>
                                            <p:strVal val="ppt_w"/>
                                          </p:val>
                                        </p:tav>
                                        <p:tav tm="50000">
                                          <p:val>
                                            <p:strVal val="ppt_w+.3"/>
                                          </p:val>
                                        </p:tav>
                                        <p:tav tm="100000">
                                          <p:val>
                                            <p:strVal val="ppt_w+.3"/>
                                          </p:val>
                                        </p:tav>
                                      </p:tavLst>
                                    </p:anim>
                                    <p:anim calcmode="lin" valueType="num">
                                      <p:cBhvr>
                                        <p:cTn id="48" dur="500" fill="hold"/>
                                        <p:tgtEl>
                                          <p:spTgt spid="3074"/>
                                        </p:tgtEl>
                                        <p:attrNameLst>
                                          <p:attrName>ppt_x</p:attrName>
                                        </p:attrNameLst>
                                      </p:cBhvr>
                                      <p:tavLst>
                                        <p:tav tm="0">
                                          <p:val>
                                            <p:strVal val="ppt_x"/>
                                          </p:val>
                                        </p:tav>
                                        <p:tav tm="50000">
                                          <p:val>
                                            <p:strVal val="ppt_x"/>
                                          </p:val>
                                        </p:tav>
                                        <p:tav tm="100000">
                                          <p:val>
                                            <p:strVal val="ppt_x-.3"/>
                                          </p:val>
                                        </p:tav>
                                      </p:tavLst>
                                    </p:anim>
                                    <p:anim calcmode="lin" valueType="num">
                                      <p:cBhvr>
                                        <p:cTn id="49" dur="500" fill="hold"/>
                                        <p:tgtEl>
                                          <p:spTgt spid="3074"/>
                                        </p:tgtEl>
                                        <p:attrNameLst>
                                          <p:attrName>ppt_y</p:attrName>
                                        </p:attrNameLst>
                                      </p:cBhvr>
                                      <p:tavLst>
                                        <p:tav tm="0">
                                          <p:val>
                                            <p:strVal val="ppt_y"/>
                                          </p:val>
                                        </p:tav>
                                        <p:tav tm="100000">
                                          <p:val>
                                            <p:strVal val="ppt_y"/>
                                          </p:val>
                                        </p:tav>
                                      </p:tavLst>
                                    </p:anim>
                                    <p:set>
                                      <p:cBhvr>
                                        <p:cTn id="50" dur="1" fill="hold">
                                          <p:stCondLst>
                                            <p:cond delay="499"/>
                                          </p:stCondLst>
                                        </p:cTn>
                                        <p:tgtEl>
                                          <p:spTgt spid="3074"/>
                                        </p:tgtEl>
                                        <p:attrNameLst>
                                          <p:attrName>style.visibility</p:attrName>
                                        </p:attrNameLst>
                                      </p:cBhvr>
                                      <p:to>
                                        <p:strVal val="hidden"/>
                                      </p:to>
                                    </p:set>
                                  </p:childTnLst>
                                </p:cTn>
                              </p:par>
                              <p:par>
                                <p:cTn id="51" presetID="39" presetClass="exit" presetSubtype="0" decel="100000" fill="hold" grpId="1" nodeType="withEffect">
                                  <p:stCondLst>
                                    <p:cond delay="0"/>
                                  </p:stCondLst>
                                  <p:childTnLst>
                                    <p:anim calcmode="lin" valueType="num">
                                      <p:cBhvr>
                                        <p:cTn id="52" dur="500" fill="hold"/>
                                        <p:tgtEl>
                                          <p:spTgt spid="3075">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53" dur="500" fill="hold"/>
                                        <p:tgtEl>
                                          <p:spTgt spid="3075">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54" dur="500" fill="hold"/>
                                        <p:tgtEl>
                                          <p:spTgt spid="3075">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55" dur="500" fill="hold"/>
                                        <p:tgtEl>
                                          <p:spTgt spid="3075">
                                            <p:txEl>
                                              <p:pRg st="0" end="0"/>
                                            </p:txEl>
                                          </p:spTgt>
                                        </p:tgtEl>
                                        <p:attrNameLst>
                                          <p:attrName>ppt_y</p:attrName>
                                        </p:attrNameLst>
                                      </p:cBhvr>
                                      <p:tavLst>
                                        <p:tav tm="0">
                                          <p:val>
                                            <p:strVal val="ppt_y"/>
                                          </p:val>
                                        </p:tav>
                                        <p:tav tm="100000">
                                          <p:val>
                                            <p:strVal val="ppt_y"/>
                                          </p:val>
                                        </p:tav>
                                      </p:tavLst>
                                    </p:anim>
                                    <p:set>
                                      <p:cBhvr>
                                        <p:cTn id="56" dur="1" fill="hold">
                                          <p:stCondLst>
                                            <p:cond delay="499"/>
                                          </p:stCondLst>
                                        </p:cTn>
                                        <p:tgtEl>
                                          <p:spTgt spid="3075">
                                            <p:txEl>
                                              <p:pRg st="0" end="0"/>
                                            </p:txEl>
                                          </p:spTgt>
                                        </p:tgtEl>
                                        <p:attrNameLst>
                                          <p:attrName>style.visibility</p:attrName>
                                        </p:attrNameLst>
                                      </p:cBhvr>
                                      <p:to>
                                        <p:strVal val="hidden"/>
                                      </p:to>
                                    </p:set>
                                  </p:childTnLst>
                                </p:cTn>
                              </p:par>
                              <p:par>
                                <p:cTn id="57" presetID="39" presetClass="exit" presetSubtype="0" decel="100000" fill="hold" grpId="1" nodeType="withEffect">
                                  <p:stCondLst>
                                    <p:cond delay="0"/>
                                  </p:stCondLst>
                                  <p:childTnLst>
                                    <p:anim calcmode="lin" valueType="num">
                                      <p:cBhvr>
                                        <p:cTn id="58" dur="500" fill="hold"/>
                                        <p:tgtEl>
                                          <p:spTgt spid="3075">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59" dur="500" fill="hold"/>
                                        <p:tgtEl>
                                          <p:spTgt spid="3075">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60" dur="500" fill="hold"/>
                                        <p:tgtEl>
                                          <p:spTgt spid="3075">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61" dur="500" fill="hold"/>
                                        <p:tgtEl>
                                          <p:spTgt spid="3075">
                                            <p:txEl>
                                              <p:pRg st="2" end="2"/>
                                            </p:txEl>
                                          </p:spTgt>
                                        </p:tgtEl>
                                        <p:attrNameLst>
                                          <p:attrName>ppt_y</p:attrName>
                                        </p:attrNameLst>
                                      </p:cBhvr>
                                      <p:tavLst>
                                        <p:tav tm="0">
                                          <p:val>
                                            <p:strVal val="ppt_y"/>
                                          </p:val>
                                        </p:tav>
                                        <p:tav tm="100000">
                                          <p:val>
                                            <p:strVal val="ppt_y"/>
                                          </p:val>
                                        </p:tav>
                                      </p:tavLst>
                                    </p:anim>
                                    <p:set>
                                      <p:cBhvr>
                                        <p:cTn id="62" dur="1" fill="hold">
                                          <p:stCondLst>
                                            <p:cond delay="499"/>
                                          </p:stCondLst>
                                        </p:cTn>
                                        <p:tgtEl>
                                          <p:spTgt spid="3075">
                                            <p:txEl>
                                              <p:pRg st="2" end="2"/>
                                            </p:txEl>
                                          </p:spTgt>
                                        </p:tgtEl>
                                        <p:attrNameLst>
                                          <p:attrName>style.visibility</p:attrName>
                                        </p:attrNameLst>
                                      </p:cBhvr>
                                      <p:to>
                                        <p:strVal val="hidden"/>
                                      </p:to>
                                    </p:set>
                                  </p:childTnLst>
                                </p:cTn>
                              </p:par>
                              <p:par>
                                <p:cTn id="63" presetID="39" presetClass="exit" presetSubtype="0" decel="100000" fill="hold" grpId="1" nodeType="withEffect">
                                  <p:stCondLst>
                                    <p:cond delay="0"/>
                                  </p:stCondLst>
                                  <p:childTnLst>
                                    <p:anim calcmode="lin" valueType="num">
                                      <p:cBhvr>
                                        <p:cTn id="64" dur="500" fill="hold"/>
                                        <p:tgtEl>
                                          <p:spTgt spid="3075">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65" dur="500" fill="hold"/>
                                        <p:tgtEl>
                                          <p:spTgt spid="3075">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66" dur="500" fill="hold"/>
                                        <p:tgtEl>
                                          <p:spTgt spid="3075">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67" dur="500" fill="hold"/>
                                        <p:tgtEl>
                                          <p:spTgt spid="3075">
                                            <p:txEl>
                                              <p:pRg st="4" end="4"/>
                                            </p:txEl>
                                          </p:spTgt>
                                        </p:tgtEl>
                                        <p:attrNameLst>
                                          <p:attrName>ppt_y</p:attrName>
                                        </p:attrNameLst>
                                      </p:cBhvr>
                                      <p:tavLst>
                                        <p:tav tm="0">
                                          <p:val>
                                            <p:strVal val="ppt_y"/>
                                          </p:val>
                                        </p:tav>
                                        <p:tav tm="100000">
                                          <p:val>
                                            <p:strVal val="ppt_y"/>
                                          </p:val>
                                        </p:tav>
                                      </p:tavLst>
                                    </p:anim>
                                    <p:set>
                                      <p:cBhvr>
                                        <p:cTn id="68" dur="1" fill="hold">
                                          <p:stCondLst>
                                            <p:cond delay="499"/>
                                          </p:stCondLst>
                                        </p:cTn>
                                        <p:tgtEl>
                                          <p:spTgt spid="3075">
                                            <p:txEl>
                                              <p:pRg st="4" end="4"/>
                                            </p:txEl>
                                          </p:spTgt>
                                        </p:tgtEl>
                                        <p:attrNameLst>
                                          <p:attrName>style.visibility</p:attrName>
                                        </p:attrNameLst>
                                      </p:cBhvr>
                                      <p:to>
                                        <p:strVal val="hidden"/>
                                      </p:to>
                                    </p:set>
                                  </p:childTnLst>
                                </p:cTn>
                              </p:par>
                              <p:par>
                                <p:cTn id="69" presetID="39" presetClass="exit" presetSubtype="0" decel="100000" fill="hold" grpId="1" nodeType="withEffect">
                                  <p:stCondLst>
                                    <p:cond delay="0"/>
                                  </p:stCondLst>
                                  <p:childTnLst>
                                    <p:anim calcmode="lin" valueType="num">
                                      <p:cBhvr>
                                        <p:cTn id="70" dur="500" fill="hold"/>
                                        <p:tgtEl>
                                          <p:spTgt spid="3075">
                                            <p:txEl>
                                              <p:pRg st="6" end="6"/>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71" dur="500" fill="hold"/>
                                        <p:tgtEl>
                                          <p:spTgt spid="3075">
                                            <p:txEl>
                                              <p:pRg st="6" end="6"/>
                                            </p:txEl>
                                          </p:spTgt>
                                        </p:tgtEl>
                                        <p:attrNameLst>
                                          <p:attrName>ppt_w</p:attrName>
                                        </p:attrNameLst>
                                      </p:cBhvr>
                                      <p:tavLst>
                                        <p:tav tm="0">
                                          <p:val>
                                            <p:strVal val="ppt_w"/>
                                          </p:val>
                                        </p:tav>
                                        <p:tav tm="50000">
                                          <p:val>
                                            <p:strVal val="ppt_w+.3"/>
                                          </p:val>
                                        </p:tav>
                                        <p:tav tm="100000">
                                          <p:val>
                                            <p:strVal val="ppt_w+.3"/>
                                          </p:val>
                                        </p:tav>
                                      </p:tavLst>
                                    </p:anim>
                                    <p:anim calcmode="lin" valueType="num">
                                      <p:cBhvr>
                                        <p:cTn id="72" dur="500" fill="hold"/>
                                        <p:tgtEl>
                                          <p:spTgt spid="3075">
                                            <p:txEl>
                                              <p:pRg st="6" end="6"/>
                                            </p:txEl>
                                          </p:spTgt>
                                        </p:tgtEl>
                                        <p:attrNameLst>
                                          <p:attrName>ppt_x</p:attrName>
                                        </p:attrNameLst>
                                      </p:cBhvr>
                                      <p:tavLst>
                                        <p:tav tm="0">
                                          <p:val>
                                            <p:strVal val="ppt_x"/>
                                          </p:val>
                                        </p:tav>
                                        <p:tav tm="50000">
                                          <p:val>
                                            <p:strVal val="ppt_x"/>
                                          </p:val>
                                        </p:tav>
                                        <p:tav tm="100000">
                                          <p:val>
                                            <p:strVal val="ppt_x-.3"/>
                                          </p:val>
                                        </p:tav>
                                      </p:tavLst>
                                    </p:anim>
                                    <p:anim calcmode="lin" valueType="num">
                                      <p:cBhvr>
                                        <p:cTn id="73" dur="500" fill="hold"/>
                                        <p:tgtEl>
                                          <p:spTgt spid="3075">
                                            <p:txEl>
                                              <p:pRg st="6" end="6"/>
                                            </p:txEl>
                                          </p:spTgt>
                                        </p:tgtEl>
                                        <p:attrNameLst>
                                          <p:attrName>ppt_y</p:attrName>
                                        </p:attrNameLst>
                                      </p:cBhvr>
                                      <p:tavLst>
                                        <p:tav tm="0">
                                          <p:val>
                                            <p:strVal val="ppt_y"/>
                                          </p:val>
                                        </p:tav>
                                        <p:tav tm="100000">
                                          <p:val>
                                            <p:strVal val="ppt_y"/>
                                          </p:val>
                                        </p:tav>
                                      </p:tavLst>
                                    </p:anim>
                                    <p:set>
                                      <p:cBhvr>
                                        <p:cTn id="74" dur="1" fill="hold">
                                          <p:stCondLst>
                                            <p:cond delay="499"/>
                                          </p:stCondLst>
                                        </p:cTn>
                                        <p:tgtEl>
                                          <p:spTgt spid="3075">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P spid="3074" grpId="1"/>
      <p:bldP spid="3075" grpId="0" build="p"/>
      <p:bldP spid="3075" grpId="1"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1025746"/>
            <a:ext cx="7704856" cy="3000373"/>
          </a:xfrm>
          <a:prstGeom prst="rect">
            <a:avLst/>
          </a:prstGeom>
        </p:spPr>
        <p:txBody>
          <a:bodyPr wrap="square">
            <a:spAutoFit/>
          </a:bodyPr>
          <a:lstStyle/>
          <a:p>
            <a:pPr algn="just" rtl="1">
              <a:lnSpc>
                <a:spcPct val="107000"/>
              </a:lnSpc>
            </a:pPr>
            <a:r>
              <a:rPr lang="ar-SA" sz="1600" dirty="0">
                <a:solidFill>
                  <a:srgbClr val="0D47A1"/>
                </a:solidFill>
                <a:latin typeface="Tahoma" panose="020B0604030504040204" pitchFamily="34" charset="0"/>
                <a:ea typeface="Times New Roman" panose="02020603050405020304" pitchFamily="18" charset="0"/>
                <a:cs typeface="2  Nazanin" panose="00000400000000000000" pitchFamily="2" charset="-78"/>
                <a:hlinkClick r:id="rId2"/>
              </a:rPr>
              <a:t>نمونه ای از یک شرح حال کامل</a:t>
            </a:r>
            <a:endParaRPr lang="en-US" sz="1600" dirty="0">
              <a:latin typeface="Calibri" panose="020F0502020204030204" pitchFamily="34" charset="0"/>
              <a:ea typeface="Calibri" panose="020F0502020204030204" pitchFamily="34" charset="0"/>
              <a:cs typeface="2  Nazanin" panose="00000400000000000000" pitchFamily="2" charset="-78"/>
            </a:endParaRPr>
          </a:p>
          <a:p>
            <a:pPr algn="just" rtl="1">
              <a:lnSpc>
                <a:spcPts val="1620"/>
              </a:lnSpc>
            </a:pP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ازحدود5سال پیش سردرد خفیفی در ناحیه </a:t>
            </a:r>
            <a:r>
              <a:rPr lang="en-US" sz="1600" dirty="0" err="1">
                <a:solidFill>
                  <a:srgbClr val="000000"/>
                </a:solidFill>
                <a:latin typeface="Tahoma" panose="020B0604030504040204" pitchFamily="34" charset="0"/>
                <a:ea typeface="Times New Roman" panose="02020603050405020304" pitchFamily="18" charset="0"/>
                <a:cs typeface="2  Nazanin" panose="00000400000000000000" pitchFamily="2" charset="-78"/>
              </a:rPr>
              <a:t>frontal,temporal</a:t>
            </a: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داشته است.اما درد فعلی شدیدتراست وبا فشاردادن دست روی نواحی مذکور این درد کمی کاهش می یابد.درددرهنگام ظهرتشدیدمی شود.درتاریخ 1/3/91باسیاهی رفتن چشم ها ودرد شدیددرناحیه سرهوشیاری خودراازدست میدهد به بیمارستان مراجعه کرده وابتداتشخیص </a:t>
            </a:r>
            <a:r>
              <a:rPr lang="en-US"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CVA</a:t>
            </a: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خفیف داده میشود.دربخش </a:t>
            </a:r>
            <a:r>
              <a:rPr lang="en-US"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ICU</a:t>
            </a: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بستری میشود.در برخی مواقع احساس تهوع به وی دست میدهد.سرفه های خشک میزند وچشم راستش باتاری دید مواجه است.درقسمت انتهایی روی پای چپ تورم دارد.که علتش درحال بررسی است وممکن است مربوط به</a:t>
            </a:r>
            <a:r>
              <a:rPr lang="en-US" sz="1600" dirty="0" err="1">
                <a:solidFill>
                  <a:srgbClr val="000000"/>
                </a:solidFill>
                <a:latin typeface="Tahoma" panose="020B0604030504040204" pitchFamily="34" charset="0"/>
                <a:ea typeface="Times New Roman" panose="02020603050405020304" pitchFamily="18" charset="0"/>
                <a:cs typeface="2  Nazanin" panose="00000400000000000000" pitchFamily="2" charset="-78"/>
              </a:rPr>
              <a:t>Cratinine</a:t>
            </a: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بالای اوباشد(2.5)که حاکی از مشکلات کلیوی است.</a:t>
            </a:r>
            <a:endParaRPr lang="en-US" sz="1600" dirty="0">
              <a:latin typeface="Calibri" panose="020F0502020204030204" pitchFamily="34" charset="0"/>
              <a:ea typeface="Calibri" panose="020F0502020204030204" pitchFamily="34" charset="0"/>
              <a:cs typeface="2  Nazanin" panose="00000400000000000000" pitchFamily="2" charset="-78"/>
            </a:endParaRPr>
          </a:p>
          <a:p>
            <a:pPr algn="just" rtl="1">
              <a:lnSpc>
                <a:spcPts val="1620"/>
              </a:lnSpc>
            </a:pP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بیمار با استرس های روانی هم مواجه است بیمارازاینکه عروسش ازاو مراقبت میکند چندان راضی نیست.درروزعلاوه بر مصرف وعده های کامل از میان وعده هم استفاده میکند.به چای وابستگی شدید دارد ام سابقه مصرف سیگار ویا الکل را ندارد.</a:t>
            </a:r>
            <a:endParaRPr lang="en-US" sz="1600" dirty="0">
              <a:latin typeface="Calibri" panose="020F0502020204030204" pitchFamily="34" charset="0"/>
              <a:ea typeface="Calibri" panose="020F0502020204030204" pitchFamily="34" charset="0"/>
              <a:cs typeface="2  Nazanin" panose="00000400000000000000" pitchFamily="2" charset="-78"/>
            </a:endParaRPr>
          </a:p>
          <a:p>
            <a:pPr algn="just" rtl="1">
              <a:lnSpc>
                <a:spcPct val="107000"/>
              </a:lnSpc>
            </a:pPr>
            <a:r>
              <a:rPr lang="ar-SA" sz="1600" dirty="0">
                <a:solidFill>
                  <a:srgbClr val="FF0000"/>
                </a:solidFill>
                <a:latin typeface="Tahoma" panose="020B0604030504040204" pitchFamily="34" charset="0"/>
                <a:ea typeface="Times New Roman" panose="02020603050405020304" pitchFamily="18" charset="0"/>
                <a:cs typeface="2  Nazanin" panose="00000400000000000000" pitchFamily="2" charset="-78"/>
              </a:rPr>
              <a:t>داروها:</a:t>
            </a:r>
            <a:endParaRPr lang="en-US" sz="1600" dirty="0">
              <a:latin typeface="Calibri" panose="020F0502020204030204" pitchFamily="34" charset="0"/>
              <a:ea typeface="Calibri" panose="020F0502020204030204" pitchFamily="34" charset="0"/>
              <a:cs typeface="2  Nazanin" panose="00000400000000000000" pitchFamily="2" charset="-78"/>
            </a:endParaRPr>
          </a:p>
          <a:p>
            <a:pPr algn="just" rtl="1">
              <a:lnSpc>
                <a:spcPts val="1620"/>
              </a:lnSpc>
            </a:pP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1.</a:t>
            </a:r>
            <a:r>
              <a:rPr lang="en-US"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serum 1/3  2/3            1000 CC               IV</a:t>
            </a:r>
            <a:endParaRPr lang="en-US" sz="1600" dirty="0">
              <a:latin typeface="Calibri" panose="020F0502020204030204" pitchFamily="34" charset="0"/>
              <a:ea typeface="Calibri" panose="020F0502020204030204" pitchFamily="34" charset="0"/>
              <a:cs typeface="2  Nazanin" panose="00000400000000000000" pitchFamily="2" charset="-78"/>
            </a:endParaRPr>
          </a:p>
          <a:p>
            <a:pPr algn="just" rtl="1">
              <a:lnSpc>
                <a:spcPct val="107000"/>
              </a:lnSpc>
            </a:pPr>
            <a:r>
              <a:rPr lang="ar-SA" sz="1600" dirty="0">
                <a:solidFill>
                  <a:srgbClr val="FF0000"/>
                </a:solidFill>
                <a:latin typeface="Tahoma" panose="020B0604030504040204" pitchFamily="34" charset="0"/>
                <a:ea typeface="Times New Roman" panose="02020603050405020304" pitchFamily="18" charset="0"/>
                <a:cs typeface="2  Nazanin" panose="00000400000000000000" pitchFamily="2" charset="-78"/>
              </a:rPr>
              <a:t>آلرژی:</a:t>
            </a:r>
            <a:r>
              <a:rPr lang="ar-SA" sz="1600" dirty="0">
                <a:solidFill>
                  <a:srgbClr val="000000"/>
                </a:solidFill>
                <a:latin typeface="Tahoma" panose="020B0604030504040204" pitchFamily="34" charset="0"/>
                <a:ea typeface="Times New Roman" panose="02020603050405020304" pitchFamily="18" charset="0"/>
                <a:cs typeface="2  Nazanin" panose="00000400000000000000" pitchFamily="2" charset="-78"/>
              </a:rPr>
              <a:t>به هیچگونه دارویا ماده خاص آلرژی ندارد.</a:t>
            </a:r>
            <a:endParaRPr lang="en-US" sz="1600" dirty="0">
              <a:effectLst/>
              <a:latin typeface="Calibri" panose="020F0502020204030204" pitchFamily="34" charset="0"/>
              <a:ea typeface="Calibri" panose="020F0502020204030204" pitchFamily="34" charset="0"/>
              <a:cs typeface="2  Nazanin" panose="00000400000000000000" pitchFamily="2" charset="-78"/>
            </a:endParaRPr>
          </a:p>
        </p:txBody>
      </p:sp>
      <p:sp>
        <p:nvSpPr>
          <p:cNvPr id="3" name="Rectangle 2"/>
          <p:cNvSpPr/>
          <p:nvPr/>
        </p:nvSpPr>
        <p:spPr>
          <a:xfrm>
            <a:off x="1259632" y="3936480"/>
            <a:ext cx="7704856" cy="1652760"/>
          </a:xfrm>
          <a:prstGeom prst="rect">
            <a:avLst/>
          </a:prstGeom>
        </p:spPr>
        <p:txBody>
          <a:bodyPr wrap="square">
            <a:spAutoFit/>
          </a:bodyPr>
          <a:lstStyle/>
          <a:p>
            <a:pPr algn="just" rtl="1">
              <a:lnSpc>
                <a:spcPct val="107000"/>
              </a:lnSpc>
            </a:pPr>
            <a:r>
              <a:rPr lang="ar-SA" sz="2000" dirty="0">
                <a:solidFill>
                  <a:srgbClr val="FF0000"/>
                </a:solidFill>
                <a:latin typeface="Tahoma" panose="020B0604030504040204" pitchFamily="34" charset="0"/>
                <a:ea typeface="Times New Roman" panose="02020603050405020304" pitchFamily="18" charset="0"/>
                <a:cs typeface="2  Nazanin" panose="00000400000000000000" pitchFamily="2" charset="-78"/>
              </a:rPr>
              <a:t>سابقه قبلی:</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بیماری های دوران کودکی</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:درکودکی به بیماری آبله مرغان مبتلا شده است .</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بیماری های دوران بزرگسالی</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:2سال پیش به دلیل تاری دید در چشم راست به پزشکمراجعه کرده است .مبتلا به هیپرتانسیون است،</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عمل جراحی:</a:t>
            </a:r>
            <a:r>
              <a:rPr lang="ar-SA" dirty="0">
                <a:solidFill>
                  <a:srgbClr val="FF0000"/>
                </a:solidFill>
                <a:latin typeface="Calibri" panose="020F0502020204030204" pitchFamily="34" charset="0"/>
                <a:ea typeface="Times New Roman" panose="02020603050405020304" pitchFamily="18" charset="0"/>
                <a:cs typeface="Cambria" panose="02040503050406030204" pitchFamily="18" charset="0"/>
              </a:rPr>
              <a:t> </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تحت عمل جراحی کاتاراکت قرار گرفته </a:t>
            </a:r>
            <a:r>
              <a:rPr lang="ar-SA" dirty="0">
                <a:solidFill>
                  <a:srgbClr val="000000"/>
                </a:solidFill>
                <a:latin typeface="Calibri" panose="020F0502020204030204" pitchFamily="34" charset="0"/>
                <a:ea typeface="Times New Roman" panose="02020603050405020304" pitchFamily="18" charset="0"/>
                <a:cs typeface="Cambria" panose="02040503050406030204" pitchFamily="18" charset="0"/>
              </a:rPr>
              <a:t> </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ویک شب به همین دلیل دربیمارستان بستری بوده است.</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زنان وزایمان:</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4فرزن پسر سالم از طریق زایمان طبیعی به دنیا آورده است.وسابقه روان شناسی</a:t>
            </a:r>
            <a:r>
              <a:rPr lang="ar-SA" dirty="0">
                <a:solidFill>
                  <a:srgbClr val="000000"/>
                </a:solidFill>
                <a:latin typeface="Calibri" panose="020F0502020204030204" pitchFamily="34" charset="0"/>
                <a:ea typeface="Times New Roman" panose="02020603050405020304" pitchFamily="18" charset="0"/>
                <a:cs typeface="Cambria" panose="02040503050406030204" pitchFamily="18" charset="0"/>
              </a:rPr>
              <a:t> </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هم ندارد.</a:t>
            </a:r>
            <a:endParaRPr lang="en-US" sz="1200" dirty="0">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 xmlns:p14="http://schemas.microsoft.com/office/powerpoint/2010/main" val="35130844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907968"/>
            <a:ext cx="7992888" cy="5329344"/>
          </a:xfrm>
          <a:prstGeom prst="rect">
            <a:avLst/>
          </a:prstGeom>
        </p:spPr>
        <p:txBody>
          <a:bodyPr wrap="square">
            <a:spAutoFit/>
          </a:bodyPr>
          <a:lstStyle/>
          <a:p>
            <a:pPr algn="just" rtl="1">
              <a:lnSpc>
                <a:spcPts val="1620"/>
              </a:lnSpc>
            </a:pPr>
            <a:r>
              <a:rPr lang="ar-SA" dirty="0" smtClean="0">
                <a:solidFill>
                  <a:srgbClr val="FF0000"/>
                </a:solidFill>
                <a:latin typeface="Tahoma" panose="020B0604030504040204" pitchFamily="34" charset="0"/>
                <a:ea typeface="Times New Roman" panose="02020603050405020304" pitchFamily="18" charset="0"/>
                <a:cs typeface="2  Nazanin" panose="00000400000000000000" pitchFamily="2" charset="-78"/>
              </a:rPr>
              <a:t>روش </a:t>
            </a: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های حفظ سلامت:</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هیج یک از واکسن ها را تزریق نکرده است.</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سابقه خانوادگی:</a:t>
            </a: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پدش در سن 70سالگی بر اثر سکته قلبی درگذشت. مادرش در سن 75سالگی بر اثرسکته قلبی فوت کرده است. تنهایکیازبرادرانش مبتلا به هیپرتانسیون است.همه فرزندانش سالم اند ومشکل خاصی ندارند. سابقه خانوادگی دیابت،سل،سرطان وبیماری روانی ندارد.</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سابقه شخصی واجتماعی:</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درمرزعبیدزاده وبزرگ شده است درسن 15سالگی ازدواج کرده وسواد هم ندارد. دارای جوصمیمی درخانه میباشد وعروسانش از اومراقبت میکنند. بعلت سن بالا به مشکلاتش چندان اهمیت نمیدهند همین استرس ونگرانی اورا افزایش داده است. بیشترکارهایشراخودش انجام میدهد.صبح زود بیدار میشود وزود هم میخوابد.فعالیت ورزشی ندارد،رژیم غذاییش عموماآش وغذاهای آبکی است. داروهایش را روی یخچال نگهداری می کند.</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بررسی سیستم ها:</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عمومی:</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کمی چاق است ودر چندسال اخیر باافزایش وزن مواجه بوده است.</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پوست:</a:t>
            </a:r>
            <a:endParaRPr lang="en-US" sz="1200" dirty="0">
              <a:latin typeface="Calibri" panose="020F0502020204030204" pitchFamily="34" charset="0"/>
              <a:ea typeface="Calibri" panose="020F0502020204030204" pitchFamily="34" charset="0"/>
              <a:cs typeface="Arial" panose="020B0604020202020204" pitchFamily="34" charset="0"/>
            </a:endParaRPr>
          </a:p>
          <a:p>
            <a:pPr algn="r" rtl="1"/>
            <a:r>
              <a:rPr lang="ar-SA" sz="1600" b="1" dirty="0">
                <a:solidFill>
                  <a:srgbClr val="FF0000"/>
                </a:solidFill>
                <a:latin typeface="Tahoma" panose="020B0604030504040204" pitchFamily="34" charset="0"/>
                <a:ea typeface="Times New Roman" panose="02020603050405020304" pitchFamily="18" charset="0"/>
                <a:cs typeface="2  Nazanin" panose="00000400000000000000" pitchFamily="2" charset="-78"/>
              </a:rPr>
              <a:t>مشکل روانی:</a:t>
            </a:r>
            <a:endParaRPr lang="en-US" sz="1400" dirty="0">
              <a:latin typeface="Times New Roman" panose="02020603050405020304" pitchFamily="18" charset="0"/>
              <a:ea typeface="Times New Roman" panose="02020603050405020304" pitchFamily="18" charset="0"/>
            </a:endParaRPr>
          </a:p>
          <a:p>
            <a:pPr algn="r" rtl="1"/>
            <a:r>
              <a:rPr lang="ar-SA" sz="1600" dirty="0">
                <a:latin typeface="Tahoma" panose="020B0604030504040204" pitchFamily="34" charset="0"/>
                <a:ea typeface="Times New Roman" panose="02020603050405020304" pitchFamily="18" charset="0"/>
                <a:cs typeface="2  Nazanin" panose="00000400000000000000" pitchFamily="2" charset="-78"/>
              </a:rPr>
              <a:t>کاملا </a:t>
            </a:r>
            <a:r>
              <a:rPr lang="en-US" sz="1600" dirty="0">
                <a:latin typeface="Tahoma" panose="020B0604030504040204" pitchFamily="34" charset="0"/>
                <a:ea typeface="Times New Roman" panose="02020603050405020304" pitchFamily="18" charset="0"/>
                <a:cs typeface="2  Nazanin" panose="00000400000000000000" pitchFamily="2" charset="-78"/>
              </a:rPr>
              <a:t>Normal</a:t>
            </a:r>
            <a:r>
              <a:rPr lang="ar-SA" sz="1600" dirty="0">
                <a:latin typeface="Tahoma" panose="020B0604030504040204" pitchFamily="34" charset="0"/>
                <a:ea typeface="Times New Roman" panose="02020603050405020304" pitchFamily="18" charset="0"/>
                <a:cs typeface="2  Nazanin" panose="00000400000000000000" pitchFamily="2" charset="-78"/>
              </a:rPr>
              <a:t> است .</a:t>
            </a:r>
            <a:endParaRPr lang="en-US" sz="1400" dirty="0">
              <a:latin typeface="Times New Roman" panose="02020603050405020304" pitchFamily="18" charset="0"/>
              <a:ea typeface="Times New Roman" panose="02020603050405020304" pitchFamily="18"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معاینه فیزیکی:</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خانم زیوری پیرزن کوتاه قد ونسبتا چاقی است.که ظاهر خنده رویی دارد. اما بدلیل بی سوادی ونا آگاهی در مورد درمان با دقت به سوالات پاسخ نمی دهد.</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FF0000"/>
                </a:solidFill>
                <a:latin typeface="Tahoma" panose="020B0604030504040204" pitchFamily="34" charset="0"/>
                <a:ea typeface="Times New Roman" panose="02020603050405020304" pitchFamily="18" charset="0"/>
                <a:cs typeface="2  Nazanin" panose="00000400000000000000" pitchFamily="2" charset="-78"/>
              </a:rPr>
              <a:t>نشانه های حیاتی:</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قد:152</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ar-SA" dirty="0">
                <a:solidFill>
                  <a:srgbClr val="000000"/>
                </a:solidFill>
                <a:latin typeface="Tahoma" panose="020B0604030504040204" pitchFamily="34" charset="0"/>
                <a:ea typeface="Times New Roman" panose="02020603050405020304" pitchFamily="18" charset="0"/>
                <a:cs typeface="2  Nazanin" panose="00000400000000000000" pitchFamily="2" charset="-78"/>
              </a:rPr>
              <a:t>وزن:72</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en-US" dirty="0">
                <a:solidFill>
                  <a:srgbClr val="000000"/>
                </a:solidFill>
                <a:latin typeface="Tahoma" panose="020B0604030504040204" pitchFamily="34" charset="0"/>
                <a:ea typeface="Times New Roman" panose="02020603050405020304" pitchFamily="18" charset="0"/>
                <a:cs typeface="2  Nazanin" panose="00000400000000000000" pitchFamily="2" charset="-78"/>
              </a:rPr>
              <a:t>PR:55</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en-US" dirty="0">
                <a:solidFill>
                  <a:srgbClr val="000000"/>
                </a:solidFill>
                <a:latin typeface="Tahoma" panose="020B0604030504040204" pitchFamily="34" charset="0"/>
                <a:ea typeface="Times New Roman" panose="02020603050405020304" pitchFamily="18" charset="0"/>
                <a:cs typeface="2  Nazanin" panose="00000400000000000000" pitchFamily="2" charset="-78"/>
              </a:rPr>
              <a:t>RR:10</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ts val="1620"/>
              </a:lnSpc>
            </a:pPr>
            <a:r>
              <a:rPr lang="en-US" dirty="0">
                <a:solidFill>
                  <a:srgbClr val="000000"/>
                </a:solidFill>
                <a:latin typeface="Tahoma" panose="020B0604030504040204" pitchFamily="34" charset="0"/>
                <a:ea typeface="Times New Roman" panose="02020603050405020304" pitchFamily="18" charset="0"/>
                <a:cs typeface="2  Nazanin" panose="00000400000000000000" pitchFamily="2" charset="-78"/>
              </a:rPr>
              <a:t>T:36.5</a:t>
            </a:r>
            <a:endParaRPr lang="en-US" sz="12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1400" b="1" dirty="0">
                <a:solidFill>
                  <a:srgbClr val="FF0000"/>
                </a:solidFill>
                <a:latin typeface="Tahoma" panose="020B0604030504040204" pitchFamily="34" charset="0"/>
                <a:ea typeface="Calibri" panose="020F0502020204030204" pitchFamily="34" charset="0"/>
                <a:cs typeface="2  Nazanin" panose="00000400000000000000" pitchFamily="2" charset="-78"/>
              </a:rPr>
              <a:t>بررسی اعصاب 12گانه</a:t>
            </a:r>
            <a:r>
              <a:rPr lang="en-US" sz="1400" b="1" dirty="0">
                <a:solidFill>
                  <a:srgbClr val="FF0000"/>
                </a:solidFill>
                <a:latin typeface="Tahoma" panose="020B0604030504040204" pitchFamily="34" charset="0"/>
                <a:ea typeface="Calibri" panose="020F0502020204030204" pitchFamily="34" charset="0"/>
                <a:cs typeface="2  Nazanin" panose="00000400000000000000" pitchFamily="2" charset="-78"/>
              </a:rPr>
              <a:t>:</a:t>
            </a:r>
            <a:endParaRPr lang="en-US" sz="1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 xmlns:p14="http://schemas.microsoft.com/office/powerpoint/2010/main" val="8730796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990600" y="304800"/>
            <a:ext cx="7772400" cy="1143000"/>
          </a:xfrm>
        </p:spPr>
        <p:txBody>
          <a:bodyPr/>
          <a:lstStyle/>
          <a:p>
            <a:pPr algn="ctr"/>
            <a:r>
              <a:rPr lang="en-US" altLang="en-US" sz="6600" b="1" i="1" dirty="0" smtClean="0">
                <a:solidFill>
                  <a:srgbClr val="FE3728"/>
                </a:solidFill>
                <a:ea typeface="Times New Roman (Arabic)"/>
                <a:cs typeface="Times New Roman" panose="02020603050405020304" pitchFamily="18" charset="0"/>
              </a:rPr>
              <a:t>Main  Condition</a:t>
            </a:r>
            <a:r>
              <a:rPr lang="en-US" altLang="en-US" dirty="0" smtClean="0">
                <a:latin typeface="Zar" pitchFamily="2" charset="0"/>
                <a:ea typeface="Times New Roman (Arabic)"/>
                <a:cs typeface="Zar" pitchFamily="2" charset="0"/>
              </a:rPr>
              <a:t> </a:t>
            </a:r>
          </a:p>
        </p:txBody>
      </p:sp>
      <p:sp>
        <p:nvSpPr>
          <p:cNvPr id="10243" name="Rectangle 3"/>
          <p:cNvSpPr>
            <a:spLocks noGrp="1" noChangeArrowheads="1"/>
          </p:cNvSpPr>
          <p:nvPr>
            <p:ph type="subTitle" idx="1"/>
          </p:nvPr>
        </p:nvSpPr>
        <p:spPr>
          <a:xfrm>
            <a:off x="533400" y="2057400"/>
            <a:ext cx="8229600" cy="3886200"/>
          </a:xfrm>
        </p:spPr>
        <p:txBody>
          <a:bodyPr>
            <a:normAutofit/>
          </a:bodyPr>
          <a:lstStyle/>
          <a:p>
            <a:pPr algn="ctr" rtl="1">
              <a:buFont typeface="Monotype Sorts"/>
              <a:buNone/>
            </a:pPr>
            <a:r>
              <a:rPr lang="ar-SA" altLang="en-US" sz="3600" b="1" dirty="0" smtClean="0">
                <a:solidFill>
                  <a:srgbClr val="006000"/>
                </a:solidFill>
                <a:latin typeface="Zar" pitchFamily="2" charset="0"/>
                <a:ea typeface="Times New Roman (Arabic)"/>
                <a:cs typeface="B Koodak" pitchFamily="2" charset="0"/>
              </a:rPr>
              <a:t>وضعيتي است كه در پايان دوره </a:t>
            </a:r>
            <a:endParaRPr lang="en-US" altLang="en-US" sz="3600" b="1" dirty="0" smtClean="0">
              <a:solidFill>
                <a:srgbClr val="006000"/>
              </a:solidFill>
              <a:latin typeface="Zar" pitchFamily="2" charset="0"/>
              <a:ea typeface="Times New Roman (Arabic)"/>
              <a:cs typeface="B Koodak" pitchFamily="2" charset="0"/>
            </a:endParaRPr>
          </a:p>
          <a:p>
            <a:pPr algn="ctr" rtl="1">
              <a:buFont typeface="Monotype Sorts"/>
              <a:buNone/>
            </a:pPr>
            <a:r>
              <a:rPr lang="ar-SA" altLang="en-US" sz="2800" b="1" dirty="0" smtClean="0">
                <a:solidFill>
                  <a:srgbClr val="006000"/>
                </a:solidFill>
                <a:latin typeface="Zar" pitchFamily="2" charset="0"/>
                <a:ea typeface="Times New Roman (Arabic)"/>
                <a:cs typeface="B Koodak" pitchFamily="2" charset="0"/>
              </a:rPr>
              <a:t>مراقبت</a:t>
            </a:r>
            <a:r>
              <a:rPr lang="ar-SA" altLang="en-US" sz="3600" b="1" dirty="0" smtClean="0">
                <a:solidFill>
                  <a:srgbClr val="006000"/>
                </a:solidFill>
                <a:latin typeface="Zar" pitchFamily="2" charset="0"/>
                <a:ea typeface="Times New Roman (Arabic)"/>
                <a:cs typeface="B Koodak" pitchFamily="2" charset="0"/>
              </a:rPr>
              <a:t> بهداشتي درماني كنوني</a:t>
            </a:r>
            <a:endParaRPr lang="en-US" altLang="en-US" sz="3600" b="1" dirty="0" smtClean="0">
              <a:solidFill>
                <a:srgbClr val="006000"/>
              </a:solidFill>
              <a:latin typeface="Zar" pitchFamily="2" charset="0"/>
              <a:ea typeface="Times New Roman (Arabic)"/>
              <a:cs typeface="B Koodak" pitchFamily="2" charset="0"/>
            </a:endParaRPr>
          </a:p>
          <a:p>
            <a:pPr algn="ctr" rtl="1">
              <a:buFont typeface="Monotype Sorts"/>
              <a:buNone/>
            </a:pPr>
            <a:r>
              <a:rPr lang="ar-SA" altLang="en-US" sz="3600" b="1" dirty="0" smtClean="0">
                <a:solidFill>
                  <a:srgbClr val="006000"/>
                </a:solidFill>
                <a:latin typeface="Zar" pitchFamily="2" charset="0"/>
                <a:ea typeface="Times New Roman (Arabic)"/>
                <a:cs typeface="B Koodak" pitchFamily="2" charset="0"/>
              </a:rPr>
              <a:t> تشخيص داده شده و دليل </a:t>
            </a:r>
            <a:endParaRPr lang="en-US" altLang="en-US" sz="3600" b="1" dirty="0" smtClean="0">
              <a:solidFill>
                <a:srgbClr val="006000"/>
              </a:solidFill>
              <a:latin typeface="Zar" pitchFamily="2" charset="0"/>
              <a:ea typeface="Times New Roman (Arabic)"/>
              <a:cs typeface="B Koodak" pitchFamily="2" charset="0"/>
            </a:endParaRPr>
          </a:p>
          <a:p>
            <a:pPr algn="ctr" rtl="1">
              <a:buFont typeface="Monotype Sorts"/>
              <a:buNone/>
            </a:pPr>
            <a:r>
              <a:rPr lang="en-US" altLang="en-US" sz="3600" b="1" dirty="0" smtClean="0">
                <a:solidFill>
                  <a:srgbClr val="006000"/>
                </a:solidFill>
                <a:latin typeface="Zar" pitchFamily="2" charset="0"/>
                <a:ea typeface="Times New Roman (Arabic)"/>
                <a:cs typeface="B Koodak" pitchFamily="2" charset="0"/>
              </a:rPr>
              <a:t> </a:t>
            </a:r>
            <a:r>
              <a:rPr lang="ar-SA" altLang="en-US" sz="3600" b="1" dirty="0" smtClean="0">
                <a:solidFill>
                  <a:srgbClr val="006000"/>
                </a:solidFill>
                <a:latin typeface="Zar" pitchFamily="2" charset="0"/>
                <a:ea typeface="Times New Roman (Arabic)"/>
                <a:cs typeface="B Koodak" pitchFamily="2" charset="0"/>
              </a:rPr>
              <a:t>نياز بيماريا مراجعه كننده جهت </a:t>
            </a:r>
            <a:endParaRPr lang="en-US" altLang="en-US" sz="3600" b="1" dirty="0" smtClean="0">
              <a:solidFill>
                <a:srgbClr val="006000"/>
              </a:solidFill>
              <a:latin typeface="Zar" pitchFamily="2" charset="0"/>
              <a:ea typeface="Times New Roman (Arabic)"/>
              <a:cs typeface="B Koodak" pitchFamily="2" charset="0"/>
            </a:endParaRPr>
          </a:p>
          <a:p>
            <a:pPr algn="ctr" rtl="1">
              <a:buFont typeface="Monotype Sorts"/>
              <a:buNone/>
            </a:pPr>
            <a:r>
              <a:rPr lang="ar-SA" altLang="en-US" sz="3600" b="1" dirty="0" smtClean="0">
                <a:solidFill>
                  <a:srgbClr val="006000"/>
                </a:solidFill>
                <a:latin typeface="Zar" pitchFamily="2" charset="0"/>
                <a:ea typeface="Times New Roman (Arabic)"/>
                <a:cs typeface="B Koodak" pitchFamily="2" charset="0"/>
              </a:rPr>
              <a:t>درمان</a:t>
            </a:r>
            <a:r>
              <a:rPr lang="en-US" altLang="en-US" sz="3600" b="1" dirty="0" smtClean="0">
                <a:solidFill>
                  <a:srgbClr val="006000"/>
                </a:solidFill>
                <a:latin typeface="Zar" pitchFamily="2" charset="0"/>
                <a:ea typeface="Times New Roman (Arabic)"/>
                <a:cs typeface="B Koodak" pitchFamily="2" charset="0"/>
              </a:rPr>
              <a:t> </a:t>
            </a:r>
            <a:r>
              <a:rPr lang="ar-SA" altLang="en-US" sz="3600" b="1" dirty="0" smtClean="0">
                <a:solidFill>
                  <a:srgbClr val="006000"/>
                </a:solidFill>
                <a:latin typeface="Zar" pitchFamily="2" charset="0"/>
                <a:ea typeface="Times New Roman (Arabic)"/>
                <a:cs typeface="B Koodak" pitchFamily="2" charset="0"/>
              </a:rPr>
              <a:t>و يا رسيدگي بوده است .</a:t>
            </a:r>
            <a:endParaRPr lang="en-US" altLang="en-US" sz="3600" b="1" dirty="0" smtClean="0">
              <a:solidFill>
                <a:srgbClr val="006000"/>
              </a:solidFill>
              <a:latin typeface="Zar" pitchFamily="2" charset="0"/>
              <a:ea typeface="Times New Roman (Arabic)"/>
              <a:cs typeface="B Koodak" pitchFamily="2" charset="0"/>
            </a:endParaRPr>
          </a:p>
          <a:p>
            <a:pPr algn="ctr">
              <a:buFont typeface="Monotype Sorts"/>
              <a:buNone/>
            </a:pPr>
            <a:endParaRPr lang="en-US" altLang="en-US" sz="3600" b="1" dirty="0" smtClean="0">
              <a:solidFill>
                <a:srgbClr val="006000"/>
              </a:solidFill>
              <a:ea typeface="Times New Roman (Arabic)"/>
            </a:endParaRPr>
          </a:p>
        </p:txBody>
      </p:sp>
    </p:spTree>
    <p:extLst>
      <p:ext uri="{BB962C8B-B14F-4D97-AF65-F5344CB8AC3E}">
        <p14:creationId xmlns="" xmlns:p14="http://schemas.microsoft.com/office/powerpoint/2010/main" val="412634304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990600" y="304800"/>
            <a:ext cx="7772400" cy="1143000"/>
          </a:xfrm>
        </p:spPr>
        <p:txBody>
          <a:bodyPr/>
          <a:lstStyle/>
          <a:p>
            <a:r>
              <a:rPr lang="en-US" altLang="en-US" sz="5400" b="1" smtClean="0">
                <a:solidFill>
                  <a:srgbClr val="590749"/>
                </a:solidFill>
                <a:ea typeface="Times New Roman (Arabic)"/>
                <a:cs typeface="Times New Roman" panose="02020603050405020304" pitchFamily="18" charset="0"/>
              </a:rPr>
              <a:t>Other Conditions </a:t>
            </a:r>
          </a:p>
        </p:txBody>
      </p:sp>
      <p:sp>
        <p:nvSpPr>
          <p:cNvPr id="11267" name="Rectangle 3"/>
          <p:cNvSpPr>
            <a:spLocks noGrp="1" noChangeArrowheads="1"/>
          </p:cNvSpPr>
          <p:nvPr>
            <p:ph type="subTitle" idx="1"/>
          </p:nvPr>
        </p:nvSpPr>
        <p:spPr>
          <a:xfrm>
            <a:off x="838200" y="1600200"/>
            <a:ext cx="8001000" cy="4343400"/>
          </a:xfrm>
        </p:spPr>
        <p:txBody>
          <a:bodyPr>
            <a:normAutofit/>
          </a:bodyPr>
          <a:lstStyle/>
          <a:p>
            <a:pPr algn="r" rtl="1">
              <a:buFont typeface="Monotype Sorts"/>
              <a:buNone/>
            </a:pPr>
            <a:r>
              <a:rPr lang="ar-SA" altLang="en-US" sz="3200" b="1" dirty="0" smtClean="0">
                <a:solidFill>
                  <a:srgbClr val="006000"/>
                </a:solidFill>
                <a:latin typeface="Zar" pitchFamily="2" charset="0"/>
                <a:ea typeface="Times New Roman (Arabic)"/>
                <a:cs typeface="B Titr" pitchFamily="2" charset="0"/>
              </a:rPr>
              <a:t>ساير حالتهايي كه همزمان در طي دوره مراقبت </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فعلي</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 بيمار</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 (</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 هنگام پذيرش</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 )</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وجود </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داشته  و يا در اين مرحله مراقبت</a:t>
            </a:r>
            <a:r>
              <a:rPr lang="en-US" altLang="en-US" sz="3200" b="1" dirty="0" smtClean="0">
                <a:solidFill>
                  <a:srgbClr val="006000"/>
                </a:solidFill>
                <a:latin typeface="Zar" pitchFamily="2" charset="0"/>
                <a:ea typeface="Times New Roman (Arabic)"/>
                <a:cs typeface="B Titr" pitchFamily="2" charset="0"/>
              </a:rPr>
              <a:t> </a:t>
            </a:r>
            <a:r>
              <a:rPr lang="ar-SA" altLang="en-US" sz="3200" b="1" dirty="0" smtClean="0">
                <a:solidFill>
                  <a:srgbClr val="006000"/>
                </a:solidFill>
                <a:latin typeface="Zar" pitchFamily="2" charset="0"/>
                <a:ea typeface="Times New Roman (Arabic)"/>
                <a:cs typeface="B Titr" pitchFamily="2" charset="0"/>
              </a:rPr>
              <a:t>( پس از پذيرش ) بوجود آمده و پيشرفت كرده و يا مدت زمان بستري را افزايش داده و يا بر نحوه درمان بيمار تاثير گذاشته اند .</a:t>
            </a:r>
            <a:endParaRPr lang="en-US" altLang="en-US" sz="3200" b="1" dirty="0" smtClean="0">
              <a:solidFill>
                <a:srgbClr val="006000"/>
              </a:solidFill>
              <a:latin typeface="Zar" pitchFamily="2" charset="0"/>
              <a:ea typeface="Times New Roman (Arabic)"/>
              <a:cs typeface="B Titr" pitchFamily="2" charset="0"/>
            </a:endParaRPr>
          </a:p>
          <a:p>
            <a:pPr algn="r">
              <a:buFont typeface="Monotype Sorts"/>
              <a:buNone/>
            </a:pPr>
            <a:endParaRPr lang="en-US" altLang="en-US" sz="4000" b="1" dirty="0" smtClean="0">
              <a:solidFill>
                <a:srgbClr val="006000"/>
              </a:solidFill>
              <a:ea typeface="Times New Roman (Arabic)"/>
            </a:endParaRPr>
          </a:p>
        </p:txBody>
      </p:sp>
    </p:spTree>
    <p:extLst>
      <p:ext uri="{BB962C8B-B14F-4D97-AF65-F5344CB8AC3E}">
        <p14:creationId xmlns="" xmlns:p14="http://schemas.microsoft.com/office/powerpoint/2010/main" val="9953611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990600" y="381000"/>
            <a:ext cx="7772400" cy="1600200"/>
          </a:xfrm>
        </p:spPr>
        <p:txBody>
          <a:bodyPr>
            <a:normAutofit fontScale="90000"/>
          </a:bodyPr>
          <a:lstStyle/>
          <a:p>
            <a:pPr algn="ctr"/>
            <a:r>
              <a:rPr lang="en-US" altLang="en-US" sz="6000" b="1" dirty="0" smtClean="0">
                <a:solidFill>
                  <a:srgbClr val="006000"/>
                </a:solidFill>
                <a:ea typeface="Times New Roman (Arabic)"/>
                <a:cs typeface="Times New Roman" panose="02020603050405020304" pitchFamily="18" charset="0"/>
              </a:rPr>
              <a:t>Final  Diagnosis</a:t>
            </a:r>
            <a:br>
              <a:rPr lang="en-US" altLang="en-US" sz="6000" b="1" dirty="0" smtClean="0">
                <a:solidFill>
                  <a:srgbClr val="006000"/>
                </a:solidFill>
                <a:ea typeface="Times New Roman (Arabic)"/>
                <a:cs typeface="Times New Roman" panose="02020603050405020304" pitchFamily="18" charset="0"/>
              </a:rPr>
            </a:br>
            <a:r>
              <a:rPr lang="fa-IR" altLang="en-US" sz="3200" b="1" dirty="0" smtClean="0">
                <a:solidFill>
                  <a:srgbClr val="006000"/>
                </a:solidFill>
                <a:ea typeface="Times New Roman (Arabic)"/>
                <a:cs typeface="B Titr" pitchFamily="2" charset="0"/>
              </a:rPr>
              <a:t>وضعیتی است که پس ازبررسی و معاینه به عنوان علت اصلی پذیرش فعلی بیمار جهت مراقبت بیان می شود </a:t>
            </a:r>
            <a:r>
              <a:rPr lang="en-US" altLang="en-US" sz="3200" dirty="0" smtClean="0">
                <a:latin typeface="Zar" pitchFamily="2" charset="0"/>
                <a:ea typeface="Times New Roman (Arabic)"/>
                <a:cs typeface="B Titr" pitchFamily="2" charset="0"/>
              </a:rPr>
              <a:t> </a:t>
            </a:r>
          </a:p>
        </p:txBody>
      </p:sp>
      <p:sp>
        <p:nvSpPr>
          <p:cNvPr id="12291" name="AutoShape 4"/>
          <p:cNvSpPr>
            <a:spLocks noChangeArrowheads="1"/>
          </p:cNvSpPr>
          <p:nvPr/>
        </p:nvSpPr>
        <p:spPr bwMode="auto">
          <a:xfrm>
            <a:off x="914400" y="3886200"/>
            <a:ext cx="7848600" cy="1524000"/>
          </a:xfrm>
          <a:prstGeom prst="roundRect">
            <a:avLst>
              <a:gd name="adj" fmla="val 14481"/>
            </a:avLst>
          </a:prstGeom>
          <a:solidFill>
            <a:schemeClr val="bg2"/>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endParaRPr lang="fa-IR" altLang="en-US"/>
          </a:p>
        </p:txBody>
      </p:sp>
      <p:sp>
        <p:nvSpPr>
          <p:cNvPr id="12292" name="Rectangle 3"/>
          <p:cNvSpPr>
            <a:spLocks noGrp="1" noChangeArrowheads="1"/>
          </p:cNvSpPr>
          <p:nvPr>
            <p:ph type="subTitle" idx="1"/>
          </p:nvPr>
        </p:nvSpPr>
        <p:spPr>
          <a:xfrm>
            <a:off x="762000" y="1981200"/>
            <a:ext cx="8202488" cy="4114800"/>
          </a:xfrm>
        </p:spPr>
        <p:txBody>
          <a:bodyPr/>
          <a:lstStyle/>
          <a:p>
            <a:pPr algn="ctr">
              <a:buFont typeface="Monotype Sorts"/>
              <a:buNone/>
            </a:pPr>
            <a:r>
              <a:rPr lang="en-US" altLang="en-US" dirty="0" smtClean="0">
                <a:latin typeface="Zar" pitchFamily="2" charset="0"/>
                <a:ea typeface="Times New Roman (Arabic)"/>
                <a:cs typeface="Zar" pitchFamily="2" charset="0"/>
              </a:rPr>
              <a:t> </a:t>
            </a:r>
            <a:r>
              <a:rPr lang="en-US" altLang="en-US" b="1" dirty="0" smtClean="0">
                <a:solidFill>
                  <a:srgbClr val="B01BEB"/>
                </a:solidFill>
                <a:ea typeface="Times New Roman (Arabic)"/>
                <a:cs typeface="Times New Roman" panose="02020603050405020304" pitchFamily="18" charset="0"/>
              </a:rPr>
              <a:t>Main Condition</a:t>
            </a:r>
            <a:r>
              <a:rPr lang="en-US" altLang="en-US" dirty="0" smtClean="0">
                <a:latin typeface="Zar" pitchFamily="2" charset="0"/>
                <a:ea typeface="Times New Roman (Arabic)"/>
                <a:cs typeface="Zar" pitchFamily="2" charset="0"/>
              </a:rPr>
              <a:t> </a:t>
            </a:r>
          </a:p>
          <a:p>
            <a:pPr algn="ctr">
              <a:buFont typeface="Monotype Sorts"/>
              <a:buNone/>
            </a:pPr>
            <a:r>
              <a:rPr lang="en-US" altLang="en-US" dirty="0" smtClean="0">
                <a:latin typeface="Zar" pitchFamily="2" charset="0"/>
                <a:ea typeface="Times New Roman (Arabic)"/>
                <a:cs typeface="Zar" pitchFamily="2" charset="0"/>
              </a:rPr>
              <a:t>     </a:t>
            </a:r>
            <a:r>
              <a:rPr lang="en-US" altLang="en-US" dirty="0" smtClean="0">
                <a:solidFill>
                  <a:srgbClr val="1414E8"/>
                </a:solidFill>
                <a:latin typeface="Zar" pitchFamily="2" charset="0"/>
                <a:ea typeface="Times New Roman (Arabic)"/>
                <a:cs typeface="Zar" pitchFamily="2" charset="0"/>
              </a:rPr>
              <a:t>Ruled - Out  Myocardial   Infarction .</a:t>
            </a:r>
          </a:p>
          <a:p>
            <a:pPr algn="ctr">
              <a:buFont typeface="Monotype Sorts"/>
              <a:buNone/>
            </a:pPr>
            <a:r>
              <a:rPr lang="en-US" altLang="en-US" dirty="0" smtClean="0">
                <a:latin typeface="Zar" pitchFamily="2" charset="0"/>
                <a:ea typeface="Times New Roman (Arabic)"/>
                <a:cs typeface="Zar" pitchFamily="2" charset="0"/>
              </a:rPr>
              <a:t> </a:t>
            </a:r>
            <a:r>
              <a:rPr lang="en-US" altLang="en-US" sz="4000" b="1" dirty="0" smtClean="0">
                <a:solidFill>
                  <a:srgbClr val="B01BEB"/>
                </a:solidFill>
                <a:latin typeface="Zar" pitchFamily="2" charset="0"/>
                <a:ea typeface="Times New Roman (Arabic)"/>
                <a:cs typeface="Zar" pitchFamily="2" charset="0"/>
              </a:rPr>
              <a:t>Other conditions</a:t>
            </a:r>
            <a:r>
              <a:rPr lang="en-US" altLang="en-US" dirty="0" smtClean="0">
                <a:latin typeface="Zar" pitchFamily="2" charset="0"/>
                <a:ea typeface="Times New Roman (Arabic)"/>
                <a:cs typeface="Zar" pitchFamily="2" charset="0"/>
              </a:rPr>
              <a:t> ----------</a:t>
            </a:r>
          </a:p>
          <a:p>
            <a:pPr algn="ctr">
              <a:buFont typeface="Monotype Sorts"/>
              <a:buNone/>
            </a:pPr>
            <a:r>
              <a:rPr lang="en-US" altLang="en-US" dirty="0" smtClean="0">
                <a:latin typeface="Zar" pitchFamily="2" charset="0"/>
                <a:ea typeface="Times New Roman (Arabic)"/>
                <a:cs typeface="Zar" pitchFamily="2" charset="0"/>
              </a:rPr>
              <a:t>                  </a:t>
            </a:r>
          </a:p>
          <a:p>
            <a:pPr algn="ctr">
              <a:buFont typeface="Monotype Sorts"/>
              <a:buNone/>
            </a:pPr>
            <a:r>
              <a:rPr lang="en-US" altLang="en-US" b="1" dirty="0" smtClean="0">
                <a:solidFill>
                  <a:srgbClr val="FE3728"/>
                </a:solidFill>
                <a:ea typeface="Times New Roman (Arabic)"/>
                <a:cs typeface="Times New Roman" panose="02020603050405020304" pitchFamily="18" charset="0"/>
              </a:rPr>
              <a:t>Main  Code</a:t>
            </a:r>
            <a:r>
              <a:rPr lang="en-US" altLang="en-US" dirty="0" smtClean="0">
                <a:latin typeface="Zar" pitchFamily="2" charset="0"/>
                <a:ea typeface="Times New Roman (Arabic)"/>
                <a:cs typeface="Zar" pitchFamily="2" charset="0"/>
              </a:rPr>
              <a:t>    </a:t>
            </a:r>
            <a:r>
              <a:rPr lang="en-US" altLang="en-US" dirty="0" smtClean="0">
                <a:solidFill>
                  <a:srgbClr val="663300"/>
                </a:solidFill>
                <a:latin typeface="Zar" pitchFamily="2" charset="0"/>
                <a:ea typeface="Times New Roman (Arabic)"/>
                <a:cs typeface="Zar" pitchFamily="2" charset="0"/>
              </a:rPr>
              <a:t>Observation  For  Suspected  	 	 Myocardial  Infarction  (Z 03 .4 )</a:t>
            </a:r>
          </a:p>
          <a:p>
            <a:pPr algn="ctr">
              <a:buFont typeface="Monotype Sorts"/>
              <a:buNone/>
            </a:pPr>
            <a:endParaRPr lang="en-US" altLang="en-US" dirty="0" smtClean="0">
              <a:solidFill>
                <a:srgbClr val="663300"/>
              </a:solidFill>
              <a:latin typeface="Zar" pitchFamily="2" charset="0"/>
              <a:ea typeface="Times New Roman (Arabic)"/>
              <a:cs typeface="Zar" pitchFamily="2" charset="0"/>
            </a:endParaRPr>
          </a:p>
          <a:p>
            <a:pPr algn="ctr">
              <a:buFont typeface="Monotype Sorts"/>
              <a:buNone/>
            </a:pPr>
            <a:endParaRPr lang="en-US" altLang="en-US" dirty="0" smtClean="0">
              <a:solidFill>
                <a:srgbClr val="663300"/>
              </a:solidFill>
              <a:ea typeface="Times New Roman (Arabic)"/>
            </a:endParaRPr>
          </a:p>
        </p:txBody>
      </p:sp>
    </p:spTree>
    <p:extLst>
      <p:ext uri="{BB962C8B-B14F-4D97-AF65-F5344CB8AC3E}">
        <p14:creationId xmlns="" xmlns:p14="http://schemas.microsoft.com/office/powerpoint/2010/main" val="120678469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990600" y="533400"/>
            <a:ext cx="7772400" cy="1143000"/>
          </a:xfrm>
        </p:spPr>
        <p:txBody>
          <a:bodyPr/>
          <a:lstStyle/>
          <a:p>
            <a:pPr algn="ctr"/>
            <a:r>
              <a:rPr lang="en-US" altLang="en-US" sz="5400" b="1" dirty="0" smtClean="0">
                <a:solidFill>
                  <a:srgbClr val="01530F"/>
                </a:solidFill>
                <a:ea typeface="Times New Roman (Arabic)"/>
                <a:cs typeface="Times New Roman" panose="02020603050405020304" pitchFamily="18" charset="0"/>
              </a:rPr>
              <a:t>Final  Diagnosis </a:t>
            </a:r>
          </a:p>
        </p:txBody>
      </p:sp>
      <p:sp>
        <p:nvSpPr>
          <p:cNvPr id="13315" name="AutoShape 4"/>
          <p:cNvSpPr>
            <a:spLocks noChangeArrowheads="1"/>
          </p:cNvSpPr>
          <p:nvPr/>
        </p:nvSpPr>
        <p:spPr bwMode="auto">
          <a:xfrm>
            <a:off x="914400" y="3200400"/>
            <a:ext cx="7848600" cy="1828800"/>
          </a:xfrm>
          <a:prstGeom prst="roundRect">
            <a:avLst>
              <a:gd name="adj" fmla="val 16667"/>
            </a:avLst>
          </a:prstGeom>
          <a:solidFill>
            <a:schemeClr val="accent1"/>
          </a:solidFill>
          <a:ln w="9525">
            <a:solidFill>
              <a:schemeClr val="tx1"/>
            </a:solidFill>
            <a:round/>
            <a:headEnd/>
            <a:tailEnd/>
          </a:ln>
        </p:spPr>
        <p:txBody>
          <a:bodyPr wrap="none" anchor="ct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endParaRPr lang="fa-IR" altLang="en-US"/>
          </a:p>
        </p:txBody>
      </p:sp>
      <p:sp>
        <p:nvSpPr>
          <p:cNvPr id="13316" name="Rectangle 3"/>
          <p:cNvSpPr>
            <a:spLocks noGrp="1" noChangeArrowheads="1"/>
          </p:cNvSpPr>
          <p:nvPr>
            <p:ph type="subTitle" idx="1"/>
          </p:nvPr>
        </p:nvSpPr>
        <p:spPr>
          <a:xfrm>
            <a:off x="914400" y="1600200"/>
            <a:ext cx="7848600" cy="4724400"/>
          </a:xfrm>
        </p:spPr>
        <p:txBody>
          <a:bodyPr/>
          <a:lstStyle/>
          <a:p>
            <a:pPr algn="ctr">
              <a:buFont typeface="Monotype Sorts"/>
              <a:buNone/>
            </a:pPr>
            <a:r>
              <a:rPr lang="en-US" altLang="en-US" dirty="0" smtClean="0">
                <a:latin typeface="Zar" pitchFamily="2" charset="0"/>
                <a:ea typeface="Times New Roman (Arabic)"/>
                <a:cs typeface="Zar" pitchFamily="2" charset="0"/>
              </a:rPr>
              <a:t> </a:t>
            </a:r>
            <a:r>
              <a:rPr lang="en-US" altLang="en-US" dirty="0" smtClean="0">
                <a:solidFill>
                  <a:srgbClr val="B01BEB"/>
                </a:solidFill>
                <a:latin typeface="Zar" pitchFamily="2" charset="0"/>
                <a:ea typeface="Times New Roman (Arabic)"/>
                <a:cs typeface="Zar" pitchFamily="2" charset="0"/>
              </a:rPr>
              <a:t>Main Condition</a:t>
            </a:r>
            <a:r>
              <a:rPr lang="en-US" altLang="en-US" dirty="0" smtClean="0">
                <a:latin typeface="Zar" pitchFamily="2" charset="0"/>
                <a:ea typeface="Times New Roman (Arabic)"/>
                <a:cs typeface="Zar" pitchFamily="2" charset="0"/>
              </a:rPr>
              <a:t>   </a:t>
            </a:r>
            <a:r>
              <a:rPr lang="en-US" altLang="en-US" dirty="0" smtClean="0">
                <a:solidFill>
                  <a:srgbClr val="1414E8"/>
                </a:solidFill>
                <a:latin typeface="Zar" pitchFamily="2" charset="0"/>
                <a:ea typeface="Times New Roman (Arabic)"/>
                <a:cs typeface="Zar" pitchFamily="2" charset="0"/>
              </a:rPr>
              <a:t>Intestinal  Obstruction</a:t>
            </a:r>
            <a:r>
              <a:rPr lang="en-US" altLang="en-US" dirty="0" smtClean="0">
                <a:latin typeface="Zar" pitchFamily="2" charset="0"/>
                <a:ea typeface="Times New Roman (Arabic)"/>
                <a:cs typeface="Zar" pitchFamily="2" charset="0"/>
              </a:rPr>
              <a:t> </a:t>
            </a:r>
          </a:p>
          <a:p>
            <a:pPr algn="ctr">
              <a:buFont typeface="Monotype Sorts"/>
              <a:buNone/>
            </a:pPr>
            <a:r>
              <a:rPr lang="en-US" altLang="en-US" dirty="0" smtClean="0">
                <a:latin typeface="Zar" pitchFamily="2" charset="0"/>
                <a:ea typeface="Times New Roman (Arabic)"/>
                <a:cs typeface="Zar" pitchFamily="2" charset="0"/>
              </a:rPr>
              <a:t> </a:t>
            </a:r>
            <a:r>
              <a:rPr lang="en-US" altLang="en-US" dirty="0" smtClean="0">
                <a:solidFill>
                  <a:srgbClr val="B01BEB"/>
                </a:solidFill>
                <a:latin typeface="Zar" pitchFamily="2" charset="0"/>
                <a:ea typeface="Times New Roman (Arabic)"/>
                <a:cs typeface="Zar" pitchFamily="2" charset="0"/>
              </a:rPr>
              <a:t>Other conditions</a:t>
            </a:r>
            <a:r>
              <a:rPr lang="en-US" altLang="en-US" dirty="0" smtClean="0">
                <a:latin typeface="Zar" pitchFamily="2" charset="0"/>
                <a:ea typeface="Times New Roman (Arabic)"/>
                <a:cs typeface="Zar" pitchFamily="2" charset="0"/>
              </a:rPr>
              <a:t>   </a:t>
            </a:r>
            <a:r>
              <a:rPr lang="en-US" altLang="en-US" dirty="0" smtClean="0">
                <a:solidFill>
                  <a:srgbClr val="1414E8"/>
                </a:solidFill>
                <a:latin typeface="Zar" pitchFamily="2" charset="0"/>
                <a:ea typeface="Times New Roman (Arabic)"/>
                <a:cs typeface="Zar" pitchFamily="2" charset="0"/>
              </a:rPr>
              <a:t>Left  Inguinal  Hernia</a:t>
            </a:r>
            <a:r>
              <a:rPr lang="en-US" altLang="en-US" dirty="0" smtClean="0">
                <a:latin typeface="Zar" pitchFamily="2" charset="0"/>
                <a:ea typeface="Times New Roman (Arabic)"/>
                <a:cs typeface="Zar" pitchFamily="2" charset="0"/>
              </a:rPr>
              <a:t> </a:t>
            </a:r>
          </a:p>
          <a:p>
            <a:pPr algn="ctr">
              <a:buFont typeface="Monotype Sorts"/>
              <a:buNone/>
            </a:pPr>
            <a:r>
              <a:rPr lang="en-US" altLang="en-US" dirty="0" smtClean="0">
                <a:latin typeface="Zar" pitchFamily="2" charset="0"/>
                <a:ea typeface="Times New Roman (Arabic)"/>
                <a:cs typeface="Zar" pitchFamily="2" charset="0"/>
              </a:rPr>
              <a:t>                  </a:t>
            </a:r>
          </a:p>
          <a:p>
            <a:pPr algn="ctr">
              <a:buFont typeface="Monotype Sorts"/>
              <a:buNone/>
            </a:pPr>
            <a:r>
              <a:rPr lang="en-US" altLang="en-US" dirty="0" smtClean="0">
                <a:solidFill>
                  <a:srgbClr val="FE3728"/>
                </a:solidFill>
                <a:latin typeface="Zar" pitchFamily="2" charset="0"/>
                <a:ea typeface="Times New Roman (Arabic)"/>
                <a:cs typeface="Zar" pitchFamily="2" charset="0"/>
              </a:rPr>
              <a:t>Main  Code</a:t>
            </a:r>
            <a:r>
              <a:rPr lang="en-US" altLang="en-US" dirty="0" smtClean="0">
                <a:latin typeface="Zar" pitchFamily="2" charset="0"/>
                <a:ea typeface="Times New Roman (Arabic)"/>
                <a:cs typeface="Zar" pitchFamily="2" charset="0"/>
              </a:rPr>
              <a:t>   </a:t>
            </a:r>
            <a:r>
              <a:rPr lang="en-US" altLang="en-US" dirty="0" smtClean="0">
                <a:solidFill>
                  <a:srgbClr val="663300"/>
                </a:solidFill>
                <a:latin typeface="Zar" pitchFamily="2" charset="0"/>
                <a:ea typeface="Times New Roman (Arabic)"/>
                <a:cs typeface="Zar" pitchFamily="2" charset="0"/>
              </a:rPr>
              <a:t>Unilateral  Or Unspecified  Inguinal Hernia , With  Obstruction  , Without Gangrene  ( K40.3)</a:t>
            </a:r>
          </a:p>
          <a:p>
            <a:pPr algn="ctr">
              <a:buFont typeface="Monotype Sorts"/>
              <a:buNone/>
            </a:pPr>
            <a:endParaRPr lang="en-US" altLang="en-US" dirty="0" smtClean="0">
              <a:solidFill>
                <a:srgbClr val="663300"/>
              </a:solidFill>
              <a:latin typeface="Zar" pitchFamily="2" charset="0"/>
              <a:ea typeface="Times New Roman (Arabic)"/>
              <a:cs typeface="Zar" pitchFamily="2" charset="0"/>
            </a:endParaRPr>
          </a:p>
          <a:p>
            <a:pPr algn="ctr">
              <a:buFont typeface="Monotype Sorts"/>
              <a:buNone/>
            </a:pPr>
            <a:endParaRPr lang="en-US" altLang="en-US" dirty="0" smtClean="0">
              <a:solidFill>
                <a:srgbClr val="987700"/>
              </a:solidFill>
              <a:ea typeface="Times New Roman (Arabic)"/>
            </a:endParaRPr>
          </a:p>
        </p:txBody>
      </p:sp>
    </p:spTree>
    <p:extLst>
      <p:ext uri="{BB962C8B-B14F-4D97-AF65-F5344CB8AC3E}">
        <p14:creationId xmlns="" xmlns:p14="http://schemas.microsoft.com/office/powerpoint/2010/main" val="73162077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914400" y="304800"/>
            <a:ext cx="7772400" cy="1143000"/>
          </a:xfrm>
        </p:spPr>
        <p:txBody>
          <a:bodyPr/>
          <a:lstStyle/>
          <a:p>
            <a:pPr algn="ctr"/>
            <a:r>
              <a:rPr lang="en-US" altLang="en-US" b="1" dirty="0" smtClean="0">
                <a:solidFill>
                  <a:srgbClr val="0B5B05"/>
                </a:solidFill>
                <a:ea typeface="Times New Roman (Arabic)"/>
              </a:rPr>
              <a:t>Final diagnosis</a:t>
            </a:r>
          </a:p>
        </p:txBody>
      </p:sp>
      <p:sp>
        <p:nvSpPr>
          <p:cNvPr id="14339" name="Rectangle 3"/>
          <p:cNvSpPr>
            <a:spLocks noGrp="1" noChangeArrowheads="1"/>
          </p:cNvSpPr>
          <p:nvPr>
            <p:ph type="subTitle" idx="1"/>
          </p:nvPr>
        </p:nvSpPr>
        <p:spPr>
          <a:xfrm>
            <a:off x="990600" y="1371600"/>
            <a:ext cx="7696200" cy="4953000"/>
          </a:xfrm>
        </p:spPr>
        <p:txBody>
          <a:bodyPr/>
          <a:lstStyle/>
          <a:p>
            <a:pPr algn="ctr">
              <a:buFont typeface="Monotype Sorts"/>
              <a:buNone/>
            </a:pPr>
            <a:r>
              <a:rPr lang="en-US" altLang="en-US" sz="4000" b="1" dirty="0" smtClean="0">
                <a:solidFill>
                  <a:srgbClr val="B01BEB"/>
                </a:solidFill>
                <a:latin typeface="Zar" pitchFamily="2" charset="0"/>
                <a:ea typeface="Times New Roman (Arabic)"/>
                <a:cs typeface="Zar" pitchFamily="2" charset="0"/>
              </a:rPr>
              <a:t>Main Condition =</a:t>
            </a:r>
          </a:p>
          <a:p>
            <a:pPr algn="ctr">
              <a:buFont typeface="Monotype Sorts"/>
              <a:buNone/>
            </a:pPr>
            <a:r>
              <a:rPr lang="en-US" altLang="en-US" dirty="0" smtClean="0">
                <a:solidFill>
                  <a:srgbClr val="B01BEB"/>
                </a:solidFill>
                <a:latin typeface="Zar" pitchFamily="2" charset="0"/>
                <a:ea typeface="Times New Roman (Arabic)"/>
                <a:cs typeface="Zar" pitchFamily="2" charset="0"/>
              </a:rPr>
              <a:t> </a:t>
            </a:r>
            <a:r>
              <a:rPr lang="en-US" altLang="en-US" sz="4000" dirty="0" smtClean="0">
                <a:solidFill>
                  <a:srgbClr val="1414E8"/>
                </a:solidFill>
                <a:latin typeface="Zar" pitchFamily="2" charset="0"/>
                <a:ea typeface="Times New Roman (Arabic)"/>
                <a:cs typeface="Zar" pitchFamily="2" charset="0"/>
              </a:rPr>
              <a:t>Multiple  Crushing injuries</a:t>
            </a:r>
            <a:r>
              <a:rPr lang="en-US" altLang="en-US" sz="4000" dirty="0" smtClean="0">
                <a:solidFill>
                  <a:srgbClr val="B01BEB"/>
                </a:solidFill>
                <a:latin typeface="Zar" pitchFamily="2" charset="0"/>
                <a:ea typeface="Times New Roman (Arabic)"/>
                <a:cs typeface="Zar" pitchFamily="2" charset="0"/>
              </a:rPr>
              <a:t> </a:t>
            </a:r>
          </a:p>
          <a:p>
            <a:pPr algn="ctr">
              <a:buFont typeface="Monotype Sorts"/>
              <a:buNone/>
            </a:pPr>
            <a:r>
              <a:rPr lang="en-US" altLang="en-US" dirty="0" smtClean="0">
                <a:latin typeface="Zar" pitchFamily="2" charset="0"/>
                <a:ea typeface="Times New Roman (Arabic)"/>
                <a:cs typeface="Zar" pitchFamily="2" charset="0"/>
              </a:rPr>
              <a:t> </a:t>
            </a:r>
            <a:r>
              <a:rPr lang="en-US" altLang="en-US" sz="4000" b="1" dirty="0" smtClean="0">
                <a:solidFill>
                  <a:srgbClr val="B01BEB"/>
                </a:solidFill>
                <a:latin typeface="Zar" pitchFamily="2" charset="0"/>
                <a:ea typeface="Times New Roman (Arabic)"/>
                <a:cs typeface="Zar" pitchFamily="2" charset="0"/>
              </a:rPr>
              <a:t>Other conditions =</a:t>
            </a:r>
            <a:r>
              <a:rPr lang="en-US" altLang="en-US" dirty="0" smtClean="0">
                <a:solidFill>
                  <a:srgbClr val="B01BEB"/>
                </a:solidFill>
                <a:latin typeface="Zar" pitchFamily="2" charset="0"/>
                <a:ea typeface="Times New Roman (Arabic)"/>
                <a:cs typeface="Zar" pitchFamily="2" charset="0"/>
              </a:rPr>
              <a:t> </a:t>
            </a:r>
          </a:p>
          <a:p>
            <a:pPr algn="ctr">
              <a:buFont typeface="Monotype Sorts"/>
              <a:buNone/>
            </a:pPr>
            <a:r>
              <a:rPr lang="en-US" altLang="en-US" sz="4000" dirty="0" smtClean="0">
                <a:solidFill>
                  <a:srgbClr val="1414E8"/>
                </a:solidFill>
                <a:latin typeface="Zar" pitchFamily="2" charset="0"/>
                <a:ea typeface="Times New Roman (Arabic)"/>
                <a:cs typeface="Zar" pitchFamily="2" charset="0"/>
              </a:rPr>
              <a:t>Skull  Fracture , Ribs  Fracture  , Intracranial </a:t>
            </a:r>
            <a:r>
              <a:rPr lang="en-US" altLang="en-US" sz="4000" dirty="0" err="1" smtClean="0">
                <a:solidFill>
                  <a:srgbClr val="1414E8"/>
                </a:solidFill>
                <a:latin typeface="Zar" pitchFamily="2" charset="0"/>
                <a:ea typeface="Times New Roman (Arabic)"/>
                <a:cs typeface="Zar" pitchFamily="2" charset="0"/>
              </a:rPr>
              <a:t>hemorrhag</a:t>
            </a:r>
            <a:r>
              <a:rPr lang="en-US" altLang="en-US" sz="4000" dirty="0" smtClean="0">
                <a:solidFill>
                  <a:srgbClr val="1414E8"/>
                </a:solidFill>
                <a:latin typeface="Zar" pitchFamily="2" charset="0"/>
                <a:ea typeface="Times New Roman (Arabic)"/>
                <a:cs typeface="Zar" pitchFamily="2" charset="0"/>
              </a:rPr>
              <a:t>  &amp; liver   Laceration .</a:t>
            </a:r>
          </a:p>
        </p:txBody>
      </p:sp>
    </p:spTree>
    <p:extLst>
      <p:ext uri="{BB962C8B-B14F-4D97-AF65-F5344CB8AC3E}">
        <p14:creationId xmlns="" xmlns:p14="http://schemas.microsoft.com/office/powerpoint/2010/main" val="75071374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066800" y="609600"/>
            <a:ext cx="7543800" cy="3276600"/>
          </a:xfrm>
        </p:spPr>
        <p:txBody>
          <a:bodyPr/>
          <a:lstStyle/>
          <a:p>
            <a:pPr algn="just" rtl="1"/>
            <a:r>
              <a:rPr lang="ar-SA" altLang="en-US" sz="4000" b="1" dirty="0" smtClean="0">
                <a:solidFill>
                  <a:schemeClr val="tx1"/>
                </a:solidFill>
                <a:ea typeface="Times New Roman (Arabic)"/>
                <a:cs typeface="2  Nazanin" panose="00000400000000000000" pitchFamily="2" charset="-78"/>
              </a:rPr>
              <a:t>يك عبارت تشخيصي كامل با ذكر نوع دقيق و خاص آن حالت يا بيماري بايد شامل :</a:t>
            </a:r>
            <a:br>
              <a:rPr lang="ar-SA" altLang="en-US" sz="4000" b="1" dirty="0" smtClean="0">
                <a:solidFill>
                  <a:schemeClr val="tx1"/>
                </a:solidFill>
                <a:ea typeface="Times New Roman (Arabic)"/>
                <a:cs typeface="2  Nazanin" panose="00000400000000000000" pitchFamily="2" charset="-78"/>
              </a:rPr>
            </a:br>
            <a:r>
              <a:rPr lang="ar-SA" altLang="en-US" sz="4000" b="1" dirty="0" smtClean="0">
                <a:solidFill>
                  <a:schemeClr val="tx1"/>
                </a:solidFill>
                <a:ea typeface="Times New Roman (Arabic)"/>
                <a:cs typeface="2  Nazanin" panose="00000400000000000000" pitchFamily="2" charset="-78"/>
              </a:rPr>
              <a:t>محل آناتوميكي (</a:t>
            </a:r>
            <a:r>
              <a:rPr lang="en-US" altLang="ar-SA" sz="4000" b="1" dirty="0" smtClean="0">
                <a:solidFill>
                  <a:schemeClr val="tx1"/>
                </a:solidFill>
                <a:ea typeface="Times New Roman (Arabic)"/>
                <a:cs typeface="2  Nazanin" panose="00000400000000000000" pitchFamily="2" charset="-78"/>
              </a:rPr>
              <a:t>topography</a:t>
            </a:r>
            <a:r>
              <a:rPr lang="ar-SA" altLang="ar-SA" sz="4000" b="1" dirty="0" smtClean="0">
                <a:solidFill>
                  <a:schemeClr val="tx1"/>
                </a:solidFill>
                <a:ea typeface="Times New Roman (Arabic)"/>
                <a:cs typeface="2  Nazanin" panose="00000400000000000000" pitchFamily="2" charset="-78"/>
              </a:rPr>
              <a:t>) </a:t>
            </a:r>
            <a:r>
              <a:rPr lang="ar-SA" altLang="en-US" sz="4000" b="1" dirty="0" smtClean="0">
                <a:solidFill>
                  <a:schemeClr val="tx1"/>
                </a:solidFill>
                <a:ea typeface="Times New Roman (Arabic)"/>
                <a:cs typeface="2  Nazanin" panose="00000400000000000000" pitchFamily="2" charset="-78"/>
              </a:rPr>
              <a:t>و علت (</a:t>
            </a:r>
            <a:r>
              <a:rPr lang="en-US" altLang="ar-SA" sz="4000" b="1" dirty="0" smtClean="0">
                <a:solidFill>
                  <a:schemeClr val="tx1"/>
                </a:solidFill>
                <a:ea typeface="Times New Roman (Arabic)"/>
                <a:cs typeface="2  Nazanin" panose="00000400000000000000" pitchFamily="2" charset="-78"/>
              </a:rPr>
              <a:t>Etiology</a:t>
            </a:r>
            <a:r>
              <a:rPr lang="ar-SA" altLang="ar-SA" sz="4000" b="1" dirty="0" smtClean="0">
                <a:solidFill>
                  <a:schemeClr val="tx1"/>
                </a:solidFill>
                <a:ea typeface="Times New Roman (Arabic)"/>
                <a:cs typeface="2  Nazanin" panose="00000400000000000000" pitchFamily="2" charset="-78"/>
              </a:rPr>
              <a:t>) </a:t>
            </a:r>
            <a:r>
              <a:rPr lang="ar-SA" altLang="en-US" sz="4000" b="1" dirty="0" smtClean="0">
                <a:solidFill>
                  <a:schemeClr val="tx1"/>
                </a:solidFill>
                <a:ea typeface="Times New Roman (Arabic)"/>
                <a:cs typeface="2  Nazanin" panose="00000400000000000000" pitchFamily="2" charset="-78"/>
              </a:rPr>
              <a:t>باشد .</a:t>
            </a:r>
            <a:endParaRPr lang="en-US" altLang="en-US" sz="4000" b="1" dirty="0" smtClean="0">
              <a:solidFill>
                <a:schemeClr val="tx1"/>
              </a:solidFill>
              <a:ea typeface="Times New Roman (Arabic)"/>
              <a:cs typeface="2  Nazanin" panose="00000400000000000000" pitchFamily="2" charset="-78"/>
            </a:endParaRPr>
          </a:p>
        </p:txBody>
      </p:sp>
      <p:sp>
        <p:nvSpPr>
          <p:cNvPr id="12291" name="Rectangle 3"/>
          <p:cNvSpPr>
            <a:spLocks noGrp="1" noChangeArrowheads="1"/>
          </p:cNvSpPr>
          <p:nvPr>
            <p:ph type="subTitle" idx="1"/>
          </p:nvPr>
        </p:nvSpPr>
        <p:spPr>
          <a:xfrm>
            <a:off x="1143000" y="4343400"/>
            <a:ext cx="7467600" cy="1752600"/>
          </a:xfrm>
        </p:spPr>
        <p:txBody>
          <a:bodyPr/>
          <a:lstStyle/>
          <a:p>
            <a:pPr algn="r" rtl="1">
              <a:buFont typeface="Monotype Sorts"/>
              <a:buNone/>
            </a:pPr>
            <a:r>
              <a:rPr lang="ar-SA" altLang="en-US" sz="4000" b="1" smtClean="0">
                <a:solidFill>
                  <a:schemeClr val="accent2"/>
                </a:solidFill>
                <a:ea typeface="Times New Roman (Arabic)"/>
                <a:cs typeface="B Mitra" pitchFamily="2" charset="0"/>
              </a:rPr>
              <a:t>هر اقدام نيز بايد شامل يك محل آناتوميكي و نوع اقدام باشد</a:t>
            </a:r>
            <a:r>
              <a:rPr lang="ar-SA" altLang="en-US" sz="4000" smtClean="0">
                <a:solidFill>
                  <a:schemeClr val="accent2"/>
                </a:solidFill>
                <a:ea typeface="Times New Roman (Arabic)"/>
                <a:cs typeface="B Roya" pitchFamily="2" charset="0"/>
              </a:rPr>
              <a:t>.</a:t>
            </a:r>
            <a:endParaRPr lang="en-US" altLang="en-US" sz="4000" smtClean="0">
              <a:solidFill>
                <a:schemeClr val="tx1"/>
              </a:solidFill>
              <a:ea typeface="Times New Roman (Arabic)"/>
              <a:cs typeface="B Roya" pitchFamily="2" charset="0"/>
            </a:endParaRPr>
          </a:p>
        </p:txBody>
      </p:sp>
    </p:spTree>
    <p:extLst>
      <p:ext uri="{BB962C8B-B14F-4D97-AF65-F5344CB8AC3E}">
        <p14:creationId xmlns="" xmlns:p14="http://schemas.microsoft.com/office/powerpoint/2010/main" val="385601983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 calcmode="lin" valueType="num">
                                      <p:cBhvr additive="base">
                                        <p:cTn id="7" dur="500" fill="hold"/>
                                        <p:tgtEl>
                                          <p:spTgt spid="1229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29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type="subTitle" idx="1"/>
          </p:nvPr>
        </p:nvSpPr>
        <p:spPr>
          <a:xfrm>
            <a:off x="1547664" y="533400"/>
            <a:ext cx="7215336" cy="6019800"/>
          </a:xfrm>
        </p:spPr>
        <p:txBody>
          <a:bodyPr>
            <a:normAutofit lnSpcReduction="10000"/>
          </a:bodyPr>
          <a:lstStyle/>
          <a:p>
            <a:pPr>
              <a:buFont typeface="Monotype Sorts"/>
              <a:buNone/>
            </a:pPr>
            <a:r>
              <a:rPr lang="en-US" altLang="ar-SA" sz="4000" b="1" dirty="0" smtClean="0">
                <a:solidFill>
                  <a:srgbClr val="FF0000"/>
                </a:solidFill>
                <a:ea typeface="Times New Roman (Arabic)"/>
                <a:cs typeface="Zar" pitchFamily="2" charset="0"/>
              </a:rPr>
              <a:t>Embolism of artery</a:t>
            </a:r>
          </a:p>
          <a:p>
            <a:r>
              <a:rPr lang="en-US" altLang="ar-SA" sz="4000" b="1" dirty="0" smtClean="0">
                <a:solidFill>
                  <a:schemeClr val="tx1"/>
                </a:solidFill>
                <a:ea typeface="Times New Roman (Arabic)"/>
                <a:cs typeface="Zar" pitchFamily="2" charset="0"/>
              </a:rPr>
              <a:t>Embolism of pulmonary artery</a:t>
            </a:r>
          </a:p>
          <a:p>
            <a:pPr>
              <a:buFont typeface="Monotype Sorts"/>
              <a:buNone/>
            </a:pPr>
            <a:r>
              <a:rPr lang="en-US" altLang="ar-SA" sz="4000" b="1" dirty="0" smtClean="0">
                <a:solidFill>
                  <a:srgbClr val="FF0000"/>
                </a:solidFill>
                <a:ea typeface="Times New Roman (Arabic)"/>
                <a:cs typeface="Zar" pitchFamily="2" charset="0"/>
              </a:rPr>
              <a:t>Emphysema</a:t>
            </a:r>
          </a:p>
          <a:p>
            <a:r>
              <a:rPr lang="en-US" altLang="ar-SA" sz="4000" b="1" dirty="0" smtClean="0">
                <a:solidFill>
                  <a:schemeClr val="tx1"/>
                </a:solidFill>
                <a:ea typeface="Times New Roman (Arabic)"/>
                <a:cs typeface="Zar" pitchFamily="2" charset="0"/>
              </a:rPr>
              <a:t>Diffuse emphysema</a:t>
            </a:r>
          </a:p>
          <a:p>
            <a:pPr>
              <a:buFont typeface="Monotype Sorts"/>
              <a:buNone/>
            </a:pPr>
            <a:r>
              <a:rPr lang="en-US" altLang="en-US" sz="4000" b="1" dirty="0" smtClean="0">
                <a:solidFill>
                  <a:schemeClr val="tx1"/>
                </a:solidFill>
                <a:ea typeface="Times New Roman (Arabic)"/>
                <a:cs typeface="Zar" pitchFamily="2" charset="0"/>
              </a:rPr>
              <a:t> </a:t>
            </a:r>
            <a:r>
              <a:rPr lang="en-US" altLang="ar-SA" sz="4000" b="1" dirty="0" smtClean="0">
                <a:solidFill>
                  <a:srgbClr val="FF0000"/>
                </a:solidFill>
                <a:ea typeface="Times New Roman (Arabic)"/>
                <a:cs typeface="Zar" pitchFamily="2" charset="0"/>
              </a:rPr>
              <a:t>Cystitis</a:t>
            </a:r>
          </a:p>
          <a:p>
            <a:r>
              <a:rPr lang="en-US" altLang="ar-SA" sz="4000" b="1" dirty="0" err="1" smtClean="0">
                <a:solidFill>
                  <a:schemeClr val="tx1"/>
                </a:solidFill>
                <a:ea typeface="Times New Roman (Arabic)"/>
                <a:cs typeface="Zar" pitchFamily="2" charset="0"/>
              </a:rPr>
              <a:t>Gonococal</a:t>
            </a:r>
            <a:r>
              <a:rPr lang="en-US" altLang="ar-SA" sz="4000" b="1" dirty="0" smtClean="0">
                <a:solidFill>
                  <a:schemeClr val="tx1"/>
                </a:solidFill>
                <a:ea typeface="Times New Roman (Arabic)"/>
                <a:cs typeface="Zar" pitchFamily="2" charset="0"/>
              </a:rPr>
              <a:t> cystitis</a:t>
            </a:r>
          </a:p>
          <a:p>
            <a:pPr>
              <a:buFont typeface="Monotype Sorts"/>
              <a:buNone/>
            </a:pPr>
            <a:r>
              <a:rPr lang="en-US" altLang="ar-SA" sz="4000" b="1" dirty="0" smtClean="0">
                <a:solidFill>
                  <a:srgbClr val="FF0000"/>
                </a:solidFill>
                <a:ea typeface="Times New Roman (Arabic)"/>
                <a:cs typeface="Zar" pitchFamily="2" charset="0"/>
              </a:rPr>
              <a:t>Meningitis</a:t>
            </a:r>
          </a:p>
          <a:p>
            <a:r>
              <a:rPr lang="en-US" altLang="ar-SA" sz="4000" b="1" dirty="0" smtClean="0">
                <a:solidFill>
                  <a:schemeClr val="tx1"/>
                </a:solidFill>
                <a:ea typeface="Times New Roman (Arabic)"/>
                <a:cs typeface="Zar" pitchFamily="2" charset="0"/>
              </a:rPr>
              <a:t>Meningitis due to Poliovirus</a:t>
            </a:r>
            <a:endParaRPr lang="en-US" altLang="en-US" sz="4000" b="1" dirty="0" smtClean="0">
              <a:ea typeface="Times New Roman (Arabic)"/>
            </a:endParaRPr>
          </a:p>
        </p:txBody>
      </p:sp>
    </p:spTree>
    <p:extLst>
      <p:ext uri="{BB962C8B-B14F-4D97-AF65-F5344CB8AC3E}">
        <p14:creationId xmlns="" xmlns:p14="http://schemas.microsoft.com/office/powerpoint/2010/main" val="84975383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 calcmode="lin" valueType="num">
                                      <p:cBhvr additive="base">
                                        <p:cTn id="25" dur="500" fill="hold"/>
                                        <p:tgtEl>
                                          <p:spTgt spid="16387">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63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16387">
                                            <p:txEl>
                                              <p:pRg st="4" end="4"/>
                                            </p:txEl>
                                          </p:spTgt>
                                        </p:tgtEl>
                                        <p:attrNameLst>
                                          <p:attrName>style.visibility</p:attrName>
                                        </p:attrNameLst>
                                      </p:cBhvr>
                                      <p:to>
                                        <p:strVal val="visible"/>
                                      </p:to>
                                    </p:set>
                                    <p:anim calcmode="lin" valueType="num">
                                      <p:cBhvr additive="base">
                                        <p:cTn id="31" dur="500" fill="hold"/>
                                        <p:tgtEl>
                                          <p:spTgt spid="16387">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63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 calcmode="lin" valueType="num">
                                      <p:cBhvr additive="base">
                                        <p:cTn id="37" dur="500" fill="hold"/>
                                        <p:tgtEl>
                                          <p:spTgt spid="16387">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63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6" fill="hold" grpId="0" nodeType="clickEffect">
                                  <p:stCondLst>
                                    <p:cond delay="0"/>
                                  </p:stCondLst>
                                  <p:childTnLst>
                                    <p:set>
                                      <p:cBhvr>
                                        <p:cTn id="42" dur="1" fill="hold">
                                          <p:stCondLst>
                                            <p:cond delay="0"/>
                                          </p:stCondLst>
                                        </p:cTn>
                                        <p:tgtEl>
                                          <p:spTgt spid="16387">
                                            <p:txEl>
                                              <p:pRg st="6" end="6"/>
                                            </p:txEl>
                                          </p:spTgt>
                                        </p:tgtEl>
                                        <p:attrNameLst>
                                          <p:attrName>style.visibility</p:attrName>
                                        </p:attrNameLst>
                                      </p:cBhvr>
                                      <p:to>
                                        <p:strVal val="visible"/>
                                      </p:to>
                                    </p:set>
                                    <p:anim calcmode="lin" valueType="num">
                                      <p:cBhvr additive="base">
                                        <p:cTn id="43" dur="500" fill="hold"/>
                                        <p:tgtEl>
                                          <p:spTgt spid="16387">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638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6" fill="hold" grpId="0" nodeType="clickEffect">
                                  <p:stCondLst>
                                    <p:cond delay="0"/>
                                  </p:stCondLst>
                                  <p:childTnLst>
                                    <p:set>
                                      <p:cBhvr>
                                        <p:cTn id="48" dur="1" fill="hold">
                                          <p:stCondLst>
                                            <p:cond delay="0"/>
                                          </p:stCondLst>
                                        </p:cTn>
                                        <p:tgtEl>
                                          <p:spTgt spid="16387">
                                            <p:txEl>
                                              <p:pRg st="7" end="7"/>
                                            </p:txEl>
                                          </p:spTgt>
                                        </p:tgtEl>
                                        <p:attrNameLst>
                                          <p:attrName>style.visibility</p:attrName>
                                        </p:attrNameLst>
                                      </p:cBhvr>
                                      <p:to>
                                        <p:strVal val="visible"/>
                                      </p:to>
                                    </p:set>
                                    <p:anim calcmode="lin" valueType="num">
                                      <p:cBhvr additive="base">
                                        <p:cTn id="49" dur="500" fill="hold"/>
                                        <p:tgtEl>
                                          <p:spTgt spid="16387">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638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5" name="Rectangle 5"/>
          <p:cNvSpPr>
            <a:spLocks noGrp="1" noChangeArrowheads="1"/>
          </p:cNvSpPr>
          <p:nvPr>
            <p:ph type="subTitle" idx="1"/>
          </p:nvPr>
        </p:nvSpPr>
        <p:spPr>
          <a:xfrm>
            <a:off x="1331640" y="381000"/>
            <a:ext cx="7507560" cy="6172200"/>
          </a:xfrm>
        </p:spPr>
        <p:txBody>
          <a:bodyPr>
            <a:normAutofit/>
          </a:bodyPr>
          <a:lstStyle/>
          <a:p>
            <a:pPr>
              <a:buFont typeface="Monotype Sorts"/>
              <a:buNone/>
            </a:pPr>
            <a:r>
              <a:rPr lang="en-US" altLang="ar-SA" sz="3600" b="1" dirty="0" smtClean="0">
                <a:solidFill>
                  <a:srgbClr val="FF0000"/>
                </a:solidFill>
                <a:ea typeface="Times New Roman (Arabic)"/>
                <a:cs typeface="Zar" pitchFamily="2" charset="0"/>
              </a:rPr>
              <a:t>Chronic Pyelonephritis</a:t>
            </a:r>
            <a:endParaRPr lang="en-US" altLang="ar-SA" sz="3200" b="1" dirty="0" smtClean="0">
              <a:solidFill>
                <a:schemeClr val="tx1"/>
              </a:solidFill>
              <a:ea typeface="Times New Roman (Arabic)"/>
              <a:cs typeface="Zar" pitchFamily="2" charset="0"/>
            </a:endParaRPr>
          </a:p>
          <a:p>
            <a:r>
              <a:rPr lang="en-US" altLang="ar-SA" sz="3200" b="1" dirty="0" smtClean="0">
                <a:solidFill>
                  <a:schemeClr val="tx1"/>
                </a:solidFill>
                <a:ea typeface="Times New Roman (Arabic)"/>
                <a:cs typeface="Zar" pitchFamily="2" charset="0"/>
              </a:rPr>
              <a:t>Chronic Pyelonephritis due to E- coli</a:t>
            </a:r>
          </a:p>
          <a:p>
            <a:pPr>
              <a:buFont typeface="Monotype Sorts"/>
              <a:buNone/>
            </a:pPr>
            <a:r>
              <a:rPr lang="en-US" altLang="ar-SA" sz="3600" b="1" dirty="0" smtClean="0">
                <a:solidFill>
                  <a:srgbClr val="FF0000"/>
                </a:solidFill>
                <a:ea typeface="Times New Roman (Arabic)"/>
                <a:cs typeface="Zar" pitchFamily="2" charset="0"/>
              </a:rPr>
              <a:t>Anemia</a:t>
            </a:r>
            <a:endParaRPr lang="en-US" altLang="ar-SA" sz="3200" b="1" dirty="0" smtClean="0">
              <a:solidFill>
                <a:srgbClr val="FF0000"/>
              </a:solidFill>
              <a:ea typeface="Times New Roman (Arabic)"/>
              <a:cs typeface="Zar" pitchFamily="2" charset="0"/>
            </a:endParaRPr>
          </a:p>
          <a:p>
            <a:r>
              <a:rPr lang="en-US" altLang="ar-SA" sz="3200" b="1" dirty="0" smtClean="0">
                <a:solidFill>
                  <a:schemeClr val="tx1"/>
                </a:solidFill>
                <a:ea typeface="Times New Roman (Arabic)"/>
                <a:cs typeface="Zar" pitchFamily="2" charset="0"/>
              </a:rPr>
              <a:t>Anemia due to blood loss from chronic gastric ulcer</a:t>
            </a:r>
          </a:p>
          <a:p>
            <a:pPr>
              <a:buFont typeface="Monotype Sorts"/>
              <a:buNone/>
            </a:pPr>
            <a:r>
              <a:rPr lang="en-US" altLang="ar-SA" sz="3600" b="1" dirty="0" smtClean="0">
                <a:solidFill>
                  <a:srgbClr val="FF0000"/>
                </a:solidFill>
                <a:ea typeface="Times New Roman (Arabic)"/>
                <a:cs typeface="Zar" pitchFamily="2" charset="0"/>
              </a:rPr>
              <a:t>Dementia</a:t>
            </a:r>
          </a:p>
          <a:p>
            <a:r>
              <a:rPr lang="en-US" altLang="ar-SA" sz="3200" b="1" dirty="0" smtClean="0">
                <a:solidFill>
                  <a:schemeClr val="tx1"/>
                </a:solidFill>
                <a:ea typeface="Times New Roman (Arabic)"/>
                <a:cs typeface="Zar" pitchFamily="2" charset="0"/>
              </a:rPr>
              <a:t>Arteriosclerotic dementia</a:t>
            </a:r>
          </a:p>
          <a:p>
            <a:pPr>
              <a:buFont typeface="Monotype Sorts"/>
              <a:buNone/>
            </a:pPr>
            <a:r>
              <a:rPr lang="en-US" altLang="ar-SA" sz="3600" b="1" dirty="0" smtClean="0">
                <a:solidFill>
                  <a:srgbClr val="FF0000"/>
                </a:solidFill>
                <a:ea typeface="Times New Roman (Arabic)"/>
                <a:cs typeface="Zar" pitchFamily="2" charset="0"/>
              </a:rPr>
              <a:t>Ca . Pancreas</a:t>
            </a:r>
            <a:endParaRPr lang="en-US" altLang="ar-SA" sz="3200" b="1" dirty="0" smtClean="0">
              <a:solidFill>
                <a:srgbClr val="FF0000"/>
              </a:solidFill>
              <a:ea typeface="Times New Roman (Arabic)"/>
              <a:cs typeface="Zar" pitchFamily="2" charset="0"/>
            </a:endParaRPr>
          </a:p>
          <a:p>
            <a:r>
              <a:rPr lang="en-US" altLang="ar-SA" sz="3200" b="1" dirty="0" smtClean="0">
                <a:solidFill>
                  <a:schemeClr val="tx1"/>
                </a:solidFill>
                <a:ea typeface="Times New Roman (Arabic)"/>
                <a:cs typeface="Zar" pitchFamily="2" charset="0"/>
              </a:rPr>
              <a:t>Adenocarcinoma of pancreas</a:t>
            </a:r>
            <a:endParaRPr lang="en-US" altLang="en-US" sz="2400" dirty="0" smtClean="0">
              <a:ea typeface="Times New Roman (Arabic)"/>
            </a:endParaRPr>
          </a:p>
        </p:txBody>
      </p:sp>
    </p:spTree>
    <p:extLst>
      <p:ext uri="{BB962C8B-B14F-4D97-AF65-F5344CB8AC3E}">
        <p14:creationId xmlns="" xmlns:p14="http://schemas.microsoft.com/office/powerpoint/2010/main" val="373401403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5365">
                                            <p:txEl>
                                              <p:pRg st="0" end="0"/>
                                            </p:txEl>
                                          </p:spTgt>
                                        </p:tgtEl>
                                        <p:attrNameLst>
                                          <p:attrName>style.visibility</p:attrName>
                                        </p:attrNameLst>
                                      </p:cBhvr>
                                      <p:to>
                                        <p:strVal val="visible"/>
                                      </p:to>
                                    </p:set>
                                    <p:anim calcmode="lin" valueType="num">
                                      <p:cBhvr additive="base">
                                        <p:cTn id="7" dur="500" fill="hold"/>
                                        <p:tgtEl>
                                          <p:spTgt spid="1536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536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15365">
                                            <p:txEl>
                                              <p:pRg st="1" end="1"/>
                                            </p:txEl>
                                          </p:spTgt>
                                        </p:tgtEl>
                                        <p:attrNameLst>
                                          <p:attrName>style.visibility</p:attrName>
                                        </p:attrNameLst>
                                      </p:cBhvr>
                                      <p:to>
                                        <p:strVal val="visible"/>
                                      </p:to>
                                    </p:set>
                                    <p:anim calcmode="lin" valueType="num">
                                      <p:cBhvr additive="base">
                                        <p:cTn id="13" dur="500" fill="hold"/>
                                        <p:tgtEl>
                                          <p:spTgt spid="1536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536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15365">
                                            <p:txEl>
                                              <p:pRg st="2" end="2"/>
                                            </p:txEl>
                                          </p:spTgt>
                                        </p:tgtEl>
                                        <p:attrNameLst>
                                          <p:attrName>style.visibility</p:attrName>
                                        </p:attrNameLst>
                                      </p:cBhvr>
                                      <p:to>
                                        <p:strVal val="visible"/>
                                      </p:to>
                                    </p:set>
                                    <p:anim calcmode="lin" valueType="num">
                                      <p:cBhvr additive="base">
                                        <p:cTn id="19" dur="500" fill="hold"/>
                                        <p:tgtEl>
                                          <p:spTgt spid="1536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536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15365">
                                            <p:txEl>
                                              <p:pRg st="3" end="3"/>
                                            </p:txEl>
                                          </p:spTgt>
                                        </p:tgtEl>
                                        <p:attrNameLst>
                                          <p:attrName>style.visibility</p:attrName>
                                        </p:attrNameLst>
                                      </p:cBhvr>
                                      <p:to>
                                        <p:strVal val="visible"/>
                                      </p:to>
                                    </p:set>
                                    <p:anim calcmode="lin" valueType="num">
                                      <p:cBhvr additive="base">
                                        <p:cTn id="25" dur="500" fill="hold"/>
                                        <p:tgtEl>
                                          <p:spTgt spid="1536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536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15365">
                                            <p:txEl>
                                              <p:pRg st="4" end="4"/>
                                            </p:txEl>
                                          </p:spTgt>
                                        </p:tgtEl>
                                        <p:attrNameLst>
                                          <p:attrName>style.visibility</p:attrName>
                                        </p:attrNameLst>
                                      </p:cBhvr>
                                      <p:to>
                                        <p:strVal val="visible"/>
                                      </p:to>
                                    </p:set>
                                    <p:anim calcmode="lin" valueType="num">
                                      <p:cBhvr additive="base">
                                        <p:cTn id="31" dur="500" fill="hold"/>
                                        <p:tgtEl>
                                          <p:spTgt spid="15365">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536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15365">
                                            <p:txEl>
                                              <p:pRg st="5" end="5"/>
                                            </p:txEl>
                                          </p:spTgt>
                                        </p:tgtEl>
                                        <p:attrNameLst>
                                          <p:attrName>style.visibility</p:attrName>
                                        </p:attrNameLst>
                                      </p:cBhvr>
                                      <p:to>
                                        <p:strVal val="visible"/>
                                      </p:to>
                                    </p:set>
                                    <p:anim calcmode="lin" valueType="num">
                                      <p:cBhvr additive="base">
                                        <p:cTn id="37" dur="500" fill="hold"/>
                                        <p:tgtEl>
                                          <p:spTgt spid="15365">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536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6" fill="hold" grpId="0" nodeType="clickEffect">
                                  <p:stCondLst>
                                    <p:cond delay="0"/>
                                  </p:stCondLst>
                                  <p:childTnLst>
                                    <p:set>
                                      <p:cBhvr>
                                        <p:cTn id="42" dur="1" fill="hold">
                                          <p:stCondLst>
                                            <p:cond delay="0"/>
                                          </p:stCondLst>
                                        </p:cTn>
                                        <p:tgtEl>
                                          <p:spTgt spid="15365">
                                            <p:txEl>
                                              <p:pRg st="6" end="6"/>
                                            </p:txEl>
                                          </p:spTgt>
                                        </p:tgtEl>
                                        <p:attrNameLst>
                                          <p:attrName>style.visibility</p:attrName>
                                        </p:attrNameLst>
                                      </p:cBhvr>
                                      <p:to>
                                        <p:strVal val="visible"/>
                                      </p:to>
                                    </p:set>
                                    <p:anim calcmode="lin" valueType="num">
                                      <p:cBhvr additive="base">
                                        <p:cTn id="43" dur="500" fill="hold"/>
                                        <p:tgtEl>
                                          <p:spTgt spid="15365">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536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6" fill="hold" grpId="0" nodeType="clickEffect">
                                  <p:stCondLst>
                                    <p:cond delay="0"/>
                                  </p:stCondLst>
                                  <p:childTnLst>
                                    <p:set>
                                      <p:cBhvr>
                                        <p:cTn id="48" dur="1" fill="hold">
                                          <p:stCondLst>
                                            <p:cond delay="0"/>
                                          </p:stCondLst>
                                        </p:cTn>
                                        <p:tgtEl>
                                          <p:spTgt spid="15365">
                                            <p:txEl>
                                              <p:pRg st="7" end="7"/>
                                            </p:txEl>
                                          </p:spTgt>
                                        </p:tgtEl>
                                        <p:attrNameLst>
                                          <p:attrName>style.visibility</p:attrName>
                                        </p:attrNameLst>
                                      </p:cBhvr>
                                      <p:to>
                                        <p:strVal val="visible"/>
                                      </p:to>
                                    </p:set>
                                    <p:anim calcmode="lin" valueType="num">
                                      <p:cBhvr additive="base">
                                        <p:cTn id="49" dur="500" fill="hold"/>
                                        <p:tgtEl>
                                          <p:spTgt spid="15365">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536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eaLnBrk="1" hangingPunct="1">
              <a:defRPr/>
            </a:pPr>
            <a:endParaRPr lang="en-US"/>
          </a:p>
        </p:txBody>
      </p:sp>
      <p:sp>
        <p:nvSpPr>
          <p:cNvPr id="191491" name="Rectangle 3"/>
          <p:cNvSpPr>
            <a:spLocks noGrp="1" noChangeArrowheads="1"/>
          </p:cNvSpPr>
          <p:nvPr>
            <p:ph type="body" idx="1"/>
          </p:nvPr>
        </p:nvSpPr>
        <p:spPr/>
        <p:txBody>
          <a:bodyPr/>
          <a:lstStyle/>
          <a:p>
            <a:pPr eaLnBrk="1" hangingPunct="1">
              <a:defRPr/>
            </a:pPr>
            <a:endParaRPr lang="en-US"/>
          </a:p>
        </p:txBody>
      </p:sp>
      <p:pic>
        <p:nvPicPr>
          <p:cNvPr id="11268" name="Picture 4" descr="270d"/>
          <p:cNvPicPr>
            <a:picLocks noChangeAspect="1" noChangeArrowheads="1"/>
          </p:cNvPicPr>
          <p:nvPr/>
        </p:nvPicPr>
        <p:blipFill>
          <a:blip r:embed="rId2" cstate="print"/>
          <a:srcRect/>
          <a:stretch>
            <a:fillRect/>
          </a:stretch>
        </p:blipFill>
        <p:spPr bwMode="auto">
          <a:xfrm>
            <a:off x="107504" y="1"/>
            <a:ext cx="9036496" cy="6858000"/>
          </a:xfrm>
          <a:prstGeom prst="rect">
            <a:avLst/>
          </a:prstGeom>
          <a:noFill/>
          <a:ln w="9525">
            <a:noFill/>
            <a:miter lim="800000"/>
            <a:headEnd/>
            <a:tailEnd/>
          </a:ln>
        </p:spPr>
      </p:pic>
      <p:sp>
        <p:nvSpPr>
          <p:cNvPr id="11269" name="Rectangle 5"/>
          <p:cNvSpPr>
            <a:spLocks noChangeArrowheads="1"/>
          </p:cNvSpPr>
          <p:nvPr/>
        </p:nvSpPr>
        <p:spPr bwMode="auto">
          <a:xfrm>
            <a:off x="6877050" y="-963613"/>
            <a:ext cx="1295400" cy="288925"/>
          </a:xfrm>
          <a:prstGeom prst="rect">
            <a:avLst/>
          </a:prstGeom>
          <a:solidFill>
            <a:schemeClr val="bg2"/>
          </a:solidFill>
          <a:ln w="12700">
            <a:noFill/>
            <a:miter lim="800000"/>
            <a:headEnd/>
            <a:tailEnd/>
          </a:ln>
        </p:spPr>
        <p:txBody>
          <a:bodyPr anchor="ctr">
            <a:spAutoFit/>
          </a:bodyPr>
          <a:lstStyle/>
          <a:p>
            <a:endParaRPr lang="en-US"/>
          </a:p>
        </p:txBody>
      </p:sp>
      <p:sp>
        <p:nvSpPr>
          <p:cNvPr id="11270" name="Rectangle 6"/>
          <p:cNvSpPr>
            <a:spLocks noChangeArrowheads="1"/>
          </p:cNvSpPr>
          <p:nvPr/>
        </p:nvSpPr>
        <p:spPr bwMode="auto">
          <a:xfrm>
            <a:off x="7451725" y="-531813"/>
            <a:ext cx="720725" cy="288925"/>
          </a:xfrm>
          <a:prstGeom prst="rect">
            <a:avLst/>
          </a:prstGeom>
          <a:solidFill>
            <a:schemeClr val="bg2"/>
          </a:solidFill>
          <a:ln w="12700">
            <a:noFill/>
            <a:miter lim="800000"/>
            <a:headEnd/>
            <a:tailEnd/>
          </a:ln>
        </p:spPr>
        <p:txBody>
          <a:bodyPr anchor="ctr">
            <a:spAutoFit/>
          </a:bodyPr>
          <a:lstStyle/>
          <a:p>
            <a:endParaRPr lang="en-US"/>
          </a:p>
        </p:txBody>
      </p:sp>
      <p:sp>
        <p:nvSpPr>
          <p:cNvPr id="11271" name="Rectangle 7"/>
          <p:cNvSpPr>
            <a:spLocks noChangeArrowheads="1"/>
          </p:cNvSpPr>
          <p:nvPr/>
        </p:nvSpPr>
        <p:spPr bwMode="auto">
          <a:xfrm>
            <a:off x="6443663" y="-531813"/>
            <a:ext cx="433387" cy="288925"/>
          </a:xfrm>
          <a:prstGeom prst="rect">
            <a:avLst/>
          </a:prstGeom>
          <a:solidFill>
            <a:schemeClr val="bg2"/>
          </a:solidFill>
          <a:ln w="12700">
            <a:noFill/>
            <a:miter lim="800000"/>
            <a:headEnd/>
            <a:tailEnd/>
          </a:ln>
        </p:spPr>
        <p:txBody>
          <a:bodyPr anchor="ctr">
            <a:spAutoFit/>
          </a:bodyPr>
          <a:lstStyle/>
          <a:p>
            <a:endParaRPr lang="en-US"/>
          </a:p>
        </p:txBody>
      </p:sp>
      <p:sp>
        <p:nvSpPr>
          <p:cNvPr id="11272" name="Rectangle 8"/>
          <p:cNvSpPr>
            <a:spLocks noChangeArrowheads="1"/>
          </p:cNvSpPr>
          <p:nvPr/>
        </p:nvSpPr>
        <p:spPr bwMode="auto">
          <a:xfrm>
            <a:off x="5364163" y="-603250"/>
            <a:ext cx="360362" cy="215900"/>
          </a:xfrm>
          <a:prstGeom prst="rect">
            <a:avLst/>
          </a:prstGeom>
          <a:solidFill>
            <a:schemeClr val="bg2"/>
          </a:solidFill>
          <a:ln w="12700">
            <a:noFill/>
            <a:miter lim="800000"/>
            <a:headEnd/>
            <a:tailEnd/>
          </a:ln>
        </p:spPr>
        <p:txBody>
          <a:bodyPr anchor="ctr">
            <a:spAutoFit/>
          </a:bodyPr>
          <a:lstStyle/>
          <a:p>
            <a:endParaRPr lang="en-US"/>
          </a:p>
        </p:txBody>
      </p:sp>
      <p:sp>
        <p:nvSpPr>
          <p:cNvPr id="11273" name="Rectangle 9"/>
          <p:cNvSpPr>
            <a:spLocks noChangeArrowheads="1"/>
          </p:cNvSpPr>
          <p:nvPr/>
        </p:nvSpPr>
        <p:spPr bwMode="auto">
          <a:xfrm>
            <a:off x="4932363" y="260350"/>
            <a:ext cx="2735262" cy="215900"/>
          </a:xfrm>
          <a:prstGeom prst="rect">
            <a:avLst/>
          </a:prstGeom>
          <a:solidFill>
            <a:schemeClr val="bg2"/>
          </a:solidFill>
          <a:ln w="12700">
            <a:noFill/>
            <a:miter lim="800000"/>
            <a:headEnd/>
            <a:tailEnd/>
          </a:ln>
        </p:spPr>
        <p:txBody>
          <a:bodyPr wrap="none" anchor="ctr">
            <a:spAutoFit/>
          </a:bodyPr>
          <a:lstStyle/>
          <a:p>
            <a:endParaRPr lang="en-US"/>
          </a:p>
        </p:txBody>
      </p:sp>
      <p:sp>
        <p:nvSpPr>
          <p:cNvPr id="11274" name="Rectangle 10"/>
          <p:cNvSpPr>
            <a:spLocks noChangeArrowheads="1"/>
          </p:cNvSpPr>
          <p:nvPr/>
        </p:nvSpPr>
        <p:spPr bwMode="auto">
          <a:xfrm>
            <a:off x="5867400" y="0"/>
            <a:ext cx="360363" cy="115888"/>
          </a:xfrm>
          <a:prstGeom prst="rect">
            <a:avLst/>
          </a:prstGeom>
          <a:solidFill>
            <a:schemeClr val="bg2"/>
          </a:solidFill>
          <a:ln w="12700">
            <a:noFill/>
            <a:miter lim="800000"/>
            <a:headEnd/>
            <a:tailEnd/>
          </a:ln>
        </p:spPr>
        <p:txBody>
          <a:bodyPr wrap="none" anchor="ctr">
            <a:spAutoFit/>
          </a:bodyPr>
          <a:lstStyle/>
          <a:p>
            <a:endParaRPr lang="en-US"/>
          </a:p>
        </p:txBody>
      </p:sp>
      <p:sp>
        <p:nvSpPr>
          <p:cNvPr id="11275" name="Rectangle 11"/>
          <p:cNvSpPr>
            <a:spLocks noChangeArrowheads="1"/>
          </p:cNvSpPr>
          <p:nvPr/>
        </p:nvSpPr>
        <p:spPr bwMode="auto">
          <a:xfrm>
            <a:off x="4859338" y="0"/>
            <a:ext cx="360362" cy="115888"/>
          </a:xfrm>
          <a:prstGeom prst="rect">
            <a:avLst/>
          </a:prstGeom>
          <a:solidFill>
            <a:schemeClr val="bg2"/>
          </a:solidFill>
          <a:ln w="12700">
            <a:noFill/>
            <a:miter lim="800000"/>
            <a:headEnd/>
            <a:tailEnd/>
          </a:ln>
        </p:spPr>
        <p:txBody>
          <a:bodyPr wrap="none" anchor="ctr">
            <a:spAutoFit/>
          </a:bodyPr>
          <a:lstStyle/>
          <a:p>
            <a:endParaRPr lang="en-US"/>
          </a:p>
        </p:txBody>
      </p:sp>
      <p:sp>
        <p:nvSpPr>
          <p:cNvPr id="11276" name="Rectangle 12"/>
          <p:cNvSpPr>
            <a:spLocks noChangeArrowheads="1"/>
          </p:cNvSpPr>
          <p:nvPr/>
        </p:nvSpPr>
        <p:spPr bwMode="auto">
          <a:xfrm>
            <a:off x="3635375" y="0"/>
            <a:ext cx="431800" cy="115888"/>
          </a:xfrm>
          <a:prstGeom prst="rect">
            <a:avLst/>
          </a:prstGeom>
          <a:solidFill>
            <a:schemeClr val="bg2"/>
          </a:solidFill>
          <a:ln w="12700">
            <a:noFill/>
            <a:miter lim="800000"/>
            <a:headEnd/>
            <a:tailEnd/>
          </a:ln>
        </p:spPr>
        <p:txBody>
          <a:bodyPr wrap="none" anchor="ctr">
            <a:spAutoFit/>
          </a:bodyPr>
          <a:lstStyle/>
          <a:p>
            <a:endParaRPr lang="en-US"/>
          </a:p>
        </p:txBody>
      </p:sp>
      <p:sp>
        <p:nvSpPr>
          <p:cNvPr id="11277" name="Rectangle 13"/>
          <p:cNvSpPr>
            <a:spLocks noChangeArrowheads="1"/>
          </p:cNvSpPr>
          <p:nvPr/>
        </p:nvSpPr>
        <p:spPr bwMode="auto">
          <a:xfrm>
            <a:off x="2987675" y="0"/>
            <a:ext cx="360363" cy="69850"/>
          </a:xfrm>
          <a:prstGeom prst="rect">
            <a:avLst/>
          </a:prstGeom>
          <a:solidFill>
            <a:schemeClr val="bg2"/>
          </a:solidFill>
          <a:ln w="12700">
            <a:noFill/>
            <a:miter lim="800000"/>
            <a:headEnd/>
            <a:tailEnd/>
          </a:ln>
        </p:spPr>
        <p:txBody>
          <a:bodyPr wrap="none" anchor="ctr">
            <a:spAutoFit/>
          </a:bodyPr>
          <a:lstStyle/>
          <a:p>
            <a:endParaRPr lang="en-US"/>
          </a:p>
        </p:txBody>
      </p:sp>
      <p:sp>
        <p:nvSpPr>
          <p:cNvPr id="11278" name="Rectangle 14"/>
          <p:cNvSpPr>
            <a:spLocks noChangeArrowheads="1"/>
          </p:cNvSpPr>
          <p:nvPr/>
        </p:nvSpPr>
        <p:spPr bwMode="auto">
          <a:xfrm>
            <a:off x="6804025" y="620713"/>
            <a:ext cx="647700" cy="71437"/>
          </a:xfrm>
          <a:prstGeom prst="rect">
            <a:avLst/>
          </a:prstGeom>
          <a:solidFill>
            <a:schemeClr val="bg2"/>
          </a:solidFill>
          <a:ln w="12700">
            <a:noFill/>
            <a:miter lim="800000"/>
            <a:headEnd/>
            <a:tailEnd/>
          </a:ln>
        </p:spPr>
        <p:txBody>
          <a:bodyPr wrap="none" anchor="ctr">
            <a:spAutoFit/>
          </a:bodyPr>
          <a:lstStyle/>
          <a:p>
            <a:endParaRPr lang="en-US"/>
          </a:p>
        </p:txBody>
      </p:sp>
      <p:sp>
        <p:nvSpPr>
          <p:cNvPr id="11279" name="Rectangle 15"/>
          <p:cNvSpPr>
            <a:spLocks noChangeArrowheads="1"/>
          </p:cNvSpPr>
          <p:nvPr/>
        </p:nvSpPr>
        <p:spPr bwMode="auto">
          <a:xfrm>
            <a:off x="6732588" y="836613"/>
            <a:ext cx="576262" cy="71437"/>
          </a:xfrm>
          <a:prstGeom prst="rect">
            <a:avLst/>
          </a:prstGeom>
          <a:solidFill>
            <a:schemeClr val="bg2"/>
          </a:solidFill>
          <a:ln w="12700">
            <a:noFill/>
            <a:miter lim="800000"/>
            <a:headEnd/>
            <a:tailEnd/>
          </a:ln>
        </p:spPr>
        <p:txBody>
          <a:bodyPr wrap="none" anchor="ctr">
            <a:spAutoFit/>
          </a:bodyPr>
          <a:lstStyle/>
          <a:p>
            <a:endParaRPr lang="en-US"/>
          </a:p>
        </p:txBody>
      </p:sp>
      <p:sp>
        <p:nvSpPr>
          <p:cNvPr id="11280" name="Rectangle 16"/>
          <p:cNvSpPr>
            <a:spLocks noChangeArrowheads="1"/>
          </p:cNvSpPr>
          <p:nvPr/>
        </p:nvSpPr>
        <p:spPr bwMode="auto">
          <a:xfrm>
            <a:off x="4572000" y="836613"/>
            <a:ext cx="647700" cy="71437"/>
          </a:xfrm>
          <a:prstGeom prst="rect">
            <a:avLst/>
          </a:prstGeom>
          <a:solidFill>
            <a:schemeClr val="bg2"/>
          </a:solidFill>
          <a:ln w="12700">
            <a:noFill/>
            <a:miter lim="800000"/>
            <a:headEnd/>
            <a:tailEnd/>
          </a:ln>
        </p:spPr>
        <p:txBody>
          <a:bodyPr wrap="none" anchor="ctr">
            <a:spAutoFit/>
          </a:bodyPr>
          <a:lstStyle/>
          <a:p>
            <a:endParaRPr lang="en-US"/>
          </a:p>
        </p:txBody>
      </p:sp>
      <p:sp>
        <p:nvSpPr>
          <p:cNvPr id="11281" name="Rectangle 17"/>
          <p:cNvSpPr>
            <a:spLocks noChangeArrowheads="1"/>
          </p:cNvSpPr>
          <p:nvPr/>
        </p:nvSpPr>
        <p:spPr bwMode="auto">
          <a:xfrm>
            <a:off x="5364163" y="1196975"/>
            <a:ext cx="71437" cy="71438"/>
          </a:xfrm>
          <a:prstGeom prst="rect">
            <a:avLst/>
          </a:prstGeom>
          <a:solidFill>
            <a:schemeClr val="bg2"/>
          </a:solidFill>
          <a:ln w="12700">
            <a:noFill/>
            <a:miter lim="800000"/>
            <a:headEnd/>
            <a:tailEnd/>
          </a:ln>
        </p:spPr>
        <p:txBody>
          <a:bodyPr wrap="none" anchor="ctr">
            <a:spAutoFit/>
          </a:bodyPr>
          <a:lstStyle/>
          <a:p>
            <a:endParaRPr lang="en-US"/>
          </a:p>
        </p:txBody>
      </p:sp>
      <p:sp>
        <p:nvSpPr>
          <p:cNvPr id="11282" name="Rectangle 18"/>
          <p:cNvSpPr>
            <a:spLocks noChangeArrowheads="1"/>
          </p:cNvSpPr>
          <p:nvPr/>
        </p:nvSpPr>
        <p:spPr bwMode="auto">
          <a:xfrm>
            <a:off x="4787900" y="1052513"/>
            <a:ext cx="647700" cy="360362"/>
          </a:xfrm>
          <a:prstGeom prst="rect">
            <a:avLst/>
          </a:prstGeom>
          <a:solidFill>
            <a:schemeClr val="bg2"/>
          </a:solidFill>
          <a:ln w="12700">
            <a:noFill/>
            <a:miter lim="800000"/>
            <a:headEnd/>
            <a:tailEnd/>
          </a:ln>
        </p:spPr>
        <p:txBody>
          <a:bodyPr anchor="ctr">
            <a:spAutoFit/>
          </a:bodyPr>
          <a:lstStyle/>
          <a:p>
            <a:endParaRPr lang="en-US"/>
          </a:p>
        </p:txBody>
      </p:sp>
      <p:sp>
        <p:nvSpPr>
          <p:cNvPr id="11283" name="Rectangle 19"/>
          <p:cNvSpPr>
            <a:spLocks noChangeArrowheads="1"/>
          </p:cNvSpPr>
          <p:nvPr/>
        </p:nvSpPr>
        <p:spPr bwMode="auto">
          <a:xfrm>
            <a:off x="1908175" y="404813"/>
            <a:ext cx="792163" cy="215900"/>
          </a:xfrm>
          <a:prstGeom prst="rect">
            <a:avLst/>
          </a:prstGeom>
          <a:solidFill>
            <a:schemeClr val="bg2"/>
          </a:solidFill>
          <a:ln w="12700">
            <a:noFill/>
            <a:miter lim="800000"/>
            <a:headEnd/>
            <a:tailEnd/>
          </a:ln>
        </p:spPr>
        <p:txBody>
          <a:bodyPr anchor="ctr">
            <a:spAutoFit/>
          </a:bodyPr>
          <a:lstStyle/>
          <a:p>
            <a:endParaRPr lang="en-US"/>
          </a:p>
        </p:txBody>
      </p:sp>
      <p:sp>
        <p:nvSpPr>
          <p:cNvPr id="11284" name="Rectangle 20"/>
          <p:cNvSpPr>
            <a:spLocks noChangeArrowheads="1"/>
          </p:cNvSpPr>
          <p:nvPr/>
        </p:nvSpPr>
        <p:spPr bwMode="auto">
          <a:xfrm>
            <a:off x="827088" y="1557338"/>
            <a:ext cx="720725" cy="287337"/>
          </a:xfrm>
          <a:prstGeom prst="rect">
            <a:avLst/>
          </a:prstGeom>
          <a:solidFill>
            <a:schemeClr val="bg2"/>
          </a:solidFill>
          <a:ln w="12700">
            <a:noFill/>
            <a:miter lim="800000"/>
            <a:headEnd/>
            <a:tailEnd/>
          </a:ln>
        </p:spPr>
        <p:txBody>
          <a:bodyPr anchor="ctr">
            <a:spAutoFit/>
          </a:bodyPr>
          <a:lstStyle/>
          <a:p>
            <a:endParaRPr lang="en-US"/>
          </a:p>
        </p:txBody>
      </p:sp>
      <p:sp>
        <p:nvSpPr>
          <p:cNvPr id="11285" name="Rectangle 21"/>
          <p:cNvSpPr>
            <a:spLocks noChangeArrowheads="1"/>
          </p:cNvSpPr>
          <p:nvPr/>
        </p:nvSpPr>
        <p:spPr bwMode="auto">
          <a:xfrm>
            <a:off x="5940425" y="1125538"/>
            <a:ext cx="1079500" cy="71437"/>
          </a:xfrm>
          <a:prstGeom prst="rect">
            <a:avLst/>
          </a:prstGeom>
          <a:solidFill>
            <a:schemeClr val="bg2"/>
          </a:solidFill>
          <a:ln w="12700">
            <a:noFill/>
            <a:miter lim="800000"/>
            <a:headEnd/>
            <a:tailEnd/>
          </a:ln>
        </p:spPr>
        <p:txBody>
          <a:bodyPr wrap="none" anchor="ctr">
            <a:spAutoFit/>
          </a:bodyPr>
          <a:lstStyle/>
          <a:p>
            <a:endParaRPr lang="en-US"/>
          </a:p>
        </p:txBody>
      </p:sp>
      <p:sp>
        <p:nvSpPr>
          <p:cNvPr id="22" name="Date Placeholder 21"/>
          <p:cNvSpPr>
            <a:spLocks noGrp="1"/>
          </p:cNvSpPr>
          <p:nvPr>
            <p:ph type="dt" sz="quarter" idx="10"/>
          </p:nvPr>
        </p:nvSpPr>
        <p:spPr/>
        <p:txBody>
          <a:bodyPr/>
          <a:lstStyle/>
          <a:p>
            <a:pPr>
              <a:defRPr/>
            </a:pPr>
            <a:fld id="{C9E92DE9-4E57-45F6-A465-7EF7C4DDCF69}" type="datetime1">
              <a:rPr lang="en-US" altLang="fa-IR"/>
              <a:pPr>
                <a:defRPr/>
              </a:pPr>
              <a:t>7/21/2020</a:t>
            </a:fld>
            <a:endParaRPr lang="en-US" altLang="fa-IR"/>
          </a:p>
        </p:txBody>
      </p:sp>
      <p:sp>
        <p:nvSpPr>
          <p:cNvPr id="23" name="Slide Number Placeholder 22"/>
          <p:cNvSpPr>
            <a:spLocks noGrp="1"/>
          </p:cNvSpPr>
          <p:nvPr>
            <p:ph type="sldNum" sz="quarter" idx="12"/>
          </p:nvPr>
        </p:nvSpPr>
        <p:spPr/>
        <p:txBody>
          <a:bodyPr/>
          <a:lstStyle/>
          <a:p>
            <a:pPr>
              <a:defRPr/>
            </a:pPr>
            <a:fld id="{F2DC5C68-63A3-4040-A28B-399946C4DE7B}" type="slidenum">
              <a:rPr lang="ar-SA" altLang="fa-IR" smtClean="0"/>
              <a:pPr>
                <a:defRPr/>
              </a:pPr>
              <a:t>4</a:t>
            </a:fld>
            <a:endParaRPr lang="en-US" altLang="fa-IR"/>
          </a:p>
        </p:txBody>
      </p:sp>
      <p:sp>
        <p:nvSpPr>
          <p:cNvPr id="24" name="Footer Placeholder 23"/>
          <p:cNvSpPr>
            <a:spLocks noGrp="1"/>
          </p:cNvSpPr>
          <p:nvPr>
            <p:ph type="ftr" sz="quarter" idx="11"/>
          </p:nvPr>
        </p:nvSpPr>
        <p:spPr/>
        <p:txBody>
          <a:bodyPr/>
          <a:lstStyle/>
          <a:p>
            <a:pPr>
              <a:defRPr/>
            </a:pPr>
            <a:r>
              <a:rPr lang="en-US" altLang="fa-IR"/>
              <a:t>Mehraban Shahi</a:t>
            </a:r>
          </a:p>
        </p:txBody>
      </p:sp>
    </p:spTree>
    <p:extLst>
      <p:ext uri="{BB962C8B-B14F-4D97-AF65-F5344CB8AC3E}">
        <p14:creationId xmlns="" xmlns:p14="http://schemas.microsoft.com/office/powerpoint/2010/main" val="38677748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xfrm>
            <a:off x="990600" y="381000"/>
            <a:ext cx="7772400" cy="1143000"/>
          </a:xfrm>
        </p:spPr>
        <p:txBody>
          <a:bodyPr>
            <a:normAutofit fontScale="90000"/>
          </a:bodyPr>
          <a:lstStyle/>
          <a:p>
            <a:pPr algn="l"/>
            <a:r>
              <a:rPr lang="en-US" altLang="ar-SA" sz="9600" b="1" smtClean="0">
                <a:solidFill>
                  <a:srgbClr val="FF0000"/>
                </a:solidFill>
                <a:ea typeface="Times New Roman (Arabic)"/>
                <a:cs typeface="Zar" pitchFamily="2" charset="0"/>
              </a:rPr>
              <a:t>Neoplasm :</a:t>
            </a:r>
            <a:r>
              <a:rPr lang="en-US" altLang="ar-SA" smtClean="0">
                <a:solidFill>
                  <a:schemeClr val="tx1"/>
                </a:solidFill>
                <a:ea typeface="Times New Roman (Arabic)"/>
                <a:cs typeface="Zar" pitchFamily="2" charset="0"/>
              </a:rPr>
              <a:t> </a:t>
            </a:r>
            <a:endParaRPr lang="en-US" altLang="en-US" smtClean="0">
              <a:solidFill>
                <a:schemeClr val="tx1"/>
              </a:solidFill>
              <a:ea typeface="Times New Roman (Arabic)"/>
              <a:cs typeface="Zar" pitchFamily="2" charset="0"/>
            </a:endParaRPr>
          </a:p>
        </p:txBody>
      </p:sp>
      <p:sp>
        <p:nvSpPr>
          <p:cNvPr id="17411" name="Rectangle 3"/>
          <p:cNvSpPr>
            <a:spLocks noGrp="1" noChangeArrowheads="1"/>
          </p:cNvSpPr>
          <p:nvPr>
            <p:ph type="subTitle" idx="1"/>
          </p:nvPr>
        </p:nvSpPr>
        <p:spPr>
          <a:xfrm>
            <a:off x="1115616" y="1828800"/>
            <a:ext cx="7875984" cy="4343400"/>
          </a:xfrm>
        </p:spPr>
        <p:txBody>
          <a:bodyPr>
            <a:normAutofit/>
          </a:bodyPr>
          <a:lstStyle/>
          <a:p>
            <a:pPr rtl="0"/>
            <a:r>
              <a:rPr lang="en-US" altLang="ar-SA" sz="4000" b="1" dirty="0" smtClean="0">
                <a:solidFill>
                  <a:srgbClr val="0000FF"/>
                </a:solidFill>
                <a:ea typeface="Times New Roman (Arabic)"/>
                <a:cs typeface="Zar" pitchFamily="2" charset="0"/>
              </a:rPr>
              <a:t>Anatomical site </a:t>
            </a:r>
          </a:p>
          <a:p>
            <a:pPr rtl="0"/>
            <a:r>
              <a:rPr lang="en-US" altLang="ar-SA" sz="4000" b="1" dirty="0" err="1" smtClean="0">
                <a:solidFill>
                  <a:srgbClr val="0000FF"/>
                </a:solidFill>
                <a:ea typeface="Times New Roman (Arabic)"/>
                <a:cs typeface="Zar" pitchFamily="2" charset="0"/>
              </a:rPr>
              <a:t>Behaviour</a:t>
            </a:r>
            <a:r>
              <a:rPr lang="en-US" altLang="ar-SA" sz="4000" b="1" dirty="0" smtClean="0">
                <a:solidFill>
                  <a:srgbClr val="0000FF"/>
                </a:solidFill>
                <a:ea typeface="Times New Roman (Arabic)"/>
                <a:cs typeface="Zar" pitchFamily="2" charset="0"/>
              </a:rPr>
              <a:t> </a:t>
            </a:r>
          </a:p>
          <a:p>
            <a:pPr rtl="0"/>
            <a:r>
              <a:rPr lang="en-US" altLang="ar-SA" sz="4000" b="1" dirty="0" smtClean="0">
                <a:solidFill>
                  <a:srgbClr val="0000FF"/>
                </a:solidFill>
                <a:ea typeface="Times New Roman (Arabic)"/>
                <a:cs typeface="Zar" pitchFamily="2" charset="0"/>
              </a:rPr>
              <a:t>Morphology </a:t>
            </a:r>
          </a:p>
          <a:p>
            <a:pPr rtl="0"/>
            <a:r>
              <a:rPr lang="en-US" altLang="ar-SA" sz="4000" b="1" dirty="0" smtClean="0">
                <a:solidFill>
                  <a:srgbClr val="0000FF"/>
                </a:solidFill>
                <a:ea typeface="Times New Roman (Arabic)"/>
                <a:cs typeface="Zar" pitchFamily="2" charset="0"/>
              </a:rPr>
              <a:t>Functional activity of</a:t>
            </a:r>
            <a:r>
              <a:rPr lang="fa-IR" altLang="ar-SA" sz="4000" b="1" dirty="0" smtClean="0">
                <a:solidFill>
                  <a:srgbClr val="0000FF"/>
                </a:solidFill>
                <a:ea typeface="Times New Roman (Arabic)"/>
                <a:cs typeface="Zar" pitchFamily="2" charset="0"/>
              </a:rPr>
              <a:t> </a:t>
            </a:r>
            <a:r>
              <a:rPr lang="en-US" altLang="ar-SA" sz="4000" b="1" dirty="0" smtClean="0">
                <a:solidFill>
                  <a:srgbClr val="0000FF"/>
                </a:solidFill>
                <a:ea typeface="Times New Roman (Arabic)"/>
                <a:cs typeface="Zar" pitchFamily="2" charset="0"/>
              </a:rPr>
              <a:t>neoplasm </a:t>
            </a:r>
            <a:endParaRPr lang="en-US" altLang="ar-SA" sz="3600" b="1" dirty="0">
              <a:solidFill>
                <a:srgbClr val="0000FF"/>
              </a:solidFill>
              <a:ea typeface="Times New Roman (Arabic)"/>
              <a:cs typeface="Zar" pitchFamily="2" charset="0"/>
            </a:endParaRPr>
          </a:p>
          <a:p>
            <a:pPr rtl="0"/>
            <a:endParaRPr lang="en-US" altLang="ar-SA" sz="4000" b="1" dirty="0" smtClean="0">
              <a:solidFill>
                <a:schemeClr val="tx1"/>
              </a:solidFill>
              <a:ea typeface="Times New Roman (Arabic)"/>
              <a:cs typeface="Zar" pitchFamily="2" charset="0"/>
            </a:endParaRPr>
          </a:p>
          <a:p>
            <a:pPr rtl="0">
              <a:buFont typeface="Monotype Sorts"/>
              <a:buNone/>
            </a:pPr>
            <a:endParaRPr lang="en-US" altLang="en-US" sz="4000" b="1" dirty="0" smtClean="0">
              <a:ea typeface="Times New Roman (Arabic)"/>
            </a:endParaRPr>
          </a:p>
        </p:txBody>
      </p:sp>
    </p:spTree>
    <p:extLst>
      <p:ext uri="{BB962C8B-B14F-4D97-AF65-F5344CB8AC3E}">
        <p14:creationId xmlns="" xmlns:p14="http://schemas.microsoft.com/office/powerpoint/2010/main" val="119893656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411">
                                            <p:txEl>
                                              <p:pRg st="1" end="1"/>
                                            </p:txEl>
                                          </p:spTgt>
                                        </p:tgtEl>
                                        <p:attrNameLst>
                                          <p:attrName>style.visibility</p:attrName>
                                        </p:attrNameLst>
                                      </p:cBhvr>
                                      <p:to>
                                        <p:strVal val="visible"/>
                                      </p:to>
                                    </p:set>
                                    <p:anim calcmode="lin" valueType="num">
                                      <p:cBhvr additive="base">
                                        <p:cTn id="13" dur="500" fill="hold"/>
                                        <p:tgtEl>
                                          <p:spTgt spid="1741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74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7411">
                                            <p:txEl>
                                              <p:pRg st="2" end="2"/>
                                            </p:txEl>
                                          </p:spTgt>
                                        </p:tgtEl>
                                        <p:attrNameLst>
                                          <p:attrName>style.visibility</p:attrName>
                                        </p:attrNameLst>
                                      </p:cBhvr>
                                      <p:to>
                                        <p:strVal val="visible"/>
                                      </p:to>
                                    </p:set>
                                    <p:anim calcmode="lin" valueType="num">
                                      <p:cBhvr additive="base">
                                        <p:cTn id="19" dur="500" fill="hold"/>
                                        <p:tgtEl>
                                          <p:spTgt spid="1741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74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7411">
                                            <p:txEl>
                                              <p:pRg st="3" end="3"/>
                                            </p:txEl>
                                          </p:spTgt>
                                        </p:tgtEl>
                                        <p:attrNameLst>
                                          <p:attrName>style.visibility</p:attrName>
                                        </p:attrNameLst>
                                      </p:cBhvr>
                                      <p:to>
                                        <p:strVal val="visible"/>
                                      </p:to>
                                    </p:set>
                                    <p:anim calcmode="lin" valueType="num">
                                      <p:cBhvr additive="base">
                                        <p:cTn id="25" dur="500" fill="hold"/>
                                        <p:tgtEl>
                                          <p:spTgt spid="1741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7411">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914400" y="782638"/>
            <a:ext cx="7772400" cy="588962"/>
          </a:xfrm>
        </p:spPr>
        <p:txBody>
          <a:bodyPr>
            <a:normAutofit fontScale="90000"/>
          </a:bodyPr>
          <a:lstStyle/>
          <a:p>
            <a:pPr algn="ctr"/>
            <a:r>
              <a:rPr lang="en-US" altLang="ar-SA" sz="4000" b="1" dirty="0" smtClean="0">
                <a:solidFill>
                  <a:srgbClr val="0000FF"/>
                </a:solidFill>
                <a:ea typeface="Times New Roman (Arabic)"/>
              </a:rPr>
              <a:t>Example  1</a:t>
            </a:r>
            <a:endParaRPr lang="en-US" altLang="ar-SA" dirty="0" smtClean="0">
              <a:ea typeface="Times New Roman (Arabic)"/>
            </a:endParaRPr>
          </a:p>
        </p:txBody>
      </p:sp>
      <p:sp>
        <p:nvSpPr>
          <p:cNvPr id="19459" name="Rectangle 3"/>
          <p:cNvSpPr>
            <a:spLocks noGrp="1" noChangeArrowheads="1"/>
          </p:cNvSpPr>
          <p:nvPr>
            <p:ph type="subTitle" idx="1"/>
          </p:nvPr>
        </p:nvSpPr>
        <p:spPr>
          <a:xfrm>
            <a:off x="1331640" y="2057400"/>
            <a:ext cx="7560840" cy="3962400"/>
          </a:xfrm>
        </p:spPr>
        <p:txBody>
          <a:bodyPr/>
          <a:lstStyle/>
          <a:p>
            <a:pPr algn="ctr"/>
            <a:r>
              <a:rPr lang="en-US" altLang="ar-SA" sz="3800" b="1" u="sng" dirty="0" smtClean="0">
                <a:solidFill>
                  <a:srgbClr val="05053B"/>
                </a:solidFill>
                <a:ea typeface="Times New Roman (Arabic)"/>
                <a:cs typeface="Zar" pitchFamily="2" charset="0"/>
              </a:rPr>
              <a:t>Carcinoma of sigmoid colon </a:t>
            </a:r>
            <a:r>
              <a:rPr lang="en-US" altLang="ar-SA" sz="3800" b="1" dirty="0" smtClean="0">
                <a:solidFill>
                  <a:srgbClr val="05053B"/>
                </a:solidFill>
                <a:ea typeface="Times New Roman (Arabic)"/>
                <a:cs typeface="Zar" pitchFamily="2" charset="0"/>
              </a:rPr>
              <a:t>, with</a:t>
            </a:r>
            <a:r>
              <a:rPr lang="en-US" altLang="ar-SA" sz="3800" b="1" dirty="0" smtClean="0">
                <a:solidFill>
                  <a:schemeClr val="accent2"/>
                </a:solidFill>
                <a:ea typeface="Times New Roman (Arabic)"/>
                <a:cs typeface="Zar" pitchFamily="2" charset="0"/>
              </a:rPr>
              <a:t> </a:t>
            </a:r>
          </a:p>
          <a:p>
            <a:pPr algn="ctr">
              <a:buFont typeface="Monotype Sorts"/>
              <a:buNone/>
            </a:pPr>
            <a:r>
              <a:rPr lang="en-US" altLang="ar-SA" sz="3800" b="1" dirty="0" smtClean="0">
                <a:solidFill>
                  <a:schemeClr val="accent2"/>
                </a:solidFill>
                <a:ea typeface="Times New Roman (Arabic)"/>
                <a:cs typeface="Zar" pitchFamily="2" charset="0"/>
              </a:rPr>
              <a:t>                 </a:t>
            </a:r>
            <a:r>
              <a:rPr lang="en-US" altLang="ar-SA" sz="2800" i="1" dirty="0" smtClean="0">
                <a:solidFill>
                  <a:srgbClr val="FA3B2C"/>
                </a:solidFill>
                <a:ea typeface="Times New Roman (Arabic)"/>
                <a:cs typeface="Zar" pitchFamily="2" charset="0"/>
              </a:rPr>
              <a:t>Primary Malignant Neoplasm</a:t>
            </a:r>
            <a:r>
              <a:rPr lang="en-US" altLang="ar-SA" sz="2800" i="1" dirty="0" smtClean="0">
                <a:solidFill>
                  <a:srgbClr val="05053B"/>
                </a:solidFill>
                <a:ea typeface="Times New Roman (Arabic)"/>
                <a:cs typeface="Zar" pitchFamily="2" charset="0"/>
              </a:rPr>
              <a:t>  </a:t>
            </a:r>
          </a:p>
          <a:p>
            <a:pPr algn="ctr">
              <a:buFont typeface="Monotype Sorts"/>
              <a:buNone/>
            </a:pPr>
            <a:r>
              <a:rPr lang="en-US" altLang="ar-SA" sz="3800" b="1" dirty="0" smtClean="0">
                <a:solidFill>
                  <a:schemeClr val="accent2"/>
                </a:solidFill>
                <a:ea typeface="Times New Roman (Arabic)"/>
                <a:cs typeface="Zar" pitchFamily="2" charset="0"/>
              </a:rPr>
              <a:t>      </a:t>
            </a:r>
            <a:r>
              <a:rPr lang="en-US" altLang="ar-SA" sz="3800" b="1" dirty="0" smtClean="0">
                <a:solidFill>
                  <a:srgbClr val="05053B"/>
                </a:solidFill>
                <a:ea typeface="Times New Roman (Arabic)"/>
                <a:cs typeface="Zar" pitchFamily="2" charset="0"/>
              </a:rPr>
              <a:t>small </a:t>
            </a:r>
            <a:r>
              <a:rPr lang="en-US" altLang="ar-SA" sz="3800" b="1" u="sng" dirty="0" smtClean="0">
                <a:solidFill>
                  <a:srgbClr val="05053B"/>
                </a:solidFill>
                <a:ea typeface="Times New Roman (Arabic)"/>
                <a:cs typeface="Zar" pitchFamily="2" charset="0"/>
              </a:rPr>
              <a:t>metastatic </a:t>
            </a:r>
            <a:r>
              <a:rPr lang="en-US" altLang="ar-SA" sz="3800" b="1" u="sng" dirty="0" err="1" smtClean="0">
                <a:solidFill>
                  <a:srgbClr val="05053B"/>
                </a:solidFill>
                <a:ea typeface="Times New Roman (Arabic)"/>
                <a:cs typeface="Zar" pitchFamily="2" charset="0"/>
              </a:rPr>
              <a:t>noduls</a:t>
            </a:r>
            <a:r>
              <a:rPr lang="en-US" altLang="ar-SA" sz="3800" b="1" u="sng" dirty="0" smtClean="0">
                <a:solidFill>
                  <a:srgbClr val="05053B"/>
                </a:solidFill>
                <a:ea typeface="Times New Roman (Arabic)"/>
                <a:cs typeface="Zar" pitchFamily="2" charset="0"/>
              </a:rPr>
              <a:t> on liver</a:t>
            </a:r>
          </a:p>
          <a:p>
            <a:pPr algn="ctr">
              <a:buFont typeface="Monotype Sorts"/>
              <a:buNone/>
            </a:pPr>
            <a:r>
              <a:rPr lang="en-US" altLang="ar-SA" sz="3800" b="1" dirty="0" smtClean="0">
                <a:solidFill>
                  <a:schemeClr val="accent2"/>
                </a:solidFill>
                <a:ea typeface="Times New Roman (Arabic)"/>
                <a:cs typeface="Zar" pitchFamily="2" charset="0"/>
              </a:rPr>
              <a:t>                            </a:t>
            </a:r>
            <a:r>
              <a:rPr lang="en-US" altLang="ar-SA" sz="2800" i="1" dirty="0" smtClean="0">
                <a:solidFill>
                  <a:srgbClr val="FA3B2C"/>
                </a:solidFill>
                <a:ea typeface="Times New Roman (Arabic)"/>
                <a:cs typeface="Zar" pitchFamily="2" charset="0"/>
              </a:rPr>
              <a:t>Malignant neoplasm</a:t>
            </a:r>
          </a:p>
          <a:p>
            <a:pPr algn="ctr">
              <a:buFont typeface="Monotype Sorts"/>
              <a:buNone/>
            </a:pPr>
            <a:endParaRPr lang="en-US" altLang="en-US" sz="3800" dirty="0" smtClean="0">
              <a:solidFill>
                <a:schemeClr val="accent2"/>
              </a:solidFill>
              <a:ea typeface="Times New Roman (Arabic)"/>
            </a:endParaRPr>
          </a:p>
        </p:txBody>
      </p:sp>
    </p:spTree>
    <p:extLst>
      <p:ext uri="{BB962C8B-B14F-4D97-AF65-F5344CB8AC3E}">
        <p14:creationId xmlns="" xmlns:p14="http://schemas.microsoft.com/office/powerpoint/2010/main" val="203806741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59">
                                            <p:txEl>
                                              <p:pRg st="3" end="3"/>
                                            </p:txEl>
                                          </p:spTgt>
                                        </p:tgtEl>
                                        <p:attrNameLst>
                                          <p:attrName>style.visibility</p:attrName>
                                        </p:attrNameLst>
                                      </p:cBhvr>
                                      <p:to>
                                        <p:strVal val="visible"/>
                                      </p:to>
                                    </p:set>
                                    <p:anim calcmode="lin" valueType="num">
                                      <p:cBhvr additive="base">
                                        <p:cTn id="25" dur="500" fill="hold"/>
                                        <p:tgtEl>
                                          <p:spTgt spid="1945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962025" y="457200"/>
            <a:ext cx="7772400" cy="1143000"/>
          </a:xfrm>
        </p:spPr>
        <p:txBody>
          <a:bodyPr/>
          <a:lstStyle/>
          <a:p>
            <a:pPr algn="ctr"/>
            <a:r>
              <a:rPr lang="en-US" altLang="ar-SA" sz="4000" b="1" dirty="0" smtClean="0">
                <a:solidFill>
                  <a:srgbClr val="0000FF"/>
                </a:solidFill>
                <a:ea typeface="Times New Roman (Arabic)"/>
              </a:rPr>
              <a:t>Example  2</a:t>
            </a:r>
            <a:endParaRPr lang="en-US" altLang="en-US" sz="4000" b="1" dirty="0" smtClean="0">
              <a:solidFill>
                <a:srgbClr val="0000FF"/>
              </a:solidFill>
              <a:ea typeface="Times New Roman (Arabic)"/>
            </a:endParaRPr>
          </a:p>
        </p:txBody>
      </p:sp>
      <p:sp>
        <p:nvSpPr>
          <p:cNvPr id="20483" name="Rectangle 3"/>
          <p:cNvSpPr>
            <a:spLocks noGrp="1" noChangeArrowheads="1"/>
          </p:cNvSpPr>
          <p:nvPr>
            <p:ph type="subTitle" idx="1"/>
          </p:nvPr>
        </p:nvSpPr>
        <p:spPr>
          <a:xfrm>
            <a:off x="914400" y="2209800"/>
            <a:ext cx="7848600" cy="2671763"/>
          </a:xfrm>
        </p:spPr>
        <p:txBody>
          <a:bodyPr/>
          <a:lstStyle/>
          <a:p>
            <a:pPr algn="just"/>
            <a:r>
              <a:rPr lang="en-US" altLang="ar-SA" sz="3800" b="1" u="sng" dirty="0" smtClean="0">
                <a:solidFill>
                  <a:srgbClr val="05053B"/>
                </a:solidFill>
                <a:ea typeface="Times New Roman (Arabic)"/>
                <a:cs typeface="Zar" pitchFamily="2" charset="0"/>
              </a:rPr>
              <a:t>Adenocarcinoma of ovary</a:t>
            </a:r>
            <a:r>
              <a:rPr lang="en-US" altLang="ar-SA" sz="3800" b="1" dirty="0" smtClean="0">
                <a:solidFill>
                  <a:srgbClr val="05053B"/>
                </a:solidFill>
                <a:ea typeface="Times New Roman (Arabic)"/>
                <a:cs typeface="Zar" pitchFamily="2" charset="0"/>
              </a:rPr>
              <a:t> with  </a:t>
            </a:r>
          </a:p>
          <a:p>
            <a:pPr algn="l">
              <a:buFont typeface="Monotype Sorts"/>
              <a:buNone/>
            </a:pPr>
            <a:r>
              <a:rPr lang="en-US" altLang="ar-SA" sz="2800" i="1" dirty="0" smtClean="0">
                <a:solidFill>
                  <a:srgbClr val="FA3B2C"/>
                </a:solidFill>
                <a:ea typeface="Times New Roman (Arabic)"/>
                <a:cs typeface="Zar" pitchFamily="2" charset="0"/>
              </a:rPr>
              <a:t>                            neoplasm</a:t>
            </a:r>
            <a:r>
              <a:rPr lang="en-US" altLang="ar-SA" sz="3800" b="1" dirty="0" smtClean="0">
                <a:solidFill>
                  <a:schemeClr val="accent2"/>
                </a:solidFill>
                <a:ea typeface="Times New Roman (Arabic)"/>
                <a:cs typeface="Zar" pitchFamily="2" charset="0"/>
              </a:rPr>
              <a:t>         </a:t>
            </a:r>
          </a:p>
          <a:p>
            <a:pPr algn="l">
              <a:buFont typeface="Monotype Sorts"/>
              <a:buNone/>
            </a:pPr>
            <a:r>
              <a:rPr lang="en-US" altLang="ar-SA" sz="3800" b="1" dirty="0" smtClean="0">
                <a:solidFill>
                  <a:schemeClr val="accent2"/>
                </a:solidFill>
                <a:ea typeface="Times New Roman (Arabic)"/>
                <a:cs typeface="Zar" pitchFamily="2" charset="0"/>
              </a:rPr>
              <a:t>        </a:t>
            </a:r>
            <a:r>
              <a:rPr lang="en-US" altLang="ar-SA" sz="3800" b="1" u="sng" dirty="0" err="1" smtClean="0">
                <a:solidFill>
                  <a:srgbClr val="05053B"/>
                </a:solidFill>
                <a:ea typeface="Times New Roman (Arabic)"/>
                <a:cs typeface="Zar" pitchFamily="2" charset="0"/>
              </a:rPr>
              <a:t>hyperstrogenous</a:t>
            </a:r>
            <a:r>
              <a:rPr lang="en-US" altLang="ar-SA" sz="3800" b="1" u="sng" dirty="0" smtClean="0">
                <a:solidFill>
                  <a:srgbClr val="05053B"/>
                </a:solidFill>
                <a:ea typeface="Times New Roman (Arabic)"/>
                <a:cs typeface="Zar" pitchFamily="2" charset="0"/>
              </a:rPr>
              <a:t> function.</a:t>
            </a:r>
          </a:p>
          <a:p>
            <a:pPr algn="just">
              <a:buFont typeface="Monotype Sorts"/>
              <a:buNone/>
            </a:pPr>
            <a:r>
              <a:rPr lang="en-US" altLang="ar-SA" sz="3800" b="1" dirty="0" smtClean="0">
                <a:solidFill>
                  <a:schemeClr val="accent2"/>
                </a:solidFill>
                <a:ea typeface="Times New Roman (Arabic)"/>
                <a:cs typeface="Zar" pitchFamily="2" charset="0"/>
              </a:rPr>
              <a:t>                   </a:t>
            </a:r>
            <a:r>
              <a:rPr lang="en-US" altLang="ar-SA" sz="2800" i="1" dirty="0" smtClean="0">
                <a:solidFill>
                  <a:srgbClr val="FA3B2C"/>
                </a:solidFill>
                <a:ea typeface="Times New Roman (Arabic)"/>
                <a:cs typeface="Zar" pitchFamily="2" charset="0"/>
              </a:rPr>
              <a:t>Functional disorder</a:t>
            </a:r>
          </a:p>
          <a:p>
            <a:pPr>
              <a:buFont typeface="Monotype Sorts"/>
              <a:buNone/>
            </a:pPr>
            <a:endParaRPr lang="en-US" altLang="en-US" dirty="0" smtClean="0">
              <a:ea typeface="Times New Roman (Arabic)"/>
            </a:endParaRPr>
          </a:p>
        </p:txBody>
      </p:sp>
    </p:spTree>
    <p:extLst>
      <p:ext uri="{BB962C8B-B14F-4D97-AF65-F5344CB8AC3E}">
        <p14:creationId xmlns="" xmlns:p14="http://schemas.microsoft.com/office/powerpoint/2010/main" val="118200231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p:nvPr>
        </p:nvSpPr>
        <p:spPr>
          <a:xfrm>
            <a:off x="914400" y="381000"/>
            <a:ext cx="7772400" cy="1143000"/>
          </a:xfrm>
        </p:spPr>
        <p:txBody>
          <a:bodyPr/>
          <a:lstStyle/>
          <a:p>
            <a:pPr algn="ctr"/>
            <a:r>
              <a:rPr lang="en-US" altLang="ar-SA" sz="4000" b="1" dirty="0" smtClean="0">
                <a:solidFill>
                  <a:srgbClr val="0000FF"/>
                </a:solidFill>
                <a:ea typeface="Times New Roman (Arabic)"/>
              </a:rPr>
              <a:t>Example  3</a:t>
            </a:r>
            <a:endParaRPr lang="en-US" altLang="en-US" sz="4000" b="1" dirty="0" smtClean="0">
              <a:solidFill>
                <a:srgbClr val="0000FF"/>
              </a:solidFill>
              <a:ea typeface="Times New Roman (Arabic)"/>
            </a:endParaRPr>
          </a:p>
        </p:txBody>
      </p:sp>
      <p:sp>
        <p:nvSpPr>
          <p:cNvPr id="21507" name="Rectangle 3"/>
          <p:cNvSpPr>
            <a:spLocks noGrp="1" noChangeArrowheads="1"/>
          </p:cNvSpPr>
          <p:nvPr>
            <p:ph type="subTitle" idx="1"/>
          </p:nvPr>
        </p:nvSpPr>
        <p:spPr>
          <a:xfrm>
            <a:off x="990600" y="1447800"/>
            <a:ext cx="7772400" cy="4876800"/>
          </a:xfrm>
        </p:spPr>
        <p:txBody>
          <a:bodyPr/>
          <a:lstStyle/>
          <a:p>
            <a:pPr algn="ctr"/>
            <a:r>
              <a:rPr lang="en-US" altLang="en-US" sz="4800" b="1" dirty="0" smtClean="0">
                <a:solidFill>
                  <a:srgbClr val="05053B"/>
                </a:solidFill>
                <a:ea typeface="Times New Roman (Arabic)"/>
              </a:rPr>
              <a:t> Metastatic carcinoma  of  lymph  nodes  , </a:t>
            </a:r>
            <a:r>
              <a:rPr lang="en-US" altLang="en-US" sz="4800" b="1" u="sng" dirty="0" smtClean="0">
                <a:solidFill>
                  <a:srgbClr val="05053B"/>
                </a:solidFill>
                <a:ea typeface="Times New Roman (Arabic)"/>
              </a:rPr>
              <a:t>primary  site is not determined   </a:t>
            </a:r>
          </a:p>
        </p:txBody>
      </p:sp>
    </p:spTree>
    <p:extLst>
      <p:ext uri="{BB962C8B-B14F-4D97-AF65-F5344CB8AC3E}">
        <p14:creationId xmlns="" xmlns:p14="http://schemas.microsoft.com/office/powerpoint/2010/main" val="55003624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subTitle" idx="4294967295"/>
          </p:nvPr>
        </p:nvSpPr>
        <p:spPr>
          <a:xfrm>
            <a:off x="1259632" y="404813"/>
            <a:ext cx="7128718" cy="5616575"/>
          </a:xfrm>
        </p:spPr>
        <p:txBody>
          <a:bodyPr/>
          <a:lstStyle/>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 </a:t>
            </a:r>
          </a:p>
          <a:p>
            <a:pPr marL="0" indent="0" algn="r" rtl="1" eaLnBrk="1" hangingPunct="1">
              <a:buFontTx/>
              <a:buNone/>
              <a:defRPr/>
            </a:pPr>
            <a:r>
              <a:rPr lang="fa-IR" b="1" dirty="0" smtClean="0">
                <a:effectLst>
                  <a:outerShdw blurRad="38100" dist="38100" dir="2700000" algn="tl">
                    <a:srgbClr val="000000"/>
                  </a:outerShdw>
                </a:effectLst>
                <a:cs typeface="2  Nazanin" panose="00000400000000000000" pitchFamily="2" charset="-78"/>
              </a:rPr>
              <a:t>در شرح تشخيص بيماريهاي عفوني بايد به:</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1-  موضع عفوني</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2- عامل عفوني</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3- عوارض جانبي عفونت در صورت وجود</a:t>
            </a:r>
          </a:p>
          <a:p>
            <a:pPr marL="0" indent="0" algn="l" rtl="1" eaLnBrk="1" hangingPunct="1">
              <a:buFontTx/>
              <a:buNone/>
              <a:defRPr/>
            </a:pPr>
            <a:r>
              <a:rPr lang="en-US" dirty="0" smtClean="0">
                <a:effectLst>
                  <a:outerShdw blurRad="38100" dist="38100" dir="2700000" algn="tl">
                    <a:srgbClr val="000000"/>
                  </a:outerShdw>
                </a:effectLst>
                <a:cs typeface="2  Nazanin" panose="00000400000000000000" pitchFamily="2" charset="-78"/>
              </a:rPr>
              <a:t>Meningococcal pericarditis                   </a:t>
            </a:r>
            <a:r>
              <a:rPr lang="fa-IR" dirty="0" smtClean="0">
                <a:effectLst>
                  <a:outerShdw blurRad="38100" dist="38100" dir="2700000" algn="tl">
                    <a:srgbClr val="000000"/>
                  </a:outerShdw>
                </a:effectLst>
                <a:cs typeface="2  Nazanin" panose="00000400000000000000" pitchFamily="2" charset="-78"/>
              </a:rPr>
              <a:t> </a:t>
            </a:r>
            <a:endParaRPr lang="en-US" dirty="0" smtClean="0">
              <a:effectLst>
                <a:outerShdw blurRad="38100" dist="38100" dir="2700000" algn="tl">
                  <a:srgbClr val="000000"/>
                </a:outerShdw>
              </a:effectLst>
              <a:cs typeface="2  Nazanin" panose="00000400000000000000" pitchFamily="2" charset="-78"/>
            </a:endParaRPr>
          </a:p>
        </p:txBody>
      </p:sp>
    </p:spTree>
    <p:extLst>
      <p:ext uri="{BB962C8B-B14F-4D97-AF65-F5344CB8AC3E}">
        <p14:creationId xmlns="" xmlns:p14="http://schemas.microsoft.com/office/powerpoint/2010/main" val="3844840299"/>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12642">
                                            <p:txEl>
                                              <p:pRg st="0" end="0"/>
                                            </p:txEl>
                                          </p:spTgt>
                                        </p:tgtEl>
                                        <p:attrNameLst>
                                          <p:attrName>style.visibility</p:attrName>
                                        </p:attrNameLst>
                                      </p:cBhvr>
                                      <p:to>
                                        <p:strVal val="visible"/>
                                      </p:to>
                                    </p:set>
                                    <p:animEffect transition="in" filter="box(out)">
                                      <p:cBhvr>
                                        <p:cTn id="7" dur="500"/>
                                        <p:tgtEl>
                                          <p:spTgt spid="1126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12642">
                                            <p:txEl>
                                              <p:pRg st="1" end="1"/>
                                            </p:txEl>
                                          </p:spTgt>
                                        </p:tgtEl>
                                        <p:attrNameLst>
                                          <p:attrName>style.visibility</p:attrName>
                                        </p:attrNameLst>
                                      </p:cBhvr>
                                      <p:to>
                                        <p:strVal val="visible"/>
                                      </p:to>
                                    </p:set>
                                    <p:animEffect transition="in" filter="box(out)">
                                      <p:cBhvr>
                                        <p:cTn id="12" dur="500"/>
                                        <p:tgtEl>
                                          <p:spTgt spid="1126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12642">
                                            <p:txEl>
                                              <p:pRg st="2" end="2"/>
                                            </p:txEl>
                                          </p:spTgt>
                                        </p:tgtEl>
                                        <p:attrNameLst>
                                          <p:attrName>style.visibility</p:attrName>
                                        </p:attrNameLst>
                                      </p:cBhvr>
                                      <p:to>
                                        <p:strVal val="visible"/>
                                      </p:to>
                                    </p:set>
                                    <p:animEffect transition="in" filter="box(out)">
                                      <p:cBhvr>
                                        <p:cTn id="17" dur="500"/>
                                        <p:tgtEl>
                                          <p:spTgt spid="1126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12642">
                                            <p:txEl>
                                              <p:pRg st="3" end="3"/>
                                            </p:txEl>
                                          </p:spTgt>
                                        </p:tgtEl>
                                        <p:attrNameLst>
                                          <p:attrName>style.visibility</p:attrName>
                                        </p:attrNameLst>
                                      </p:cBhvr>
                                      <p:to>
                                        <p:strVal val="visible"/>
                                      </p:to>
                                    </p:set>
                                    <p:animEffect transition="in" filter="box(out)">
                                      <p:cBhvr>
                                        <p:cTn id="22" dur="500"/>
                                        <p:tgtEl>
                                          <p:spTgt spid="11264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12642">
                                            <p:txEl>
                                              <p:pRg st="4" end="4"/>
                                            </p:txEl>
                                          </p:spTgt>
                                        </p:tgtEl>
                                        <p:attrNameLst>
                                          <p:attrName>style.visibility</p:attrName>
                                        </p:attrNameLst>
                                      </p:cBhvr>
                                      <p:to>
                                        <p:strVal val="visible"/>
                                      </p:to>
                                    </p:set>
                                    <p:animEffect transition="in" filter="box(out)">
                                      <p:cBhvr>
                                        <p:cTn id="27" dur="500"/>
                                        <p:tgtEl>
                                          <p:spTgt spid="11264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12642">
                                            <p:txEl>
                                              <p:pRg st="5" end="5"/>
                                            </p:txEl>
                                          </p:spTgt>
                                        </p:tgtEl>
                                        <p:attrNameLst>
                                          <p:attrName>style.visibility</p:attrName>
                                        </p:attrNameLst>
                                      </p:cBhvr>
                                      <p:to>
                                        <p:strVal val="visible"/>
                                      </p:to>
                                    </p:set>
                                    <p:animEffect transition="in" filter="box(out)">
                                      <p:cBhvr>
                                        <p:cTn id="32" dur="500"/>
                                        <p:tgtEl>
                                          <p:spTgt spid="11264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subTitle" idx="4294967295"/>
          </p:nvPr>
        </p:nvSpPr>
        <p:spPr>
          <a:xfrm>
            <a:off x="1259632" y="404813"/>
            <a:ext cx="7503368" cy="5616575"/>
          </a:xfrm>
        </p:spPr>
        <p:txBody>
          <a:bodyPr/>
          <a:lstStyle/>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 </a:t>
            </a:r>
          </a:p>
          <a:p>
            <a:pPr marL="0" indent="0" algn="r" rtl="1" eaLnBrk="1" hangingPunct="1">
              <a:buFontTx/>
              <a:buNone/>
              <a:defRPr/>
            </a:pPr>
            <a:r>
              <a:rPr lang="fa-IR" b="1" dirty="0" smtClean="0">
                <a:effectLst>
                  <a:outerShdw blurRad="38100" dist="38100" dir="2700000" algn="tl">
                    <a:srgbClr val="000000"/>
                  </a:outerShdw>
                </a:effectLst>
                <a:cs typeface="2  Nazanin" panose="00000400000000000000" pitchFamily="2" charset="-78"/>
              </a:rPr>
              <a:t>در شرح تشخيص ديابت بايد به:</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1-  نوع ديابت</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2- عارضه ناشي از ديابت</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3- دليل واضح مبني بر ارتباط بين نوع ديابت و عارضه ناشي از ديابت</a:t>
            </a:r>
          </a:p>
          <a:p>
            <a:pPr marL="0" indent="0" algn="l" rtl="0">
              <a:buNone/>
              <a:defRPr/>
            </a:pPr>
            <a:r>
              <a:rPr lang="en-US" dirty="0" smtClean="0">
                <a:effectLst>
                  <a:outerShdw blurRad="38100" dist="38100" dir="2700000" algn="tl">
                    <a:srgbClr val="000000"/>
                  </a:outerShdw>
                </a:effectLst>
                <a:cs typeface="2  Nazanin" panose="00000400000000000000" pitchFamily="2" charset="-78"/>
              </a:rPr>
              <a:t>Diabetic cataract, </a:t>
            </a:r>
            <a:r>
              <a:rPr lang="en-US" dirty="0">
                <a:effectLst>
                  <a:outerShdw blurRad="38100" dist="38100" dir="2700000" algn="tl">
                    <a:srgbClr val="000000"/>
                  </a:outerShdw>
                </a:effectLst>
                <a:cs typeface="2  Nazanin" panose="00000400000000000000" pitchFamily="2" charset="-78"/>
              </a:rPr>
              <a:t>insulin-dependent </a:t>
            </a:r>
            <a:endParaRPr lang="en-US" dirty="0" smtClean="0">
              <a:effectLst>
                <a:outerShdw blurRad="38100" dist="38100" dir="2700000" algn="tl">
                  <a:srgbClr val="000000"/>
                </a:outerShdw>
              </a:effectLst>
              <a:cs typeface="2  Nazanin" panose="00000400000000000000" pitchFamily="2" charset="-78"/>
            </a:endParaRPr>
          </a:p>
        </p:txBody>
      </p:sp>
    </p:spTree>
    <p:extLst>
      <p:ext uri="{BB962C8B-B14F-4D97-AF65-F5344CB8AC3E}">
        <p14:creationId xmlns="" xmlns:p14="http://schemas.microsoft.com/office/powerpoint/2010/main" val="4007060883"/>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12642">
                                            <p:txEl>
                                              <p:pRg st="0" end="0"/>
                                            </p:txEl>
                                          </p:spTgt>
                                        </p:tgtEl>
                                        <p:attrNameLst>
                                          <p:attrName>style.visibility</p:attrName>
                                        </p:attrNameLst>
                                      </p:cBhvr>
                                      <p:to>
                                        <p:strVal val="visible"/>
                                      </p:to>
                                    </p:set>
                                    <p:animEffect transition="in" filter="box(out)">
                                      <p:cBhvr>
                                        <p:cTn id="7" dur="500"/>
                                        <p:tgtEl>
                                          <p:spTgt spid="1126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12642">
                                            <p:txEl>
                                              <p:pRg st="1" end="1"/>
                                            </p:txEl>
                                          </p:spTgt>
                                        </p:tgtEl>
                                        <p:attrNameLst>
                                          <p:attrName>style.visibility</p:attrName>
                                        </p:attrNameLst>
                                      </p:cBhvr>
                                      <p:to>
                                        <p:strVal val="visible"/>
                                      </p:to>
                                    </p:set>
                                    <p:animEffect transition="in" filter="box(out)">
                                      <p:cBhvr>
                                        <p:cTn id="12" dur="500"/>
                                        <p:tgtEl>
                                          <p:spTgt spid="1126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12642">
                                            <p:txEl>
                                              <p:pRg st="2" end="2"/>
                                            </p:txEl>
                                          </p:spTgt>
                                        </p:tgtEl>
                                        <p:attrNameLst>
                                          <p:attrName>style.visibility</p:attrName>
                                        </p:attrNameLst>
                                      </p:cBhvr>
                                      <p:to>
                                        <p:strVal val="visible"/>
                                      </p:to>
                                    </p:set>
                                    <p:animEffect transition="in" filter="box(out)">
                                      <p:cBhvr>
                                        <p:cTn id="17" dur="500"/>
                                        <p:tgtEl>
                                          <p:spTgt spid="1126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12642">
                                            <p:txEl>
                                              <p:pRg st="3" end="3"/>
                                            </p:txEl>
                                          </p:spTgt>
                                        </p:tgtEl>
                                        <p:attrNameLst>
                                          <p:attrName>style.visibility</p:attrName>
                                        </p:attrNameLst>
                                      </p:cBhvr>
                                      <p:to>
                                        <p:strVal val="visible"/>
                                      </p:to>
                                    </p:set>
                                    <p:animEffect transition="in" filter="box(out)">
                                      <p:cBhvr>
                                        <p:cTn id="22" dur="500"/>
                                        <p:tgtEl>
                                          <p:spTgt spid="11264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12642">
                                            <p:txEl>
                                              <p:pRg st="4" end="4"/>
                                            </p:txEl>
                                          </p:spTgt>
                                        </p:tgtEl>
                                        <p:attrNameLst>
                                          <p:attrName>style.visibility</p:attrName>
                                        </p:attrNameLst>
                                      </p:cBhvr>
                                      <p:to>
                                        <p:strVal val="visible"/>
                                      </p:to>
                                    </p:set>
                                    <p:animEffect transition="in" filter="box(out)">
                                      <p:cBhvr>
                                        <p:cTn id="27" dur="500"/>
                                        <p:tgtEl>
                                          <p:spTgt spid="11264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12642">
                                            <p:txEl>
                                              <p:pRg st="5" end="5"/>
                                            </p:txEl>
                                          </p:spTgt>
                                        </p:tgtEl>
                                        <p:attrNameLst>
                                          <p:attrName>style.visibility</p:attrName>
                                        </p:attrNameLst>
                                      </p:cBhvr>
                                      <p:to>
                                        <p:strVal val="visible"/>
                                      </p:to>
                                    </p:set>
                                    <p:animEffect transition="in" filter="box(out)">
                                      <p:cBhvr>
                                        <p:cTn id="32" dur="500"/>
                                        <p:tgtEl>
                                          <p:spTgt spid="11264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962025" y="76200"/>
            <a:ext cx="7772400" cy="685800"/>
          </a:xfrm>
        </p:spPr>
        <p:txBody>
          <a:bodyPr>
            <a:normAutofit fontScale="90000"/>
          </a:bodyPr>
          <a:lstStyle/>
          <a:p>
            <a:pPr algn="ctr"/>
            <a:r>
              <a:rPr lang="en-US" altLang="ar-SA" sz="4800" b="1" dirty="0" smtClean="0">
                <a:solidFill>
                  <a:srgbClr val="FF0000"/>
                </a:solidFill>
                <a:ea typeface="Times New Roman (Arabic)"/>
                <a:cs typeface="Zar" pitchFamily="2" charset="0"/>
              </a:rPr>
              <a:t>Diabetes Mellitus:</a:t>
            </a:r>
            <a:endParaRPr lang="en-US" altLang="en-US" dirty="0" smtClean="0">
              <a:solidFill>
                <a:srgbClr val="0000FF"/>
              </a:solidFill>
              <a:ea typeface="Times New Roman (Arabic)"/>
              <a:cs typeface="Zar" pitchFamily="2" charset="0"/>
            </a:endParaRPr>
          </a:p>
        </p:txBody>
      </p:sp>
      <p:sp>
        <p:nvSpPr>
          <p:cNvPr id="20483" name="Rectangle 3"/>
          <p:cNvSpPr>
            <a:spLocks noGrp="1" noChangeArrowheads="1"/>
          </p:cNvSpPr>
          <p:nvPr>
            <p:ph type="subTitle" idx="1"/>
          </p:nvPr>
        </p:nvSpPr>
        <p:spPr>
          <a:xfrm>
            <a:off x="1403648" y="762000"/>
            <a:ext cx="7740352" cy="5791200"/>
          </a:xfrm>
        </p:spPr>
        <p:txBody>
          <a:bodyPr/>
          <a:lstStyle/>
          <a:p>
            <a:r>
              <a:rPr lang="en-US" altLang="ar-SA" b="1" dirty="0" smtClean="0">
                <a:solidFill>
                  <a:srgbClr val="0000FF"/>
                </a:solidFill>
                <a:ea typeface="Times New Roman (Arabic)"/>
                <a:cs typeface="Zar" pitchFamily="2" charset="0"/>
              </a:rPr>
              <a:t>Type (I or II )</a:t>
            </a:r>
          </a:p>
          <a:p>
            <a:r>
              <a:rPr lang="en-US" altLang="ar-SA" b="1" dirty="0" smtClean="0">
                <a:solidFill>
                  <a:srgbClr val="0000FF"/>
                </a:solidFill>
                <a:ea typeface="Times New Roman (Arabic)"/>
                <a:cs typeface="Zar" pitchFamily="2" charset="0"/>
              </a:rPr>
              <a:t>With Coma</a:t>
            </a:r>
          </a:p>
          <a:p>
            <a:r>
              <a:rPr lang="en-US" altLang="ar-SA" b="1" dirty="0" smtClean="0">
                <a:solidFill>
                  <a:srgbClr val="0000FF"/>
                </a:solidFill>
                <a:ea typeface="Times New Roman (Arabic)"/>
                <a:cs typeface="Zar" pitchFamily="2" charset="0"/>
              </a:rPr>
              <a:t>With Ketoacidosis</a:t>
            </a:r>
          </a:p>
          <a:p>
            <a:r>
              <a:rPr lang="en-US" altLang="ar-SA" b="1" dirty="0" smtClean="0">
                <a:solidFill>
                  <a:srgbClr val="0000FF"/>
                </a:solidFill>
                <a:ea typeface="Times New Roman (Arabic)"/>
                <a:cs typeface="Zar" pitchFamily="2" charset="0"/>
              </a:rPr>
              <a:t>With renal complications</a:t>
            </a:r>
          </a:p>
          <a:p>
            <a:r>
              <a:rPr lang="en-US" altLang="ar-SA" b="1" dirty="0" smtClean="0">
                <a:solidFill>
                  <a:srgbClr val="0000FF"/>
                </a:solidFill>
                <a:ea typeface="Times New Roman (Arabic)"/>
                <a:cs typeface="Zar" pitchFamily="2" charset="0"/>
              </a:rPr>
              <a:t>With ophthalmic complications</a:t>
            </a:r>
          </a:p>
          <a:p>
            <a:r>
              <a:rPr lang="en-US" altLang="ar-SA" b="1" dirty="0" smtClean="0">
                <a:solidFill>
                  <a:srgbClr val="0000FF"/>
                </a:solidFill>
                <a:ea typeface="Times New Roman (Arabic)"/>
                <a:cs typeface="Zar" pitchFamily="2" charset="0"/>
              </a:rPr>
              <a:t>With neurological complications</a:t>
            </a:r>
          </a:p>
          <a:p>
            <a:r>
              <a:rPr lang="en-US" altLang="ar-SA" sz="3000" b="1" dirty="0" smtClean="0">
                <a:solidFill>
                  <a:srgbClr val="0000FF"/>
                </a:solidFill>
                <a:ea typeface="Times New Roman (Arabic)"/>
                <a:cs typeface="Zar" pitchFamily="2" charset="0"/>
              </a:rPr>
              <a:t>With peripheral circulatory complications</a:t>
            </a:r>
            <a:endParaRPr lang="en-US" altLang="ar-SA" dirty="0" smtClean="0">
              <a:solidFill>
                <a:srgbClr val="0000FF"/>
              </a:solidFill>
              <a:ea typeface="Times New Roman (Arabic)"/>
              <a:cs typeface="Zar" pitchFamily="2" charset="0"/>
            </a:endParaRPr>
          </a:p>
          <a:p>
            <a:r>
              <a:rPr lang="en-US" altLang="ar-SA" b="1" dirty="0" smtClean="0">
                <a:solidFill>
                  <a:srgbClr val="0000FF"/>
                </a:solidFill>
                <a:ea typeface="Times New Roman (Arabic)"/>
                <a:cs typeface="Zar" pitchFamily="2" charset="0"/>
              </a:rPr>
              <a:t>With other specified complications</a:t>
            </a:r>
          </a:p>
          <a:p>
            <a:r>
              <a:rPr lang="en-US" altLang="ar-SA" b="1" dirty="0" smtClean="0">
                <a:solidFill>
                  <a:srgbClr val="0000FF"/>
                </a:solidFill>
                <a:ea typeface="Times New Roman (Arabic)"/>
                <a:cs typeface="Zar" pitchFamily="2" charset="0"/>
              </a:rPr>
              <a:t>With multiple complications</a:t>
            </a:r>
          </a:p>
          <a:p>
            <a:r>
              <a:rPr lang="en-US" altLang="ar-SA" b="1" dirty="0" smtClean="0">
                <a:solidFill>
                  <a:srgbClr val="0000FF"/>
                </a:solidFill>
                <a:ea typeface="Times New Roman (Arabic)"/>
                <a:cs typeface="Zar" pitchFamily="2" charset="0"/>
              </a:rPr>
              <a:t>Without complications</a:t>
            </a:r>
            <a:endParaRPr lang="en-US" altLang="ar-SA" sz="3600" b="1" dirty="0" smtClean="0">
              <a:solidFill>
                <a:srgbClr val="0000FF"/>
              </a:solidFill>
              <a:ea typeface="Times New Roman (Arabic)"/>
              <a:cs typeface="Zar" pitchFamily="2" charset="0"/>
            </a:endParaRPr>
          </a:p>
          <a:p>
            <a:pPr>
              <a:buFont typeface="Monotype Sorts"/>
              <a:buNone/>
            </a:pPr>
            <a:endParaRPr lang="en-US" altLang="en-US" sz="3600" b="1" dirty="0" smtClean="0">
              <a:solidFill>
                <a:srgbClr val="FF0000"/>
              </a:solidFill>
              <a:ea typeface="Times New Roman (Arabic)"/>
            </a:endParaRPr>
          </a:p>
        </p:txBody>
      </p:sp>
    </p:spTree>
    <p:extLst>
      <p:ext uri="{BB962C8B-B14F-4D97-AF65-F5344CB8AC3E}">
        <p14:creationId xmlns="" xmlns:p14="http://schemas.microsoft.com/office/powerpoint/2010/main" val="309339354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 calcmode="lin" valueType="num">
                                      <p:cBhvr additive="base">
                                        <p:cTn id="7" dur="500" fill="hold"/>
                                        <p:tgtEl>
                                          <p:spTgt spid="2048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483">
                                            <p:txEl>
                                              <p:pRg st="1" end="1"/>
                                            </p:txEl>
                                          </p:spTgt>
                                        </p:tgtEl>
                                        <p:attrNameLst>
                                          <p:attrName>style.visibility</p:attrName>
                                        </p:attrNameLst>
                                      </p:cBhvr>
                                      <p:to>
                                        <p:strVal val="visible"/>
                                      </p:to>
                                    </p:set>
                                    <p:anim calcmode="lin" valueType="num">
                                      <p:cBhvr additive="base">
                                        <p:cTn id="13" dur="500" fill="hold"/>
                                        <p:tgtEl>
                                          <p:spTgt spid="2048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0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0483">
                                            <p:txEl>
                                              <p:pRg st="2" end="2"/>
                                            </p:txEl>
                                          </p:spTgt>
                                        </p:tgtEl>
                                        <p:attrNameLst>
                                          <p:attrName>style.visibility</p:attrName>
                                        </p:attrNameLst>
                                      </p:cBhvr>
                                      <p:to>
                                        <p:strVal val="visible"/>
                                      </p:to>
                                    </p:set>
                                    <p:anim calcmode="lin" valueType="num">
                                      <p:cBhvr additive="base">
                                        <p:cTn id="19" dur="500" fill="hold"/>
                                        <p:tgtEl>
                                          <p:spTgt spid="204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04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0483">
                                            <p:txEl>
                                              <p:pRg st="3" end="3"/>
                                            </p:txEl>
                                          </p:spTgt>
                                        </p:tgtEl>
                                        <p:attrNameLst>
                                          <p:attrName>style.visibility</p:attrName>
                                        </p:attrNameLst>
                                      </p:cBhvr>
                                      <p:to>
                                        <p:strVal val="visible"/>
                                      </p:to>
                                    </p:set>
                                    <p:anim calcmode="lin" valueType="num">
                                      <p:cBhvr additive="base">
                                        <p:cTn id="25" dur="500" fill="hold"/>
                                        <p:tgtEl>
                                          <p:spTgt spid="2048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04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0483">
                                            <p:txEl>
                                              <p:pRg st="4" end="4"/>
                                            </p:txEl>
                                          </p:spTgt>
                                        </p:tgtEl>
                                        <p:attrNameLst>
                                          <p:attrName>style.visibility</p:attrName>
                                        </p:attrNameLst>
                                      </p:cBhvr>
                                      <p:to>
                                        <p:strVal val="visible"/>
                                      </p:to>
                                    </p:set>
                                    <p:anim calcmode="lin" valueType="num">
                                      <p:cBhvr additive="base">
                                        <p:cTn id="31" dur="500" fill="hold"/>
                                        <p:tgtEl>
                                          <p:spTgt spid="2048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04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0483">
                                            <p:txEl>
                                              <p:pRg st="5" end="5"/>
                                            </p:txEl>
                                          </p:spTgt>
                                        </p:tgtEl>
                                        <p:attrNameLst>
                                          <p:attrName>style.visibility</p:attrName>
                                        </p:attrNameLst>
                                      </p:cBhvr>
                                      <p:to>
                                        <p:strVal val="visible"/>
                                      </p:to>
                                    </p:set>
                                    <p:anim calcmode="lin" valueType="num">
                                      <p:cBhvr additive="base">
                                        <p:cTn id="37" dur="500" fill="hold"/>
                                        <p:tgtEl>
                                          <p:spTgt spid="2048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048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0483">
                                            <p:txEl>
                                              <p:pRg st="6" end="6"/>
                                            </p:txEl>
                                          </p:spTgt>
                                        </p:tgtEl>
                                        <p:attrNameLst>
                                          <p:attrName>style.visibility</p:attrName>
                                        </p:attrNameLst>
                                      </p:cBhvr>
                                      <p:to>
                                        <p:strVal val="visible"/>
                                      </p:to>
                                    </p:set>
                                    <p:anim calcmode="lin" valueType="num">
                                      <p:cBhvr additive="base">
                                        <p:cTn id="43" dur="500" fill="hold"/>
                                        <p:tgtEl>
                                          <p:spTgt spid="2048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048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0483">
                                            <p:txEl>
                                              <p:pRg st="7" end="7"/>
                                            </p:txEl>
                                          </p:spTgt>
                                        </p:tgtEl>
                                        <p:attrNameLst>
                                          <p:attrName>style.visibility</p:attrName>
                                        </p:attrNameLst>
                                      </p:cBhvr>
                                      <p:to>
                                        <p:strVal val="visible"/>
                                      </p:to>
                                    </p:set>
                                    <p:anim calcmode="lin" valueType="num">
                                      <p:cBhvr additive="base">
                                        <p:cTn id="49" dur="500" fill="hold"/>
                                        <p:tgtEl>
                                          <p:spTgt spid="20483">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048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0483">
                                            <p:txEl>
                                              <p:pRg st="8" end="8"/>
                                            </p:txEl>
                                          </p:spTgt>
                                        </p:tgtEl>
                                        <p:attrNameLst>
                                          <p:attrName>style.visibility</p:attrName>
                                        </p:attrNameLst>
                                      </p:cBhvr>
                                      <p:to>
                                        <p:strVal val="visible"/>
                                      </p:to>
                                    </p:set>
                                    <p:anim calcmode="lin" valueType="num">
                                      <p:cBhvr additive="base">
                                        <p:cTn id="55" dur="500" fill="hold"/>
                                        <p:tgtEl>
                                          <p:spTgt spid="20483">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048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20483">
                                            <p:txEl>
                                              <p:pRg st="9" end="9"/>
                                            </p:txEl>
                                          </p:spTgt>
                                        </p:tgtEl>
                                        <p:attrNameLst>
                                          <p:attrName>style.visibility</p:attrName>
                                        </p:attrNameLst>
                                      </p:cBhvr>
                                      <p:to>
                                        <p:strVal val="visible"/>
                                      </p:to>
                                    </p:set>
                                    <p:anim calcmode="lin" valueType="num">
                                      <p:cBhvr additive="base">
                                        <p:cTn id="61" dur="500" fill="hold"/>
                                        <p:tgtEl>
                                          <p:spTgt spid="20483">
                                            <p:txEl>
                                              <p:pRg st="9" end="9"/>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048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962025" y="-76200"/>
            <a:ext cx="7772400" cy="1143000"/>
          </a:xfrm>
        </p:spPr>
        <p:txBody>
          <a:bodyPr/>
          <a:lstStyle/>
          <a:p>
            <a:pPr algn="ctr"/>
            <a:r>
              <a:rPr lang="en-US" altLang="ar-SA" dirty="0" smtClean="0">
                <a:solidFill>
                  <a:srgbClr val="0000FF"/>
                </a:solidFill>
                <a:ea typeface="Times New Roman (Arabic)"/>
              </a:rPr>
              <a:t>Example</a:t>
            </a:r>
            <a:endParaRPr lang="en-US" altLang="ar-SA" dirty="0" smtClean="0">
              <a:ea typeface="Times New Roman (Arabic)"/>
            </a:endParaRPr>
          </a:p>
        </p:txBody>
      </p:sp>
      <p:sp>
        <p:nvSpPr>
          <p:cNvPr id="21507" name="Rectangle 3"/>
          <p:cNvSpPr>
            <a:spLocks noGrp="1" noChangeArrowheads="1"/>
          </p:cNvSpPr>
          <p:nvPr>
            <p:ph type="subTitle" idx="1"/>
          </p:nvPr>
        </p:nvSpPr>
        <p:spPr>
          <a:xfrm>
            <a:off x="1331640" y="914400"/>
            <a:ext cx="7402785" cy="5105400"/>
          </a:xfrm>
        </p:spPr>
        <p:txBody>
          <a:bodyPr/>
          <a:lstStyle/>
          <a:p>
            <a:pPr algn="l"/>
            <a:r>
              <a:rPr lang="en-US" altLang="ar-SA" sz="4000" b="1" dirty="0" smtClean="0">
                <a:solidFill>
                  <a:schemeClr val="accent2"/>
                </a:solidFill>
                <a:ea typeface="Times New Roman (Arabic)"/>
                <a:cs typeface="Zar" pitchFamily="2" charset="0"/>
              </a:rPr>
              <a:t>Diabetes , type I with diabetic nephropathy resulting in renal failure</a:t>
            </a:r>
          </a:p>
          <a:p>
            <a:pPr algn="l"/>
            <a:endParaRPr lang="en-US" altLang="ar-SA" sz="4000" b="1" dirty="0" smtClean="0">
              <a:solidFill>
                <a:schemeClr val="accent2"/>
              </a:solidFill>
              <a:ea typeface="Times New Roman (Arabic)"/>
              <a:cs typeface="Zar" pitchFamily="2" charset="0"/>
            </a:endParaRPr>
          </a:p>
          <a:p>
            <a:pPr algn="l"/>
            <a:r>
              <a:rPr lang="en-US" altLang="ar-SA" sz="4000" b="1" dirty="0" smtClean="0">
                <a:solidFill>
                  <a:schemeClr val="accent2"/>
                </a:solidFill>
                <a:ea typeface="Times New Roman (Arabic)"/>
                <a:cs typeface="Zar" pitchFamily="2" charset="0"/>
              </a:rPr>
              <a:t>Type I diabetes mellitus with     hyperosmolar (or - hyperglycemic) coma</a:t>
            </a:r>
          </a:p>
          <a:p>
            <a:endParaRPr lang="en-US" altLang="en-US" dirty="0" smtClean="0">
              <a:ea typeface="Times New Roman (Arabic)"/>
            </a:endParaRPr>
          </a:p>
        </p:txBody>
      </p:sp>
    </p:spTree>
    <p:extLst>
      <p:ext uri="{BB962C8B-B14F-4D97-AF65-F5344CB8AC3E}">
        <p14:creationId xmlns="" xmlns:p14="http://schemas.microsoft.com/office/powerpoint/2010/main" val="203620828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 calcmode="lin" valueType="num">
                                      <p:cBhvr additive="base">
                                        <p:cTn id="13"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a:xfrm>
            <a:off x="914400" y="741363"/>
            <a:ext cx="8229600" cy="1163637"/>
          </a:xfrm>
        </p:spPr>
        <p:txBody>
          <a:bodyPr>
            <a:noAutofit/>
          </a:bodyPr>
          <a:lstStyle/>
          <a:p>
            <a:pPr algn="l"/>
            <a:r>
              <a:rPr lang="en-US" altLang="ar-SA" sz="2800" b="1" dirty="0" smtClean="0">
                <a:solidFill>
                  <a:srgbClr val="FF0000"/>
                </a:solidFill>
                <a:ea typeface="Times New Roman (Arabic)"/>
                <a:cs typeface="Zar" pitchFamily="2" charset="0"/>
              </a:rPr>
              <a:t>Diseases of stomach and duodenum :</a:t>
            </a:r>
            <a:r>
              <a:rPr lang="en-US" altLang="ar-SA" sz="2800" b="1" dirty="0" smtClean="0">
                <a:solidFill>
                  <a:schemeClr val="tx1"/>
                </a:solidFill>
                <a:ea typeface="Times New Roman (Arabic)"/>
                <a:cs typeface="Zar" pitchFamily="2" charset="0"/>
              </a:rPr>
              <a:t> </a:t>
            </a:r>
            <a:br>
              <a:rPr lang="en-US" altLang="ar-SA" sz="2800" b="1" dirty="0" smtClean="0">
                <a:solidFill>
                  <a:schemeClr val="tx1"/>
                </a:solidFill>
                <a:ea typeface="Times New Roman (Arabic)"/>
                <a:cs typeface="Zar" pitchFamily="2" charset="0"/>
              </a:rPr>
            </a:br>
            <a:r>
              <a:rPr lang="en-US" altLang="ar-SA" sz="2800" b="1" dirty="0" smtClean="0">
                <a:solidFill>
                  <a:schemeClr val="accent2"/>
                </a:solidFill>
                <a:ea typeface="Times New Roman (Arabic)"/>
                <a:cs typeface="Zar" pitchFamily="2" charset="0"/>
              </a:rPr>
              <a:t>Gastric ulcer – Duodenal ulcer – Peptic ulcer – </a:t>
            </a:r>
            <a:r>
              <a:rPr lang="en-US" altLang="ar-SA" sz="2800" b="1" dirty="0" err="1" smtClean="0">
                <a:solidFill>
                  <a:schemeClr val="accent2"/>
                </a:solidFill>
                <a:ea typeface="Times New Roman (Arabic)"/>
                <a:cs typeface="Zar" pitchFamily="2" charset="0"/>
              </a:rPr>
              <a:t>Gastrojejunal</a:t>
            </a:r>
            <a:r>
              <a:rPr lang="en-US" altLang="ar-SA" sz="2800" b="1" dirty="0" smtClean="0">
                <a:solidFill>
                  <a:schemeClr val="accent2"/>
                </a:solidFill>
                <a:ea typeface="Times New Roman (Arabic)"/>
                <a:cs typeface="Zar" pitchFamily="2" charset="0"/>
              </a:rPr>
              <a:t> ulcer</a:t>
            </a:r>
            <a:br>
              <a:rPr lang="en-US" altLang="ar-SA" sz="2800" b="1" dirty="0" smtClean="0">
                <a:solidFill>
                  <a:schemeClr val="accent2"/>
                </a:solidFill>
                <a:ea typeface="Times New Roman (Arabic)"/>
                <a:cs typeface="Zar" pitchFamily="2" charset="0"/>
              </a:rPr>
            </a:br>
            <a:endParaRPr lang="en-US" altLang="en-US" sz="3600" dirty="0" smtClean="0">
              <a:solidFill>
                <a:schemeClr val="tx1"/>
              </a:solidFill>
              <a:ea typeface="Times New Roman (Arabic)"/>
              <a:cs typeface="Zar" pitchFamily="2" charset="0"/>
            </a:endParaRPr>
          </a:p>
        </p:txBody>
      </p:sp>
      <p:sp>
        <p:nvSpPr>
          <p:cNvPr id="22532" name="Rectangle 4"/>
          <p:cNvSpPr>
            <a:spLocks noGrp="1" noChangeArrowheads="1"/>
          </p:cNvSpPr>
          <p:nvPr>
            <p:ph type="subTitle" idx="1"/>
          </p:nvPr>
        </p:nvSpPr>
        <p:spPr>
          <a:xfrm>
            <a:off x="1447800" y="1981200"/>
            <a:ext cx="7467600" cy="3581400"/>
          </a:xfrm>
        </p:spPr>
        <p:txBody>
          <a:bodyPr>
            <a:normAutofit/>
          </a:bodyPr>
          <a:lstStyle/>
          <a:p>
            <a:r>
              <a:rPr lang="en-US" altLang="ar-SA" sz="3600" b="1" dirty="0" smtClean="0">
                <a:solidFill>
                  <a:srgbClr val="0000FF"/>
                </a:solidFill>
                <a:ea typeface="Times New Roman (Arabic)"/>
                <a:cs typeface="Zar" pitchFamily="2" charset="0"/>
              </a:rPr>
              <a:t>Acute with hemorrhage</a:t>
            </a:r>
          </a:p>
          <a:p>
            <a:r>
              <a:rPr lang="en-US" altLang="ar-SA" sz="3600" b="1" dirty="0" smtClean="0">
                <a:solidFill>
                  <a:srgbClr val="0000FF"/>
                </a:solidFill>
                <a:ea typeface="Times New Roman (Arabic)"/>
                <a:cs typeface="Zar" pitchFamily="2" charset="0"/>
              </a:rPr>
              <a:t>Acute with perforation</a:t>
            </a:r>
          </a:p>
          <a:p>
            <a:r>
              <a:rPr lang="en-US" altLang="ar-SA" sz="3600" b="1" dirty="0" smtClean="0">
                <a:solidFill>
                  <a:srgbClr val="0000FF"/>
                </a:solidFill>
                <a:ea typeface="Times New Roman (Arabic)"/>
                <a:cs typeface="Zar" pitchFamily="2" charset="0"/>
              </a:rPr>
              <a:t>Acute with both hemorrhage and                                 perforation</a:t>
            </a:r>
          </a:p>
          <a:p>
            <a:r>
              <a:rPr lang="en-US" altLang="ar-SA" sz="3600" b="1" dirty="0" smtClean="0">
                <a:solidFill>
                  <a:srgbClr val="0000FF"/>
                </a:solidFill>
                <a:ea typeface="Times New Roman (Arabic)"/>
                <a:cs typeface="Zar" pitchFamily="2" charset="0"/>
              </a:rPr>
              <a:t>Acute without hemorrhage or                     perforation</a:t>
            </a:r>
          </a:p>
          <a:p>
            <a:endParaRPr lang="en-US" altLang="en-US" sz="4400" b="1" dirty="0" smtClean="0">
              <a:solidFill>
                <a:srgbClr val="0000FF"/>
              </a:solidFill>
              <a:ea typeface="Times New Roman (Arabic)"/>
            </a:endParaRPr>
          </a:p>
        </p:txBody>
      </p:sp>
    </p:spTree>
    <p:extLst>
      <p:ext uri="{BB962C8B-B14F-4D97-AF65-F5344CB8AC3E}">
        <p14:creationId xmlns="" xmlns:p14="http://schemas.microsoft.com/office/powerpoint/2010/main" val="283205086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anim calcmode="lin" valueType="num">
                                      <p:cBhvr additive="base">
                                        <p:cTn id="7" dur="500" fill="hold"/>
                                        <p:tgtEl>
                                          <p:spTgt spid="2253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253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532">
                                            <p:txEl>
                                              <p:pRg st="1" end="1"/>
                                            </p:txEl>
                                          </p:spTgt>
                                        </p:tgtEl>
                                        <p:attrNameLst>
                                          <p:attrName>style.visibility</p:attrName>
                                        </p:attrNameLst>
                                      </p:cBhvr>
                                      <p:to>
                                        <p:strVal val="visible"/>
                                      </p:to>
                                    </p:set>
                                    <p:anim calcmode="lin" valueType="num">
                                      <p:cBhvr additive="base">
                                        <p:cTn id="13" dur="500" fill="hold"/>
                                        <p:tgtEl>
                                          <p:spTgt spid="22532">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53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532">
                                            <p:txEl>
                                              <p:pRg st="2" end="2"/>
                                            </p:txEl>
                                          </p:spTgt>
                                        </p:tgtEl>
                                        <p:attrNameLst>
                                          <p:attrName>style.visibility</p:attrName>
                                        </p:attrNameLst>
                                      </p:cBhvr>
                                      <p:to>
                                        <p:strVal val="visible"/>
                                      </p:to>
                                    </p:set>
                                    <p:anim calcmode="lin" valueType="num">
                                      <p:cBhvr additive="base">
                                        <p:cTn id="19" dur="500" fill="hold"/>
                                        <p:tgtEl>
                                          <p:spTgt spid="22532">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2532">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532">
                                            <p:txEl>
                                              <p:pRg st="3" end="3"/>
                                            </p:txEl>
                                          </p:spTgt>
                                        </p:tgtEl>
                                        <p:attrNameLst>
                                          <p:attrName>style.visibility</p:attrName>
                                        </p:attrNameLst>
                                      </p:cBhvr>
                                      <p:to>
                                        <p:strVal val="visible"/>
                                      </p:to>
                                    </p:set>
                                    <p:anim calcmode="lin" valueType="num">
                                      <p:cBhvr additive="base">
                                        <p:cTn id="25" dur="500" fill="hold"/>
                                        <p:tgtEl>
                                          <p:spTgt spid="22532">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2532">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uild="p"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962025" y="457200"/>
            <a:ext cx="7772400" cy="1143000"/>
          </a:xfrm>
        </p:spPr>
        <p:txBody>
          <a:bodyPr/>
          <a:lstStyle/>
          <a:p>
            <a:pPr algn="ctr"/>
            <a:r>
              <a:rPr lang="en-US" altLang="ar-SA" dirty="0" smtClean="0">
                <a:solidFill>
                  <a:srgbClr val="851B13"/>
                </a:solidFill>
                <a:ea typeface="Times New Roman (Arabic)"/>
              </a:rPr>
              <a:t>Continued</a:t>
            </a:r>
            <a:endParaRPr lang="en-US" altLang="ar-SA" dirty="0" smtClean="0">
              <a:ea typeface="Times New Roman (Arabic)"/>
            </a:endParaRPr>
          </a:p>
        </p:txBody>
      </p:sp>
      <p:sp>
        <p:nvSpPr>
          <p:cNvPr id="23555" name="Rectangle 3"/>
          <p:cNvSpPr>
            <a:spLocks noGrp="1" noChangeArrowheads="1"/>
          </p:cNvSpPr>
          <p:nvPr>
            <p:ph type="subTitle" idx="1"/>
          </p:nvPr>
        </p:nvSpPr>
        <p:spPr>
          <a:xfrm>
            <a:off x="1475656" y="2163688"/>
            <a:ext cx="7363544" cy="3641576"/>
          </a:xfrm>
        </p:spPr>
        <p:txBody>
          <a:bodyPr/>
          <a:lstStyle/>
          <a:p>
            <a:r>
              <a:rPr lang="en-US" altLang="ar-SA" b="1" dirty="0" smtClean="0">
                <a:solidFill>
                  <a:srgbClr val="0000FF"/>
                </a:solidFill>
                <a:ea typeface="Times New Roman (Arabic)"/>
                <a:cs typeface="Zar" pitchFamily="2" charset="0"/>
              </a:rPr>
              <a:t>Chronic or unspecified with hemorrhage</a:t>
            </a:r>
          </a:p>
          <a:p>
            <a:r>
              <a:rPr lang="en-US" altLang="ar-SA" b="1" dirty="0" smtClean="0">
                <a:solidFill>
                  <a:srgbClr val="0000FF"/>
                </a:solidFill>
                <a:ea typeface="Times New Roman (Arabic)"/>
                <a:cs typeface="Zar" pitchFamily="2" charset="0"/>
              </a:rPr>
              <a:t>Chronic or unspecified with perforation</a:t>
            </a:r>
          </a:p>
          <a:p>
            <a:r>
              <a:rPr lang="en-US" altLang="ar-SA" b="1" dirty="0" smtClean="0">
                <a:solidFill>
                  <a:srgbClr val="0000FF"/>
                </a:solidFill>
                <a:ea typeface="Times New Roman (Arabic)"/>
                <a:cs typeface="Zar" pitchFamily="2" charset="0"/>
              </a:rPr>
              <a:t>Chronic or unspecified with both              hemorrhage and </a:t>
            </a:r>
            <a:r>
              <a:rPr lang="en-US" altLang="ar-SA" b="1" dirty="0" err="1" smtClean="0">
                <a:solidFill>
                  <a:srgbClr val="0000FF"/>
                </a:solidFill>
                <a:ea typeface="Times New Roman (Arabic)"/>
                <a:cs typeface="Zar" pitchFamily="2" charset="0"/>
              </a:rPr>
              <a:t>perfpration</a:t>
            </a:r>
            <a:endParaRPr lang="en-US" altLang="ar-SA" b="1" dirty="0" smtClean="0">
              <a:solidFill>
                <a:srgbClr val="0000FF"/>
              </a:solidFill>
              <a:ea typeface="Times New Roman (Arabic)"/>
              <a:cs typeface="Zar" pitchFamily="2" charset="0"/>
            </a:endParaRPr>
          </a:p>
          <a:p>
            <a:r>
              <a:rPr lang="en-US" altLang="ar-SA" b="1" dirty="0" smtClean="0">
                <a:solidFill>
                  <a:srgbClr val="0000FF"/>
                </a:solidFill>
                <a:ea typeface="Times New Roman (Arabic)"/>
                <a:cs typeface="Zar" pitchFamily="2" charset="0"/>
              </a:rPr>
              <a:t>Chronic without hemorrhage or perforation</a:t>
            </a:r>
          </a:p>
          <a:p>
            <a:r>
              <a:rPr lang="en-US" altLang="ar-SA" b="1" dirty="0" smtClean="0">
                <a:solidFill>
                  <a:srgbClr val="0000FF"/>
                </a:solidFill>
                <a:ea typeface="Times New Roman (Arabic)"/>
                <a:cs typeface="Zar" pitchFamily="2" charset="0"/>
              </a:rPr>
              <a:t>Unspecified as acute or chronic , without   hemorrhage or perforation.</a:t>
            </a:r>
          </a:p>
          <a:p>
            <a:endParaRPr lang="en-US" altLang="en-US" b="1" dirty="0" smtClean="0">
              <a:solidFill>
                <a:srgbClr val="0000FF"/>
              </a:solidFill>
              <a:ea typeface="Times New Roman (Arabic)"/>
            </a:endParaRPr>
          </a:p>
        </p:txBody>
      </p:sp>
    </p:spTree>
    <p:extLst>
      <p:ext uri="{BB962C8B-B14F-4D97-AF65-F5344CB8AC3E}">
        <p14:creationId xmlns="" xmlns:p14="http://schemas.microsoft.com/office/powerpoint/2010/main" val="263591049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3555">
                                            <p:txEl>
                                              <p:pRg st="1" end="1"/>
                                            </p:txEl>
                                          </p:spTgt>
                                        </p:tgtEl>
                                        <p:attrNameLst>
                                          <p:attrName>style.visibility</p:attrName>
                                        </p:attrNameLst>
                                      </p:cBhvr>
                                      <p:to>
                                        <p:strVal val="visible"/>
                                      </p:to>
                                    </p:set>
                                    <p:anim calcmode="lin" valueType="num">
                                      <p:cBhvr additive="base">
                                        <p:cTn id="13" dur="500" fill="hold"/>
                                        <p:tgtEl>
                                          <p:spTgt spid="2355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35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 calcmode="lin" valueType="num">
                                      <p:cBhvr additive="base">
                                        <p:cTn id="19" dur="500" fill="hold"/>
                                        <p:tgtEl>
                                          <p:spTgt spid="2355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3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3555">
                                            <p:txEl>
                                              <p:pRg st="3" end="3"/>
                                            </p:txEl>
                                          </p:spTgt>
                                        </p:tgtEl>
                                        <p:attrNameLst>
                                          <p:attrName>style.visibility</p:attrName>
                                        </p:attrNameLst>
                                      </p:cBhvr>
                                      <p:to>
                                        <p:strVal val="visible"/>
                                      </p:to>
                                    </p:set>
                                    <p:anim calcmode="lin" valueType="num">
                                      <p:cBhvr additive="base">
                                        <p:cTn id="25" dur="500" fill="hold"/>
                                        <p:tgtEl>
                                          <p:spTgt spid="2355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35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3555">
                                            <p:txEl>
                                              <p:pRg st="4" end="4"/>
                                            </p:txEl>
                                          </p:spTgt>
                                        </p:tgtEl>
                                        <p:attrNameLst>
                                          <p:attrName>style.visibility</p:attrName>
                                        </p:attrNameLst>
                                      </p:cBhvr>
                                      <p:to>
                                        <p:strVal val="visible"/>
                                      </p:to>
                                    </p:set>
                                    <p:anim calcmode="lin" valueType="num">
                                      <p:cBhvr additive="base">
                                        <p:cTn id="31" dur="500" fill="hold"/>
                                        <p:tgtEl>
                                          <p:spTgt spid="23555">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355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381000" y="0"/>
            <a:ext cx="8229600" cy="692150"/>
          </a:xfrm>
        </p:spPr>
        <p:txBody>
          <a:bodyPr>
            <a:normAutofit fontScale="90000"/>
          </a:bodyPr>
          <a:lstStyle/>
          <a:p>
            <a:pPr algn="ctr" rtl="1" eaLnBrk="1" hangingPunct="1">
              <a:defRPr/>
            </a:pPr>
            <a:r>
              <a:rPr lang="fa-IR" altLang="en-US" dirty="0" smtClean="0">
                <a:cs typeface="2  Traffic" panose="00000400000000000000" pitchFamily="2" charset="-78"/>
              </a:rPr>
              <a:t>حداقل های خلاصه پرونده</a:t>
            </a:r>
            <a:endParaRPr lang="en-US" altLang="en-US" dirty="0" smtClean="0">
              <a:cs typeface="2  Traffic" panose="00000400000000000000" pitchFamily="2" charset="-78"/>
            </a:endParaRPr>
          </a:p>
        </p:txBody>
      </p:sp>
      <p:sp>
        <p:nvSpPr>
          <p:cNvPr id="84995" name="Rectangle 3"/>
          <p:cNvSpPr>
            <a:spLocks noGrp="1" noChangeArrowheads="1"/>
          </p:cNvSpPr>
          <p:nvPr>
            <p:ph type="body" idx="1"/>
          </p:nvPr>
        </p:nvSpPr>
        <p:spPr>
          <a:xfrm>
            <a:off x="457200" y="692150"/>
            <a:ext cx="8229600" cy="5327650"/>
          </a:xfrm>
        </p:spPr>
        <p:txBody>
          <a:bodyPr>
            <a:normAutofit lnSpcReduction="10000"/>
          </a:bodyPr>
          <a:lstStyle/>
          <a:p>
            <a:pPr algn="r" rtl="1">
              <a:defRPr/>
            </a:pPr>
            <a:r>
              <a:rPr lang="fa-IR" sz="2000" b="1" dirty="0" smtClean="0">
                <a:cs typeface="2  Traffic" panose="00000400000000000000" pitchFamily="2" charset="-78"/>
              </a:rPr>
              <a:t>خلاصه اي از شر ح حال و معاينات باليني</a:t>
            </a:r>
          </a:p>
          <a:p>
            <a:pPr algn="r" rtl="1">
              <a:defRPr/>
            </a:pPr>
            <a:r>
              <a:rPr lang="fa-IR" sz="2000" b="1" dirty="0" smtClean="0">
                <a:cs typeface="2  Traffic" panose="00000400000000000000" pitchFamily="2" charset="-78"/>
              </a:rPr>
              <a:t>نتايج </a:t>
            </a:r>
            <a:r>
              <a:rPr lang="fa-IR" sz="2000" b="1" dirty="0">
                <a:cs typeface="2  Traffic" panose="00000400000000000000" pitchFamily="2" charset="-78"/>
              </a:rPr>
              <a:t>آزمايش ها و تصاوير راديولوژي</a:t>
            </a:r>
          </a:p>
          <a:p>
            <a:pPr algn="r" rtl="1">
              <a:defRPr/>
            </a:pPr>
            <a:r>
              <a:rPr lang="fa-IR" sz="2000" b="1" dirty="0" smtClean="0">
                <a:cs typeface="2  Traffic" panose="00000400000000000000" pitchFamily="2" charset="-78"/>
              </a:rPr>
              <a:t>نتايج آزمايشها </a:t>
            </a:r>
            <a:r>
              <a:rPr lang="fa-IR" sz="2000" b="1" dirty="0">
                <a:cs typeface="2  Traffic" panose="00000400000000000000" pitchFamily="2" charset="-78"/>
              </a:rPr>
              <a:t>وتصاوير راديولوژي كه به ترخيص بيمار منجر شد </a:t>
            </a:r>
            <a:r>
              <a:rPr lang="fa-IR" sz="2000" b="1" dirty="0" smtClean="0">
                <a:cs typeface="2  Traffic" panose="00000400000000000000" pitchFamily="2" charset="-78"/>
              </a:rPr>
              <a:t>ه اند</a:t>
            </a:r>
            <a:r>
              <a:rPr lang="fa-IR" sz="2000" b="1" dirty="0">
                <a:cs typeface="2  Traffic" panose="00000400000000000000" pitchFamily="2" charset="-78"/>
              </a:rPr>
              <a:t>.</a:t>
            </a:r>
          </a:p>
          <a:p>
            <a:pPr algn="r" rtl="1">
              <a:defRPr/>
            </a:pPr>
            <a:r>
              <a:rPr lang="fa-IR" sz="2000" b="1" dirty="0" smtClean="0">
                <a:cs typeface="2  Traffic" panose="00000400000000000000" pitchFamily="2" charset="-78"/>
              </a:rPr>
              <a:t>درما </a:t>
            </a:r>
            <a:r>
              <a:rPr lang="fa-IR" sz="2000" b="1" dirty="0">
                <a:cs typeface="2  Traffic" panose="00000400000000000000" pitchFamily="2" charset="-78"/>
              </a:rPr>
              <a:t>نها، اقدامات درماني، </a:t>
            </a:r>
            <a:r>
              <a:rPr lang="fa-IR" sz="2000" b="1" dirty="0" smtClean="0">
                <a:cs typeface="2  Traffic" panose="00000400000000000000" pitchFamily="2" charset="-78"/>
              </a:rPr>
              <a:t>اسکوپی ها </a:t>
            </a:r>
            <a:r>
              <a:rPr lang="fa-IR" sz="2000" b="1" dirty="0">
                <a:cs typeface="2  Traffic" panose="00000400000000000000" pitchFamily="2" charset="-78"/>
              </a:rPr>
              <a:t>و </a:t>
            </a:r>
            <a:r>
              <a:rPr lang="fa-IR" sz="2000" b="1" dirty="0" smtClean="0">
                <a:cs typeface="2  Traffic" panose="00000400000000000000" pitchFamily="2" charset="-78"/>
              </a:rPr>
              <a:t>جراحيهاي </a:t>
            </a:r>
            <a:r>
              <a:rPr lang="fa-IR" sz="2000" b="1" dirty="0">
                <a:cs typeface="2  Traffic" panose="00000400000000000000" pitchFamily="2" charset="-78"/>
              </a:rPr>
              <a:t>انجام شده و نتایج آن ها</a:t>
            </a:r>
          </a:p>
          <a:p>
            <a:pPr algn="r" rtl="1">
              <a:defRPr/>
            </a:pPr>
            <a:r>
              <a:rPr lang="fa-IR" sz="2000" b="1" dirty="0" smtClean="0">
                <a:cs typeface="2  Traffic" panose="00000400000000000000" pitchFamily="2" charset="-78"/>
              </a:rPr>
              <a:t>خلاصه </a:t>
            </a:r>
            <a:r>
              <a:rPr lang="fa-IR" sz="2000" b="1" dirty="0">
                <a:cs typeface="2  Traffic" panose="00000400000000000000" pitchFamily="2" charset="-78"/>
              </a:rPr>
              <a:t>اي از وضعيت بيمار در طول مدت بستري در بيمارستان</a:t>
            </a:r>
          </a:p>
          <a:p>
            <a:pPr algn="r" rtl="1">
              <a:defRPr/>
            </a:pPr>
            <a:r>
              <a:rPr lang="fa-IR" sz="2000" b="1" dirty="0" smtClean="0">
                <a:cs typeface="2  Traffic" panose="00000400000000000000" pitchFamily="2" charset="-78"/>
              </a:rPr>
              <a:t>عوارض </a:t>
            </a:r>
            <a:r>
              <a:rPr lang="fa-IR" sz="2000" b="1" dirty="0">
                <a:cs typeface="2  Traffic" panose="00000400000000000000" pitchFamily="2" charset="-78"/>
              </a:rPr>
              <a:t>احتمالي كه بيمار به آ نها دچار شد </a:t>
            </a:r>
            <a:r>
              <a:rPr lang="fa-IR" sz="2000" b="1" dirty="0" smtClean="0">
                <a:cs typeface="2  Traffic" panose="00000400000000000000" pitchFamily="2" charset="-78"/>
              </a:rPr>
              <a:t>ه است.</a:t>
            </a:r>
          </a:p>
          <a:p>
            <a:pPr algn="just" rtl="1">
              <a:defRPr/>
            </a:pPr>
            <a:r>
              <a:rPr lang="fa-IR" sz="2000" b="1" dirty="0" smtClean="0">
                <a:cs typeface="2  Traffic" panose="00000400000000000000" pitchFamily="2" charset="-78"/>
              </a:rPr>
              <a:t>وضعيت </a:t>
            </a:r>
            <a:r>
              <a:rPr lang="fa-IR" sz="2000" b="1" dirty="0">
                <a:cs typeface="2  Traffic" panose="00000400000000000000" pitchFamily="2" charset="-78"/>
              </a:rPr>
              <a:t>بيمار در زمان ترخيص</a:t>
            </a:r>
          </a:p>
          <a:p>
            <a:pPr algn="just" rtl="1">
              <a:defRPr/>
            </a:pPr>
            <a:r>
              <a:rPr lang="fa-IR" sz="2000" b="1" dirty="0" smtClean="0">
                <a:cs typeface="2  Traffic" panose="00000400000000000000" pitchFamily="2" charset="-78"/>
              </a:rPr>
              <a:t>نحوه </a:t>
            </a:r>
            <a:r>
              <a:rPr lang="fa-IR" sz="2000" b="1" dirty="0">
                <a:cs typeface="2  Traffic" panose="00000400000000000000" pitchFamily="2" charset="-78"/>
              </a:rPr>
              <a:t>ي پيگيري بيمار پس از ترخيص</a:t>
            </a:r>
          </a:p>
          <a:p>
            <a:pPr algn="just" rtl="1">
              <a:defRPr/>
            </a:pPr>
            <a:r>
              <a:rPr lang="fa-IR" sz="2000" b="1" dirty="0" smtClean="0">
                <a:cs typeface="2  Traffic" panose="00000400000000000000" pitchFamily="2" charset="-78"/>
              </a:rPr>
              <a:t>دستورالعمل </a:t>
            </a:r>
            <a:r>
              <a:rPr lang="fa-IR" sz="2000" b="1" dirty="0">
                <a:cs typeface="2  Traffic" panose="00000400000000000000" pitchFamily="2" charset="-78"/>
              </a:rPr>
              <a:t>ها و دارو هاي بيمار در زمان ترخيص و آموز شها و </a:t>
            </a:r>
            <a:r>
              <a:rPr lang="fa-IR" sz="2000" b="1" dirty="0" smtClean="0">
                <a:cs typeface="2  Traffic" panose="00000400000000000000" pitchFamily="2" charset="-78"/>
              </a:rPr>
              <a:t>توضيحات</a:t>
            </a:r>
            <a:endParaRPr lang="en-US" sz="2000" b="1" dirty="0" smtClean="0">
              <a:cs typeface="2  Traffic" panose="00000400000000000000" pitchFamily="2" charset="-78"/>
            </a:endParaRPr>
          </a:p>
          <a:p>
            <a:pPr marL="82296" indent="0" algn="just" rtl="1">
              <a:buNone/>
              <a:defRPr/>
            </a:pPr>
            <a:r>
              <a:rPr lang="fa-IR" sz="2000" b="1" dirty="0" smtClean="0">
                <a:cs typeface="2  Traffic" panose="00000400000000000000" pitchFamily="2" charset="-78"/>
              </a:rPr>
              <a:t> </a:t>
            </a:r>
            <a:r>
              <a:rPr lang="fa-IR" sz="2000" b="1" dirty="0">
                <a:cs typeface="2  Traffic" panose="00000400000000000000" pitchFamily="2" charset="-78"/>
              </a:rPr>
              <a:t>ارایه شده به وي و همراهان</a:t>
            </a:r>
          </a:p>
          <a:p>
            <a:pPr algn="just" rtl="1">
              <a:defRPr/>
            </a:pPr>
            <a:r>
              <a:rPr lang="fa-IR" sz="2000" b="1" dirty="0" smtClean="0">
                <a:cs typeface="2  Traffic" panose="00000400000000000000" pitchFamily="2" charset="-78"/>
              </a:rPr>
              <a:t>تشخيص </a:t>
            </a:r>
            <a:r>
              <a:rPr lang="fa-IR" sz="2000" b="1" dirty="0">
                <a:cs typeface="2  Traffic" panose="00000400000000000000" pitchFamily="2" charset="-78"/>
              </a:rPr>
              <a:t>اوليه</a:t>
            </a:r>
          </a:p>
          <a:p>
            <a:pPr algn="just" rtl="1">
              <a:defRPr/>
            </a:pPr>
            <a:r>
              <a:rPr lang="fa-IR" sz="2000" b="1" dirty="0" smtClean="0">
                <a:cs typeface="2  Traffic" panose="00000400000000000000" pitchFamily="2" charset="-78"/>
              </a:rPr>
              <a:t>تشخيص </a:t>
            </a:r>
            <a:r>
              <a:rPr lang="fa-IR" sz="2000" b="1" dirty="0">
                <a:cs typeface="2  Traffic" panose="00000400000000000000" pitchFamily="2" charset="-78"/>
              </a:rPr>
              <a:t>ثانويه</a:t>
            </a:r>
          </a:p>
          <a:p>
            <a:pPr algn="just" rtl="1">
              <a:defRPr/>
            </a:pPr>
            <a:r>
              <a:rPr lang="fa-IR" sz="2000" b="1" dirty="0" smtClean="0">
                <a:cs typeface="2  Traffic" panose="00000400000000000000" pitchFamily="2" charset="-78"/>
              </a:rPr>
              <a:t>تشخيص </a:t>
            </a:r>
            <a:r>
              <a:rPr lang="fa-IR" sz="2000" b="1" dirty="0">
                <a:cs typeface="2  Traffic" panose="00000400000000000000" pitchFamily="2" charset="-78"/>
              </a:rPr>
              <a:t>نهايي</a:t>
            </a:r>
          </a:p>
          <a:p>
            <a:pPr algn="just" rtl="1">
              <a:defRPr/>
            </a:pPr>
            <a:r>
              <a:rPr lang="fa-IR" sz="2000" b="1" dirty="0" smtClean="0">
                <a:cs typeface="2  Traffic" panose="00000400000000000000" pitchFamily="2" charset="-78"/>
              </a:rPr>
              <a:t>امضاي </a:t>
            </a:r>
            <a:r>
              <a:rPr lang="fa-IR" sz="2000" b="1" dirty="0">
                <a:cs typeface="2  Traffic" panose="00000400000000000000" pitchFamily="2" charset="-78"/>
              </a:rPr>
              <a:t>پزشك معالج</a:t>
            </a:r>
            <a:endParaRPr lang="ar-SA" altLang="en-US" sz="2000" dirty="0" smtClean="0">
              <a:cs typeface="2  Traffic" panose="00000400000000000000" pitchFamily="2" charset="-78"/>
            </a:endParaRPr>
          </a:p>
        </p:txBody>
      </p:sp>
    </p:spTree>
    <p:extLst>
      <p:ext uri="{BB962C8B-B14F-4D97-AF65-F5344CB8AC3E}">
        <p14:creationId xmlns="" xmlns:p14="http://schemas.microsoft.com/office/powerpoint/2010/main" val="237967036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ctrTitle"/>
          </p:nvPr>
        </p:nvSpPr>
        <p:spPr>
          <a:xfrm>
            <a:off x="962025" y="533400"/>
            <a:ext cx="7772400" cy="685800"/>
          </a:xfrm>
        </p:spPr>
        <p:txBody>
          <a:bodyPr>
            <a:normAutofit fontScale="90000"/>
          </a:bodyPr>
          <a:lstStyle/>
          <a:p>
            <a:pPr algn="ctr"/>
            <a:r>
              <a:rPr lang="en-US" altLang="ar-SA" dirty="0" smtClean="0">
                <a:solidFill>
                  <a:srgbClr val="FE3728"/>
                </a:solidFill>
                <a:ea typeface="Times New Roman (Arabic)"/>
                <a:cs typeface="Zar" pitchFamily="2" charset="0"/>
              </a:rPr>
              <a:t>Abortion :</a:t>
            </a:r>
            <a:br>
              <a:rPr lang="en-US" altLang="ar-SA" dirty="0" smtClean="0">
                <a:solidFill>
                  <a:srgbClr val="FE3728"/>
                </a:solidFill>
                <a:ea typeface="Times New Roman (Arabic)"/>
                <a:cs typeface="Zar" pitchFamily="2" charset="0"/>
              </a:rPr>
            </a:br>
            <a:endParaRPr lang="en-US" altLang="en-US" dirty="0" smtClean="0">
              <a:solidFill>
                <a:schemeClr val="tx1"/>
              </a:solidFill>
              <a:ea typeface="Times New Roman (Arabic)"/>
              <a:cs typeface="Zar" pitchFamily="2" charset="0"/>
            </a:endParaRPr>
          </a:p>
        </p:txBody>
      </p:sp>
      <p:sp>
        <p:nvSpPr>
          <p:cNvPr id="24579" name="Rectangle 3"/>
          <p:cNvSpPr>
            <a:spLocks noGrp="1" noChangeArrowheads="1"/>
          </p:cNvSpPr>
          <p:nvPr>
            <p:ph type="subTitle" idx="1"/>
          </p:nvPr>
        </p:nvSpPr>
        <p:spPr>
          <a:xfrm>
            <a:off x="1403648" y="914400"/>
            <a:ext cx="7435552" cy="5029200"/>
          </a:xfrm>
        </p:spPr>
        <p:txBody>
          <a:bodyPr>
            <a:normAutofit fontScale="92500"/>
          </a:bodyPr>
          <a:lstStyle/>
          <a:p>
            <a:r>
              <a:rPr lang="en-US" altLang="ar-SA" sz="3400" b="1" dirty="0" smtClean="0">
                <a:solidFill>
                  <a:srgbClr val="1414E8"/>
                </a:solidFill>
                <a:ea typeface="Times New Roman (Arabic)"/>
                <a:cs typeface="Zar" pitchFamily="2" charset="0"/>
              </a:rPr>
              <a:t>Accidental</a:t>
            </a:r>
          </a:p>
          <a:p>
            <a:r>
              <a:rPr lang="en-US" altLang="ar-SA" sz="3400" b="1" dirty="0" smtClean="0">
                <a:solidFill>
                  <a:srgbClr val="1414E8"/>
                </a:solidFill>
                <a:ea typeface="Times New Roman (Arabic)"/>
                <a:cs typeface="Zar" pitchFamily="2" charset="0"/>
              </a:rPr>
              <a:t>Attempted</a:t>
            </a:r>
          </a:p>
          <a:p>
            <a:r>
              <a:rPr lang="en-US" altLang="ar-SA" sz="3400" b="1" dirty="0" smtClean="0">
                <a:solidFill>
                  <a:srgbClr val="1414E8"/>
                </a:solidFill>
                <a:ea typeface="Times New Roman (Arabic)"/>
                <a:cs typeface="Zar" pitchFamily="2" charset="0"/>
              </a:rPr>
              <a:t>Habitual or Recurrent</a:t>
            </a:r>
          </a:p>
          <a:p>
            <a:r>
              <a:rPr lang="en-US" altLang="ar-SA" sz="3400" b="1" dirty="0" smtClean="0">
                <a:solidFill>
                  <a:srgbClr val="1414E8"/>
                </a:solidFill>
                <a:ea typeface="Times New Roman (Arabic)"/>
                <a:cs typeface="Zar" pitchFamily="2" charset="0"/>
              </a:rPr>
              <a:t>Missed</a:t>
            </a:r>
          </a:p>
          <a:p>
            <a:r>
              <a:rPr lang="en-US" altLang="ar-SA" sz="3400" b="1" dirty="0" smtClean="0">
                <a:solidFill>
                  <a:srgbClr val="1414E8"/>
                </a:solidFill>
                <a:ea typeface="Times New Roman (Arabic)"/>
                <a:cs typeface="Zar" pitchFamily="2" charset="0"/>
              </a:rPr>
              <a:t>Spontaneous</a:t>
            </a:r>
          </a:p>
          <a:p>
            <a:r>
              <a:rPr lang="en-US" altLang="ar-SA" sz="3400" b="1" dirty="0" smtClean="0">
                <a:solidFill>
                  <a:srgbClr val="1414E8"/>
                </a:solidFill>
                <a:ea typeface="Times New Roman (Arabic)"/>
                <a:cs typeface="Zar" pitchFamily="2" charset="0"/>
              </a:rPr>
              <a:t>Therapeutic</a:t>
            </a:r>
          </a:p>
          <a:p>
            <a:r>
              <a:rPr lang="en-US" altLang="ar-SA" sz="3400" b="1" dirty="0" smtClean="0">
                <a:solidFill>
                  <a:srgbClr val="1414E8"/>
                </a:solidFill>
                <a:ea typeface="Times New Roman (Arabic)"/>
                <a:cs typeface="Zar" pitchFamily="2" charset="0"/>
              </a:rPr>
              <a:t>Threatened</a:t>
            </a:r>
          </a:p>
          <a:p>
            <a:r>
              <a:rPr lang="en-US" altLang="ar-SA" sz="3400" b="1" dirty="0" smtClean="0">
                <a:solidFill>
                  <a:srgbClr val="1414E8"/>
                </a:solidFill>
                <a:ea typeface="Times New Roman (Arabic)"/>
                <a:cs typeface="Zar" pitchFamily="2" charset="0"/>
              </a:rPr>
              <a:t>Other abortion</a:t>
            </a:r>
          </a:p>
          <a:p>
            <a:r>
              <a:rPr lang="en-US" altLang="ar-SA" sz="3400" b="1" dirty="0" smtClean="0">
                <a:solidFill>
                  <a:schemeClr val="accent2"/>
                </a:solidFill>
                <a:ea typeface="Times New Roman (Arabic)"/>
                <a:cs typeface="Zar" pitchFamily="2" charset="0"/>
              </a:rPr>
              <a:t>Incomplete , Complete or unspecified</a:t>
            </a:r>
            <a:endParaRPr lang="en-US" altLang="en-US" sz="3400" b="1" dirty="0" smtClean="0">
              <a:solidFill>
                <a:schemeClr val="accent2"/>
              </a:solidFill>
              <a:ea typeface="Times New Roman (Arabic)"/>
              <a:cs typeface="Zar" pitchFamily="2" charset="0"/>
            </a:endParaRPr>
          </a:p>
        </p:txBody>
      </p:sp>
    </p:spTree>
    <p:extLst>
      <p:ext uri="{BB962C8B-B14F-4D97-AF65-F5344CB8AC3E}">
        <p14:creationId xmlns="" xmlns:p14="http://schemas.microsoft.com/office/powerpoint/2010/main" val="188157952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Effect transition="in" filter="checkerboard(across)">
                                      <p:cBhvr>
                                        <p:cTn id="7" dur="500"/>
                                        <p:tgtEl>
                                          <p:spTgt spid="245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Effect transition="in" filter="checkerboard(across)">
                                      <p:cBhvr>
                                        <p:cTn id="12" dur="500"/>
                                        <p:tgtEl>
                                          <p:spTgt spid="2457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4579">
                                            <p:txEl>
                                              <p:pRg st="2" end="2"/>
                                            </p:txEl>
                                          </p:spTgt>
                                        </p:tgtEl>
                                        <p:attrNameLst>
                                          <p:attrName>style.visibility</p:attrName>
                                        </p:attrNameLst>
                                      </p:cBhvr>
                                      <p:to>
                                        <p:strVal val="visible"/>
                                      </p:to>
                                    </p:set>
                                    <p:animEffect transition="in" filter="checkerboard(across)">
                                      <p:cBhvr>
                                        <p:cTn id="17" dur="500"/>
                                        <p:tgtEl>
                                          <p:spTgt spid="2457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24579">
                                            <p:txEl>
                                              <p:pRg st="3" end="3"/>
                                            </p:txEl>
                                          </p:spTgt>
                                        </p:tgtEl>
                                        <p:attrNameLst>
                                          <p:attrName>style.visibility</p:attrName>
                                        </p:attrNameLst>
                                      </p:cBhvr>
                                      <p:to>
                                        <p:strVal val="visible"/>
                                      </p:to>
                                    </p:set>
                                    <p:animEffect transition="in" filter="checkerboard(across)">
                                      <p:cBhvr>
                                        <p:cTn id="22" dur="500"/>
                                        <p:tgtEl>
                                          <p:spTgt spid="24579">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4579">
                                            <p:txEl>
                                              <p:pRg st="4" end="4"/>
                                            </p:txEl>
                                          </p:spTgt>
                                        </p:tgtEl>
                                        <p:attrNameLst>
                                          <p:attrName>style.visibility</p:attrName>
                                        </p:attrNameLst>
                                      </p:cBhvr>
                                      <p:to>
                                        <p:strVal val="visible"/>
                                      </p:to>
                                    </p:set>
                                    <p:animEffect transition="in" filter="checkerboard(across)">
                                      <p:cBhvr>
                                        <p:cTn id="27" dur="500"/>
                                        <p:tgtEl>
                                          <p:spTgt spid="24579">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4579">
                                            <p:txEl>
                                              <p:pRg st="5" end="5"/>
                                            </p:txEl>
                                          </p:spTgt>
                                        </p:tgtEl>
                                        <p:attrNameLst>
                                          <p:attrName>style.visibility</p:attrName>
                                        </p:attrNameLst>
                                      </p:cBhvr>
                                      <p:to>
                                        <p:strVal val="visible"/>
                                      </p:to>
                                    </p:set>
                                    <p:animEffect transition="in" filter="checkerboard(across)">
                                      <p:cBhvr>
                                        <p:cTn id="32" dur="500"/>
                                        <p:tgtEl>
                                          <p:spTgt spid="24579">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24579">
                                            <p:txEl>
                                              <p:pRg st="6" end="6"/>
                                            </p:txEl>
                                          </p:spTgt>
                                        </p:tgtEl>
                                        <p:attrNameLst>
                                          <p:attrName>style.visibility</p:attrName>
                                        </p:attrNameLst>
                                      </p:cBhvr>
                                      <p:to>
                                        <p:strVal val="visible"/>
                                      </p:to>
                                    </p:set>
                                    <p:animEffect transition="in" filter="checkerboard(across)">
                                      <p:cBhvr>
                                        <p:cTn id="37" dur="500"/>
                                        <p:tgtEl>
                                          <p:spTgt spid="24579">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24579">
                                            <p:txEl>
                                              <p:pRg st="7" end="7"/>
                                            </p:txEl>
                                          </p:spTgt>
                                        </p:tgtEl>
                                        <p:attrNameLst>
                                          <p:attrName>style.visibility</p:attrName>
                                        </p:attrNameLst>
                                      </p:cBhvr>
                                      <p:to>
                                        <p:strVal val="visible"/>
                                      </p:to>
                                    </p:set>
                                    <p:animEffect transition="in" filter="checkerboard(across)">
                                      <p:cBhvr>
                                        <p:cTn id="42" dur="500"/>
                                        <p:tgtEl>
                                          <p:spTgt spid="24579">
                                            <p:txEl>
                                              <p:pRg st="7" end="7"/>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24579">
                                            <p:txEl>
                                              <p:pRg st="8" end="8"/>
                                            </p:txEl>
                                          </p:spTgt>
                                        </p:tgtEl>
                                        <p:attrNameLst>
                                          <p:attrName>style.visibility</p:attrName>
                                        </p:attrNameLst>
                                      </p:cBhvr>
                                      <p:to>
                                        <p:strVal val="visible"/>
                                      </p:to>
                                    </p:set>
                                    <p:animEffect transition="in" filter="checkerboard(across)">
                                      <p:cBhvr>
                                        <p:cTn id="47" dur="500"/>
                                        <p:tgtEl>
                                          <p:spTgt spid="2457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914400" y="1143000"/>
            <a:ext cx="7848600" cy="4876800"/>
          </a:xfrm>
        </p:spPr>
        <p:txBody>
          <a:bodyPr/>
          <a:lstStyle/>
          <a:p>
            <a:pPr algn="r" rtl="1"/>
            <a:r>
              <a:rPr lang="ar-SA" altLang="en-US" sz="5400" b="1" dirty="0" smtClean="0">
                <a:solidFill>
                  <a:srgbClr val="05053B"/>
                </a:solidFill>
                <a:latin typeface="IPT Koodak" pitchFamily="2" charset="2"/>
                <a:ea typeface="Times New Roman (Arabic)"/>
                <a:cs typeface="2  Nazanin" panose="00000400000000000000" pitchFamily="2" charset="-78"/>
              </a:rPr>
              <a:t>جهت ثبت حالتهاي ناشي از علل خارجي بايد</a:t>
            </a:r>
            <a:r>
              <a:rPr lang="ar-SA" altLang="en-US" sz="5400" b="1" dirty="0" smtClean="0">
                <a:solidFill>
                  <a:schemeClr val="tx1"/>
                </a:solidFill>
                <a:latin typeface="IPT Koodak" pitchFamily="2" charset="2"/>
                <a:ea typeface="Times New Roman (Arabic)"/>
                <a:cs typeface="2  Nazanin" panose="00000400000000000000" pitchFamily="2" charset="-78"/>
              </a:rPr>
              <a:t> </a:t>
            </a:r>
            <a:r>
              <a:rPr lang="ar-SA" altLang="en-US" sz="5400" b="1" dirty="0" smtClean="0">
                <a:solidFill>
                  <a:srgbClr val="FE3728"/>
                </a:solidFill>
                <a:latin typeface="IPT Koodak" pitchFamily="2" charset="2"/>
                <a:ea typeface="Times New Roman (Arabic)"/>
                <a:cs typeface="2  Nazanin" panose="00000400000000000000" pitchFamily="2" charset="-78"/>
              </a:rPr>
              <a:t>ماهيت حالت ايجاد شده </a:t>
            </a:r>
            <a:r>
              <a:rPr lang="ar-SA" altLang="en-US" sz="5400" b="1" dirty="0" smtClean="0">
                <a:solidFill>
                  <a:srgbClr val="05053B"/>
                </a:solidFill>
                <a:latin typeface="IPT Koodak" pitchFamily="2" charset="2"/>
                <a:ea typeface="Times New Roman (Arabic)"/>
                <a:cs typeface="2  Nazanin" panose="00000400000000000000" pitchFamily="2" charset="-78"/>
              </a:rPr>
              <a:t>و</a:t>
            </a:r>
            <a:r>
              <a:rPr lang="ar-SA" altLang="en-US" sz="5400" b="1" dirty="0" smtClean="0">
                <a:solidFill>
                  <a:srgbClr val="1414E8"/>
                </a:solidFill>
                <a:latin typeface="IPT Koodak" pitchFamily="2" charset="2"/>
                <a:ea typeface="Times New Roman (Arabic)"/>
                <a:cs typeface="2  Nazanin" panose="00000400000000000000" pitchFamily="2" charset="-78"/>
              </a:rPr>
              <a:t> </a:t>
            </a:r>
            <a:r>
              <a:rPr lang="ar-SA" altLang="en-US" sz="5400" b="1" dirty="0" smtClean="0">
                <a:solidFill>
                  <a:srgbClr val="FE3728"/>
                </a:solidFill>
                <a:latin typeface="IPT Koodak" pitchFamily="2" charset="2"/>
                <a:ea typeface="Times New Roman (Arabic)"/>
                <a:cs typeface="2  Nazanin" panose="00000400000000000000" pitchFamily="2" charset="-78"/>
              </a:rPr>
              <a:t>علت خارجي ايجاد كننده آن حالت</a:t>
            </a:r>
            <a:r>
              <a:rPr lang="ar-SA" altLang="en-US" sz="5400" b="1" dirty="0" smtClean="0">
                <a:solidFill>
                  <a:schemeClr val="tx1"/>
                </a:solidFill>
                <a:latin typeface="IPT Koodak" pitchFamily="2" charset="2"/>
                <a:ea typeface="Times New Roman (Arabic)"/>
                <a:cs typeface="2  Nazanin" panose="00000400000000000000" pitchFamily="2" charset="-78"/>
              </a:rPr>
              <a:t> </a:t>
            </a:r>
            <a:r>
              <a:rPr lang="ar-SA" altLang="en-US" sz="5400" b="1" dirty="0" smtClean="0">
                <a:solidFill>
                  <a:srgbClr val="05053B"/>
                </a:solidFill>
                <a:latin typeface="IPT Koodak" pitchFamily="2" charset="2"/>
                <a:ea typeface="Times New Roman (Arabic)"/>
                <a:cs typeface="2  Nazanin" panose="00000400000000000000" pitchFamily="2" charset="-78"/>
              </a:rPr>
              <a:t>مشخص شود.</a:t>
            </a:r>
            <a:r>
              <a:rPr lang="ar-SA" altLang="en-US" sz="7500" dirty="0" smtClean="0">
                <a:solidFill>
                  <a:schemeClr val="tx1"/>
                </a:solidFill>
                <a:latin typeface="IPT Koodak" pitchFamily="2" charset="2"/>
                <a:ea typeface="Times New Roman (Arabic)"/>
                <a:cs typeface="2  Nazanin" panose="00000400000000000000" pitchFamily="2" charset="-78"/>
              </a:rPr>
              <a:t/>
            </a:r>
            <a:br>
              <a:rPr lang="ar-SA" altLang="en-US" sz="7500" dirty="0" smtClean="0">
                <a:solidFill>
                  <a:schemeClr val="tx1"/>
                </a:solidFill>
                <a:latin typeface="IPT Koodak" pitchFamily="2" charset="2"/>
                <a:ea typeface="Times New Roman (Arabic)"/>
                <a:cs typeface="2  Nazanin" panose="00000400000000000000" pitchFamily="2" charset="-78"/>
              </a:rPr>
            </a:br>
            <a:endParaRPr lang="ar-SA" altLang="en-US" dirty="0" smtClean="0">
              <a:solidFill>
                <a:schemeClr val="tx1"/>
              </a:solidFill>
              <a:latin typeface="IPT Koodak" pitchFamily="2" charset="2"/>
              <a:ea typeface="Times New Roman (Arabic)"/>
              <a:cs typeface="2  Nazanin" panose="00000400000000000000" pitchFamily="2" charset="-78"/>
            </a:endParaRPr>
          </a:p>
        </p:txBody>
      </p:sp>
    </p:spTree>
    <p:extLst>
      <p:ext uri="{BB962C8B-B14F-4D97-AF65-F5344CB8AC3E}">
        <p14:creationId xmlns="" xmlns:p14="http://schemas.microsoft.com/office/powerpoint/2010/main" val="215392789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914400" y="591344"/>
            <a:ext cx="7772400" cy="533400"/>
          </a:xfrm>
        </p:spPr>
        <p:txBody>
          <a:bodyPr>
            <a:noAutofit/>
          </a:bodyPr>
          <a:lstStyle/>
          <a:p>
            <a:pPr algn="ctr"/>
            <a:r>
              <a:rPr lang="en-US" altLang="ar-SA" sz="5400" dirty="0" smtClean="0">
                <a:solidFill>
                  <a:srgbClr val="FE3728"/>
                </a:solidFill>
                <a:ea typeface="Times New Roman (Arabic)"/>
                <a:cs typeface="Zar" pitchFamily="2" charset="0"/>
              </a:rPr>
              <a:t>Fracture :</a:t>
            </a:r>
            <a:endParaRPr lang="en-US" altLang="en-US" sz="5400" dirty="0" smtClean="0">
              <a:solidFill>
                <a:srgbClr val="FE3728"/>
              </a:solidFill>
              <a:ea typeface="Times New Roman (Arabic)"/>
              <a:cs typeface="Zar" pitchFamily="2" charset="0"/>
            </a:endParaRPr>
          </a:p>
        </p:txBody>
      </p:sp>
      <p:sp>
        <p:nvSpPr>
          <p:cNvPr id="26627" name="Rectangle 3"/>
          <p:cNvSpPr>
            <a:spLocks noGrp="1" noChangeArrowheads="1"/>
          </p:cNvSpPr>
          <p:nvPr>
            <p:ph type="subTitle" idx="1"/>
          </p:nvPr>
        </p:nvSpPr>
        <p:spPr>
          <a:xfrm>
            <a:off x="1331640" y="1608584"/>
            <a:ext cx="7355160" cy="1676400"/>
          </a:xfrm>
        </p:spPr>
        <p:txBody>
          <a:bodyPr>
            <a:noAutofit/>
          </a:bodyPr>
          <a:lstStyle/>
          <a:p>
            <a:r>
              <a:rPr lang="en-US" altLang="ar-SA" sz="4000" b="1" dirty="0" smtClean="0">
                <a:solidFill>
                  <a:srgbClr val="1414E8"/>
                </a:solidFill>
                <a:ea typeface="Times New Roman (Arabic)"/>
                <a:cs typeface="Zar" pitchFamily="2" charset="0"/>
              </a:rPr>
              <a:t>Open or closed</a:t>
            </a:r>
          </a:p>
          <a:p>
            <a:r>
              <a:rPr lang="en-US" altLang="ar-SA" sz="4000" b="1" dirty="0" smtClean="0">
                <a:solidFill>
                  <a:srgbClr val="1414E8"/>
                </a:solidFill>
                <a:ea typeface="Times New Roman (Arabic)"/>
                <a:cs typeface="Zar" pitchFamily="2" charset="0"/>
              </a:rPr>
              <a:t>Shape</a:t>
            </a:r>
          </a:p>
          <a:p>
            <a:r>
              <a:rPr lang="en-US" altLang="ar-SA" sz="4000" b="1" dirty="0" smtClean="0">
                <a:solidFill>
                  <a:srgbClr val="1414E8"/>
                </a:solidFill>
                <a:ea typeface="Times New Roman (Arabic)"/>
                <a:cs typeface="Zar" pitchFamily="2" charset="0"/>
              </a:rPr>
              <a:t>Anatomical site</a:t>
            </a:r>
          </a:p>
          <a:p>
            <a:r>
              <a:rPr lang="en-US" altLang="ar-SA" sz="4000" b="1" dirty="0" smtClean="0">
                <a:solidFill>
                  <a:srgbClr val="1414E8"/>
                </a:solidFill>
                <a:ea typeface="Times New Roman (Arabic)"/>
                <a:cs typeface="Zar" pitchFamily="2" charset="0"/>
              </a:rPr>
              <a:t>External cause</a:t>
            </a:r>
          </a:p>
          <a:p>
            <a:r>
              <a:rPr lang="en-US" altLang="ar-SA" sz="4000" b="1" dirty="0" smtClean="0">
                <a:solidFill>
                  <a:srgbClr val="1414E8"/>
                </a:solidFill>
                <a:ea typeface="Times New Roman (Arabic)"/>
                <a:cs typeface="Zar" pitchFamily="2" charset="0"/>
              </a:rPr>
              <a:t>Other Injuries with fracture</a:t>
            </a:r>
          </a:p>
          <a:p>
            <a:endParaRPr lang="en-US" altLang="ar-SA" sz="4000" b="1" dirty="0" smtClean="0">
              <a:solidFill>
                <a:schemeClr val="tx1"/>
              </a:solidFill>
              <a:ea typeface="Times New Roman (Arabic)"/>
              <a:cs typeface="Zar" pitchFamily="2" charset="0"/>
            </a:endParaRPr>
          </a:p>
          <a:p>
            <a:endParaRPr lang="en-US" altLang="en-US" sz="4000" b="1" dirty="0" smtClean="0">
              <a:ea typeface="Times New Roman (Arabic)"/>
            </a:endParaRPr>
          </a:p>
        </p:txBody>
      </p:sp>
    </p:spTree>
    <p:extLst>
      <p:ext uri="{BB962C8B-B14F-4D97-AF65-F5344CB8AC3E}">
        <p14:creationId xmlns="" xmlns:p14="http://schemas.microsoft.com/office/powerpoint/2010/main" val="310053203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26627">
                                            <p:txEl>
                                              <p:pRg st="2" end="2"/>
                                            </p:txEl>
                                          </p:spTgt>
                                        </p:tgtEl>
                                        <p:attrNameLst>
                                          <p:attrName>style.visibility</p:attrName>
                                        </p:attrNameLst>
                                      </p:cBhvr>
                                      <p:to>
                                        <p:strVal val="visible"/>
                                      </p:to>
                                    </p:set>
                                    <p:anim calcmode="lin" valueType="num">
                                      <p:cBhvr additive="base">
                                        <p:cTn id="19" dur="500" fill="hold"/>
                                        <p:tgtEl>
                                          <p:spTgt spid="2662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7">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26627">
                                            <p:txEl>
                                              <p:pRg st="3" end="3"/>
                                            </p:txEl>
                                          </p:spTgt>
                                        </p:tgtEl>
                                        <p:attrNameLst>
                                          <p:attrName>style.visibility</p:attrName>
                                        </p:attrNameLst>
                                      </p:cBhvr>
                                      <p:to>
                                        <p:strVal val="visible"/>
                                      </p:to>
                                    </p:set>
                                    <p:anim calcmode="lin" valueType="num">
                                      <p:cBhvr additive="base">
                                        <p:cTn id="25" dur="500" fill="hold"/>
                                        <p:tgtEl>
                                          <p:spTgt spid="2662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7">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26627">
                                            <p:txEl>
                                              <p:pRg st="4" end="4"/>
                                            </p:txEl>
                                          </p:spTgt>
                                        </p:tgtEl>
                                        <p:attrNameLst>
                                          <p:attrName>style.visibility</p:attrName>
                                        </p:attrNameLst>
                                      </p:cBhvr>
                                      <p:to>
                                        <p:strVal val="visible"/>
                                      </p:to>
                                    </p:set>
                                    <p:anim calcmode="lin" valueType="num">
                                      <p:cBhvr additive="base">
                                        <p:cTn id="31" dur="500" fill="hold"/>
                                        <p:tgtEl>
                                          <p:spTgt spid="2662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7">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6"/>
          <p:cNvSpPr>
            <a:spLocks noGrp="1" noChangeArrowheads="1"/>
          </p:cNvSpPr>
          <p:nvPr>
            <p:ph type="ctrTitle"/>
          </p:nvPr>
        </p:nvSpPr>
        <p:spPr>
          <a:xfrm>
            <a:off x="990600" y="76200"/>
            <a:ext cx="7772400" cy="914400"/>
          </a:xfrm>
        </p:spPr>
        <p:txBody>
          <a:bodyPr/>
          <a:lstStyle/>
          <a:p>
            <a:pPr algn="ctr"/>
            <a:r>
              <a:rPr lang="en-US" altLang="en-US" sz="5400" b="1" dirty="0" smtClean="0">
                <a:solidFill>
                  <a:srgbClr val="1414E8"/>
                </a:solidFill>
                <a:ea typeface="Times New Roman (Arabic)"/>
              </a:rPr>
              <a:t>Example</a:t>
            </a:r>
          </a:p>
        </p:txBody>
      </p:sp>
      <p:sp>
        <p:nvSpPr>
          <p:cNvPr id="31747" name="Rectangle 1027"/>
          <p:cNvSpPr>
            <a:spLocks noGrp="1" noChangeArrowheads="1"/>
          </p:cNvSpPr>
          <p:nvPr>
            <p:ph type="subTitle" idx="1"/>
          </p:nvPr>
        </p:nvSpPr>
        <p:spPr>
          <a:xfrm>
            <a:off x="990600" y="1066800"/>
            <a:ext cx="7772400" cy="4648200"/>
          </a:xfrm>
        </p:spPr>
        <p:txBody>
          <a:bodyPr>
            <a:normAutofit fontScale="92500"/>
          </a:bodyPr>
          <a:lstStyle/>
          <a:p>
            <a:r>
              <a:rPr lang="en-US" altLang="ar-SA" sz="3600" b="1" u="sng" dirty="0" smtClean="0">
                <a:solidFill>
                  <a:srgbClr val="05053B"/>
                </a:solidFill>
                <a:ea typeface="Times New Roman (Arabic)"/>
                <a:cs typeface="Zar" pitchFamily="2" charset="0"/>
              </a:rPr>
              <a:t>compound</a:t>
            </a:r>
            <a:r>
              <a:rPr lang="en-US" altLang="ar-SA" sz="3600" b="1" dirty="0" smtClean="0">
                <a:solidFill>
                  <a:srgbClr val="05053B"/>
                </a:solidFill>
                <a:ea typeface="Times New Roman (Arabic)"/>
                <a:cs typeface="Zar" pitchFamily="2" charset="0"/>
              </a:rPr>
              <a:t> </a:t>
            </a:r>
            <a:r>
              <a:rPr lang="en-US" altLang="ar-SA" sz="3600" b="1" u="sng" dirty="0" smtClean="0">
                <a:solidFill>
                  <a:srgbClr val="05053B"/>
                </a:solidFill>
                <a:ea typeface="Times New Roman (Arabic)"/>
                <a:cs typeface="Zar" pitchFamily="2" charset="0"/>
              </a:rPr>
              <a:t>depressed</a:t>
            </a:r>
            <a:r>
              <a:rPr lang="en-US" altLang="ar-SA" sz="3600" b="1" dirty="0" smtClean="0">
                <a:solidFill>
                  <a:srgbClr val="05053B"/>
                </a:solidFill>
                <a:ea typeface="Times New Roman (Arabic)"/>
                <a:cs typeface="Zar" pitchFamily="2" charset="0"/>
              </a:rPr>
              <a:t> fracture of </a:t>
            </a:r>
          </a:p>
          <a:p>
            <a:r>
              <a:rPr lang="en-US" altLang="ar-SA" sz="3600" b="1" dirty="0" smtClean="0">
                <a:solidFill>
                  <a:schemeClr val="accent2"/>
                </a:solidFill>
                <a:ea typeface="Times New Roman (Arabic)"/>
                <a:cs typeface="Zar" pitchFamily="2" charset="0"/>
              </a:rPr>
              <a:t>       </a:t>
            </a:r>
            <a:r>
              <a:rPr lang="en-US" altLang="ar-SA" i="1" dirty="0" smtClean="0">
                <a:solidFill>
                  <a:srgbClr val="FA3B2C"/>
                </a:solidFill>
                <a:ea typeface="Times New Roman (Arabic)"/>
                <a:cs typeface="Zar" pitchFamily="2" charset="0"/>
              </a:rPr>
              <a:t>open              shape</a:t>
            </a:r>
            <a:r>
              <a:rPr lang="en-US" altLang="ar-SA" sz="3600" b="1" dirty="0" smtClean="0">
                <a:solidFill>
                  <a:schemeClr val="accent2"/>
                </a:solidFill>
                <a:ea typeface="Times New Roman (Arabic)"/>
                <a:cs typeface="Zar" pitchFamily="2" charset="0"/>
              </a:rPr>
              <a:t>            </a:t>
            </a:r>
          </a:p>
          <a:p>
            <a:r>
              <a:rPr lang="en-US" altLang="ar-SA" sz="3600" b="1" dirty="0" smtClean="0">
                <a:solidFill>
                  <a:schemeClr val="accent2"/>
                </a:solidFill>
                <a:ea typeface="Times New Roman (Arabic)"/>
                <a:cs typeface="Zar" pitchFamily="2" charset="0"/>
              </a:rPr>
              <a:t>       </a:t>
            </a:r>
            <a:r>
              <a:rPr lang="en-US" altLang="ar-SA" sz="3600" b="1" u="sng" dirty="0" smtClean="0">
                <a:solidFill>
                  <a:srgbClr val="05053B"/>
                </a:solidFill>
                <a:ea typeface="Times New Roman (Arabic)"/>
                <a:cs typeface="Zar" pitchFamily="2" charset="0"/>
              </a:rPr>
              <a:t>occipital bone</a:t>
            </a:r>
            <a:r>
              <a:rPr lang="en-US" altLang="ar-SA" sz="3600" b="1" dirty="0" smtClean="0">
                <a:solidFill>
                  <a:srgbClr val="05053B"/>
                </a:solidFill>
                <a:ea typeface="Times New Roman (Arabic)"/>
                <a:cs typeface="Zar" pitchFamily="2" charset="0"/>
              </a:rPr>
              <a:t> with </a:t>
            </a:r>
          </a:p>
          <a:p>
            <a:r>
              <a:rPr lang="en-US" altLang="ar-SA" sz="3600" b="1" dirty="0" smtClean="0">
                <a:solidFill>
                  <a:schemeClr val="accent2"/>
                </a:solidFill>
                <a:ea typeface="Times New Roman (Arabic)"/>
                <a:cs typeface="Zar" pitchFamily="2" charset="0"/>
              </a:rPr>
              <a:t>         </a:t>
            </a:r>
            <a:r>
              <a:rPr lang="en-US" altLang="ar-SA" i="1" dirty="0" smtClean="0">
                <a:solidFill>
                  <a:srgbClr val="FA3B2C"/>
                </a:solidFill>
                <a:ea typeface="Times New Roman (Arabic)"/>
                <a:cs typeface="Zar" pitchFamily="2" charset="0"/>
              </a:rPr>
              <a:t>Anatomical site</a:t>
            </a:r>
          </a:p>
          <a:p>
            <a:r>
              <a:rPr lang="en-US" altLang="ar-SA" sz="3600" b="1" dirty="0" smtClean="0">
                <a:solidFill>
                  <a:schemeClr val="accent2"/>
                </a:solidFill>
                <a:ea typeface="Times New Roman (Arabic)"/>
                <a:cs typeface="Zar" pitchFamily="2" charset="0"/>
              </a:rPr>
              <a:t>      </a:t>
            </a:r>
            <a:r>
              <a:rPr lang="en-US" altLang="ar-SA" sz="3600" b="1" u="sng" dirty="0" smtClean="0">
                <a:solidFill>
                  <a:srgbClr val="05053B"/>
                </a:solidFill>
                <a:ea typeface="Times New Roman (Arabic)"/>
                <a:cs typeface="Zar" pitchFamily="2" charset="0"/>
              </a:rPr>
              <a:t>Intracranial </a:t>
            </a:r>
            <a:r>
              <a:rPr lang="en-US" altLang="ar-SA" sz="3600" b="1" u="sng" dirty="0" err="1" smtClean="0">
                <a:solidFill>
                  <a:srgbClr val="05053B"/>
                </a:solidFill>
                <a:ea typeface="Times New Roman (Arabic)"/>
                <a:cs typeface="Zar" pitchFamily="2" charset="0"/>
              </a:rPr>
              <a:t>hemmorrhage</a:t>
            </a:r>
            <a:r>
              <a:rPr lang="en-US" altLang="ar-SA" sz="3600" b="1" dirty="0" smtClean="0">
                <a:solidFill>
                  <a:srgbClr val="05053B"/>
                </a:solidFill>
                <a:ea typeface="Times New Roman (Arabic)"/>
                <a:cs typeface="Zar" pitchFamily="2" charset="0"/>
              </a:rPr>
              <a:t> due to </a:t>
            </a:r>
          </a:p>
          <a:p>
            <a:r>
              <a:rPr lang="en-US" altLang="ar-SA" sz="3600" b="1" dirty="0" smtClean="0">
                <a:solidFill>
                  <a:schemeClr val="accent2"/>
                </a:solidFill>
                <a:ea typeface="Times New Roman (Arabic)"/>
                <a:cs typeface="Zar" pitchFamily="2" charset="0"/>
              </a:rPr>
              <a:t>              </a:t>
            </a:r>
            <a:r>
              <a:rPr lang="en-US" altLang="ar-SA" i="1" dirty="0" smtClean="0">
                <a:solidFill>
                  <a:srgbClr val="FA3B2C"/>
                </a:solidFill>
                <a:ea typeface="Times New Roman (Arabic)"/>
                <a:cs typeface="Zar" pitchFamily="2" charset="0"/>
              </a:rPr>
              <a:t>other injuries</a:t>
            </a:r>
            <a:r>
              <a:rPr lang="en-US" altLang="ar-SA" sz="3600" b="1" dirty="0" smtClean="0">
                <a:solidFill>
                  <a:schemeClr val="accent2"/>
                </a:solidFill>
                <a:ea typeface="Times New Roman (Arabic)"/>
                <a:cs typeface="Zar" pitchFamily="2" charset="0"/>
              </a:rPr>
              <a:t> </a:t>
            </a:r>
          </a:p>
          <a:p>
            <a:r>
              <a:rPr lang="en-US" altLang="ar-SA" sz="3600" b="1" dirty="0" smtClean="0">
                <a:solidFill>
                  <a:schemeClr val="accent2"/>
                </a:solidFill>
                <a:ea typeface="Times New Roman (Arabic)"/>
                <a:cs typeface="Zar" pitchFamily="2" charset="0"/>
              </a:rPr>
              <a:t>       </a:t>
            </a:r>
            <a:r>
              <a:rPr lang="en-US" altLang="ar-SA" sz="3600" b="1" u="sng" dirty="0" smtClean="0">
                <a:solidFill>
                  <a:srgbClr val="05053B"/>
                </a:solidFill>
                <a:ea typeface="Times New Roman (Arabic)"/>
                <a:cs typeface="Zar" pitchFamily="2" charset="0"/>
              </a:rPr>
              <a:t>collision  between  two cars</a:t>
            </a:r>
            <a:r>
              <a:rPr lang="en-US" altLang="ar-SA" sz="3600" b="1" u="sng" dirty="0" smtClean="0">
                <a:solidFill>
                  <a:schemeClr val="accent2"/>
                </a:solidFill>
                <a:ea typeface="Times New Roman (Arabic)"/>
                <a:cs typeface="Zar" pitchFamily="2" charset="0"/>
              </a:rPr>
              <a:t>                    </a:t>
            </a:r>
            <a:r>
              <a:rPr lang="en-US" altLang="ar-SA" sz="3600" b="1" dirty="0" smtClean="0">
                <a:solidFill>
                  <a:schemeClr val="accent2"/>
                </a:solidFill>
                <a:ea typeface="Times New Roman (Arabic)"/>
                <a:cs typeface="Zar" pitchFamily="2" charset="0"/>
              </a:rPr>
              <a:t>	         </a:t>
            </a:r>
            <a:r>
              <a:rPr lang="en-US" altLang="en-US" i="1" dirty="0" smtClean="0">
                <a:solidFill>
                  <a:srgbClr val="FA3B2C"/>
                </a:solidFill>
                <a:ea typeface="Times New Roman (Arabic)"/>
              </a:rPr>
              <a:t>External  cause</a:t>
            </a:r>
            <a:r>
              <a:rPr lang="en-US" altLang="en-US" dirty="0" smtClean="0">
                <a:ea typeface="Times New Roman (Arabic)"/>
              </a:rPr>
              <a:t> </a:t>
            </a:r>
          </a:p>
        </p:txBody>
      </p:sp>
    </p:spTree>
    <p:extLst>
      <p:ext uri="{BB962C8B-B14F-4D97-AF65-F5344CB8AC3E}">
        <p14:creationId xmlns="" xmlns:p14="http://schemas.microsoft.com/office/powerpoint/2010/main" val="74608228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990600" y="0"/>
            <a:ext cx="7772400" cy="1143000"/>
          </a:xfrm>
        </p:spPr>
        <p:txBody>
          <a:bodyPr/>
          <a:lstStyle/>
          <a:p>
            <a:pPr algn="ctr"/>
            <a:r>
              <a:rPr lang="en-US" altLang="ar-SA" dirty="0" smtClean="0">
                <a:solidFill>
                  <a:srgbClr val="FE3728"/>
                </a:solidFill>
                <a:ea typeface="Times New Roman (Arabic)"/>
                <a:cs typeface="Zar" pitchFamily="2" charset="0"/>
              </a:rPr>
              <a:t>Burn :</a:t>
            </a:r>
            <a:endParaRPr lang="en-US" altLang="en-US" dirty="0" smtClean="0">
              <a:solidFill>
                <a:schemeClr val="tx1"/>
              </a:solidFill>
              <a:ea typeface="Times New Roman (Arabic)"/>
              <a:cs typeface="Zar" pitchFamily="2" charset="0"/>
            </a:endParaRPr>
          </a:p>
        </p:txBody>
      </p:sp>
      <p:sp>
        <p:nvSpPr>
          <p:cNvPr id="27651" name="Rectangle 3"/>
          <p:cNvSpPr>
            <a:spLocks noGrp="1" noChangeArrowheads="1"/>
          </p:cNvSpPr>
          <p:nvPr>
            <p:ph type="subTitle" idx="1"/>
          </p:nvPr>
        </p:nvSpPr>
        <p:spPr>
          <a:xfrm>
            <a:off x="1475656" y="1484784"/>
            <a:ext cx="6572969" cy="4611216"/>
          </a:xfrm>
        </p:spPr>
        <p:txBody>
          <a:bodyPr/>
          <a:lstStyle/>
          <a:p>
            <a:r>
              <a:rPr lang="en-US" altLang="ar-SA" sz="3600" b="1" dirty="0" smtClean="0">
                <a:solidFill>
                  <a:srgbClr val="2676E0"/>
                </a:solidFill>
                <a:ea typeface="Times New Roman (Arabic)"/>
                <a:cs typeface="Zar" pitchFamily="2" charset="0"/>
              </a:rPr>
              <a:t>Depth of burn</a:t>
            </a:r>
          </a:p>
          <a:p>
            <a:endParaRPr lang="en-US" altLang="ar-SA" sz="3600" b="1" dirty="0" smtClean="0">
              <a:solidFill>
                <a:srgbClr val="2676E0"/>
              </a:solidFill>
              <a:ea typeface="Times New Roman (Arabic)"/>
              <a:cs typeface="Zar" pitchFamily="2" charset="0"/>
            </a:endParaRPr>
          </a:p>
          <a:p>
            <a:r>
              <a:rPr lang="en-US" altLang="ar-SA" sz="3600" b="1" dirty="0" smtClean="0">
                <a:solidFill>
                  <a:srgbClr val="2676E0"/>
                </a:solidFill>
                <a:ea typeface="Times New Roman (Arabic)"/>
                <a:cs typeface="Zar" pitchFamily="2" charset="0"/>
              </a:rPr>
              <a:t>Extent</a:t>
            </a:r>
          </a:p>
          <a:p>
            <a:endParaRPr lang="en-US" altLang="ar-SA" sz="3600" b="1" dirty="0" smtClean="0">
              <a:solidFill>
                <a:srgbClr val="2676E0"/>
              </a:solidFill>
              <a:ea typeface="Times New Roman (Arabic)"/>
              <a:cs typeface="Zar" pitchFamily="2" charset="0"/>
            </a:endParaRPr>
          </a:p>
          <a:p>
            <a:r>
              <a:rPr lang="en-US" altLang="ar-SA" sz="3600" b="1" dirty="0" smtClean="0">
                <a:solidFill>
                  <a:srgbClr val="2676E0"/>
                </a:solidFill>
                <a:ea typeface="Times New Roman (Arabic)"/>
                <a:cs typeface="Zar" pitchFamily="2" charset="0"/>
              </a:rPr>
              <a:t>Anatomical site</a:t>
            </a:r>
          </a:p>
          <a:p>
            <a:endParaRPr lang="en-US" altLang="ar-SA" sz="3600" b="1" dirty="0" smtClean="0">
              <a:solidFill>
                <a:srgbClr val="2676E0"/>
              </a:solidFill>
              <a:ea typeface="Times New Roman (Arabic)"/>
              <a:cs typeface="Zar" pitchFamily="2" charset="0"/>
            </a:endParaRPr>
          </a:p>
          <a:p>
            <a:r>
              <a:rPr lang="en-US" altLang="ar-SA" sz="3600" b="1" dirty="0" smtClean="0">
                <a:solidFill>
                  <a:srgbClr val="2676E0"/>
                </a:solidFill>
                <a:ea typeface="Times New Roman (Arabic)"/>
                <a:cs typeface="Zar" pitchFamily="2" charset="0"/>
              </a:rPr>
              <a:t>External cause of burn</a:t>
            </a:r>
          </a:p>
          <a:p>
            <a:endParaRPr lang="en-US" altLang="ar-SA" sz="3600" b="1" dirty="0" smtClean="0">
              <a:ea typeface="Times New Roman (Arabic)"/>
              <a:cs typeface="Zar" pitchFamily="2" charset="0"/>
            </a:endParaRPr>
          </a:p>
          <a:p>
            <a:endParaRPr lang="en-US" altLang="en-US" sz="3600" b="1" dirty="0" smtClean="0">
              <a:ea typeface="Times New Roman (Arabic)"/>
            </a:endParaRPr>
          </a:p>
        </p:txBody>
      </p:sp>
    </p:spTree>
    <p:extLst>
      <p:ext uri="{BB962C8B-B14F-4D97-AF65-F5344CB8AC3E}">
        <p14:creationId xmlns="" xmlns:p14="http://schemas.microsoft.com/office/powerpoint/2010/main" val="173835567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 calcmode="lin" valueType="num">
                                      <p:cBhvr additive="base">
                                        <p:cTn id="7" dur="500" fill="hold"/>
                                        <p:tgtEl>
                                          <p:spTgt spid="2765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765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6" fill="hold" grpId="0" nodeType="click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anim calcmode="lin" valueType="num">
                                      <p:cBhvr additive="base">
                                        <p:cTn id="13" dur="500" fill="hold"/>
                                        <p:tgtEl>
                                          <p:spTgt spid="2765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65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6" fill="hold" grpId="0" nodeType="clickEffect">
                                  <p:stCondLst>
                                    <p:cond delay="0"/>
                                  </p:stCondLst>
                                  <p:childTnLst>
                                    <p:set>
                                      <p:cBhvr>
                                        <p:cTn id="18" dur="1" fill="hold">
                                          <p:stCondLst>
                                            <p:cond delay="0"/>
                                          </p:stCondLst>
                                        </p:cTn>
                                        <p:tgtEl>
                                          <p:spTgt spid="27651">
                                            <p:txEl>
                                              <p:pRg st="4" end="4"/>
                                            </p:txEl>
                                          </p:spTgt>
                                        </p:tgtEl>
                                        <p:attrNameLst>
                                          <p:attrName>style.visibility</p:attrName>
                                        </p:attrNameLst>
                                      </p:cBhvr>
                                      <p:to>
                                        <p:strVal val="visible"/>
                                      </p:to>
                                    </p:set>
                                    <p:anim calcmode="lin" valueType="num">
                                      <p:cBhvr additive="base">
                                        <p:cTn id="19" dur="500" fill="hold"/>
                                        <p:tgtEl>
                                          <p:spTgt spid="27651">
                                            <p:txEl>
                                              <p:pRg st="4" end="4"/>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765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27651">
                                            <p:txEl>
                                              <p:pRg st="6" end="6"/>
                                            </p:txEl>
                                          </p:spTgt>
                                        </p:tgtEl>
                                        <p:attrNameLst>
                                          <p:attrName>style.visibility</p:attrName>
                                        </p:attrNameLst>
                                      </p:cBhvr>
                                      <p:to>
                                        <p:strVal val="visible"/>
                                      </p:to>
                                    </p:set>
                                    <p:anim calcmode="lin" valueType="num">
                                      <p:cBhvr additive="base">
                                        <p:cTn id="25" dur="500" fill="hold"/>
                                        <p:tgtEl>
                                          <p:spTgt spid="27651">
                                            <p:txEl>
                                              <p:pRg st="6" end="6"/>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65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p:nvPr>
        </p:nvSpPr>
        <p:spPr>
          <a:xfrm>
            <a:off x="838200" y="457200"/>
            <a:ext cx="7772400" cy="1143000"/>
          </a:xfrm>
        </p:spPr>
        <p:txBody>
          <a:bodyPr/>
          <a:lstStyle/>
          <a:p>
            <a:pPr algn="ctr"/>
            <a:r>
              <a:rPr lang="en-US" altLang="en-US" b="1" dirty="0" smtClean="0">
                <a:solidFill>
                  <a:srgbClr val="1414E8"/>
                </a:solidFill>
                <a:ea typeface="Times New Roman (Arabic)"/>
              </a:rPr>
              <a:t>Example</a:t>
            </a:r>
            <a:r>
              <a:rPr lang="en-US" altLang="en-US" dirty="0" smtClean="0">
                <a:ea typeface="Times New Roman (Arabic)"/>
              </a:rPr>
              <a:t> </a:t>
            </a:r>
          </a:p>
        </p:txBody>
      </p:sp>
      <p:sp>
        <p:nvSpPr>
          <p:cNvPr id="33795" name="Rectangle 3"/>
          <p:cNvSpPr>
            <a:spLocks noGrp="1" noChangeArrowheads="1"/>
          </p:cNvSpPr>
          <p:nvPr>
            <p:ph type="subTitle" idx="1"/>
          </p:nvPr>
        </p:nvSpPr>
        <p:spPr>
          <a:xfrm>
            <a:off x="1187624" y="1600200"/>
            <a:ext cx="7651576" cy="4724400"/>
          </a:xfrm>
        </p:spPr>
        <p:txBody>
          <a:bodyPr>
            <a:normAutofit fontScale="92500"/>
          </a:bodyPr>
          <a:lstStyle/>
          <a:p>
            <a:r>
              <a:rPr lang="en-US" altLang="ar-SA" sz="3600" b="1" u="sng" dirty="0" smtClean="0">
                <a:solidFill>
                  <a:srgbClr val="05053B"/>
                </a:solidFill>
                <a:ea typeface="Times New Roman (Arabic)"/>
                <a:cs typeface="Zar" pitchFamily="2" charset="0"/>
              </a:rPr>
              <a:t>Third degree burn</a:t>
            </a:r>
            <a:r>
              <a:rPr lang="en-US" altLang="ar-SA" sz="3600" b="1" dirty="0" smtClean="0">
                <a:solidFill>
                  <a:srgbClr val="05053B"/>
                </a:solidFill>
                <a:ea typeface="Times New Roman (Arabic)"/>
                <a:cs typeface="Zar" pitchFamily="2" charset="0"/>
              </a:rPr>
              <a:t> of </a:t>
            </a:r>
            <a:r>
              <a:rPr lang="en-US" altLang="ar-SA" sz="3600" b="1" u="sng" dirty="0" smtClean="0">
                <a:solidFill>
                  <a:srgbClr val="05053B"/>
                </a:solidFill>
                <a:ea typeface="Times New Roman (Arabic)"/>
                <a:cs typeface="Zar" pitchFamily="2" charset="0"/>
              </a:rPr>
              <a:t>thigh and knee</a:t>
            </a:r>
          </a:p>
          <a:p>
            <a:r>
              <a:rPr lang="en-US" altLang="ar-SA" sz="3600" b="1" dirty="0" smtClean="0">
                <a:solidFill>
                  <a:schemeClr val="accent2"/>
                </a:solidFill>
                <a:ea typeface="Times New Roman (Arabic)"/>
                <a:cs typeface="Zar" pitchFamily="2" charset="0"/>
              </a:rPr>
              <a:t>    </a:t>
            </a:r>
            <a:r>
              <a:rPr lang="en-US" altLang="ar-SA" i="1" dirty="0" smtClean="0">
                <a:solidFill>
                  <a:schemeClr val="accent2"/>
                </a:solidFill>
                <a:ea typeface="Times New Roman (Arabic)"/>
                <a:cs typeface="Zar" pitchFamily="2" charset="0"/>
              </a:rPr>
              <a:t>Depth of burn             Anatomical  site</a:t>
            </a:r>
          </a:p>
          <a:p>
            <a:r>
              <a:rPr lang="en-US" altLang="ar-SA" sz="3600" b="1" dirty="0" smtClean="0">
                <a:solidFill>
                  <a:schemeClr val="accent2"/>
                </a:solidFill>
                <a:ea typeface="Times New Roman (Arabic)"/>
                <a:cs typeface="Zar" pitchFamily="2" charset="0"/>
              </a:rPr>
              <a:t> </a:t>
            </a:r>
            <a:r>
              <a:rPr lang="en-US" altLang="ar-SA" sz="3600" b="1" dirty="0" smtClean="0">
                <a:solidFill>
                  <a:srgbClr val="05053B"/>
                </a:solidFill>
                <a:ea typeface="Times New Roman (Arabic)"/>
                <a:cs typeface="Zar" pitchFamily="2" charset="0"/>
              </a:rPr>
              <a:t>due to </a:t>
            </a:r>
            <a:r>
              <a:rPr lang="en-US" altLang="ar-SA" sz="3600" b="1" u="sng" dirty="0" smtClean="0">
                <a:solidFill>
                  <a:srgbClr val="05053B"/>
                </a:solidFill>
                <a:ea typeface="Times New Roman (Arabic)"/>
                <a:cs typeface="Zar" pitchFamily="2" charset="0"/>
              </a:rPr>
              <a:t>explosion of petrol bomb in war</a:t>
            </a:r>
          </a:p>
          <a:p>
            <a:r>
              <a:rPr lang="en-US" altLang="ar-SA" sz="3600" b="1" dirty="0" smtClean="0">
                <a:solidFill>
                  <a:schemeClr val="accent2"/>
                </a:solidFill>
                <a:ea typeface="Times New Roman (Arabic)"/>
                <a:cs typeface="Zar" pitchFamily="2" charset="0"/>
              </a:rPr>
              <a:t>                </a:t>
            </a:r>
            <a:r>
              <a:rPr lang="en-US" altLang="ar-SA" i="1" dirty="0" smtClean="0">
                <a:solidFill>
                  <a:schemeClr val="accent2"/>
                </a:solidFill>
                <a:ea typeface="Times New Roman (Arabic)"/>
                <a:cs typeface="Zar" pitchFamily="2" charset="0"/>
              </a:rPr>
              <a:t>external  cause </a:t>
            </a:r>
          </a:p>
          <a:p>
            <a:r>
              <a:rPr lang="en-US" altLang="ar-SA" sz="3600" b="1" dirty="0" smtClean="0">
                <a:solidFill>
                  <a:schemeClr val="accent2"/>
                </a:solidFill>
                <a:ea typeface="Times New Roman (Arabic)"/>
                <a:cs typeface="Zar" pitchFamily="2" charset="0"/>
              </a:rPr>
              <a:t> </a:t>
            </a:r>
            <a:r>
              <a:rPr lang="en-US" altLang="ar-SA" sz="3600" b="1" u="sng" dirty="0" smtClean="0">
                <a:solidFill>
                  <a:srgbClr val="05053B"/>
                </a:solidFill>
                <a:ea typeface="Times New Roman (Arabic)"/>
                <a:cs typeface="Zar" pitchFamily="2" charset="0"/>
              </a:rPr>
              <a:t>field</a:t>
            </a:r>
            <a:r>
              <a:rPr lang="en-US" altLang="ar-SA" sz="3600" b="1" dirty="0" smtClean="0">
                <a:solidFill>
                  <a:srgbClr val="05053B"/>
                </a:solidFill>
                <a:ea typeface="Times New Roman (Arabic)"/>
                <a:cs typeface="Zar" pitchFamily="2" charset="0"/>
              </a:rPr>
              <a:t> (</a:t>
            </a:r>
            <a:r>
              <a:rPr lang="en-US" altLang="ar-SA" sz="3600" b="1" u="sng" dirty="0" smtClean="0">
                <a:solidFill>
                  <a:srgbClr val="05053B"/>
                </a:solidFill>
                <a:ea typeface="Times New Roman (Arabic)"/>
                <a:cs typeface="Zar" pitchFamily="2" charset="0"/>
              </a:rPr>
              <a:t>15% of body surface involved</a:t>
            </a:r>
            <a:r>
              <a:rPr lang="en-US" altLang="ar-SA" sz="3600" b="1" dirty="0" smtClean="0">
                <a:solidFill>
                  <a:srgbClr val="05053B"/>
                </a:solidFill>
                <a:ea typeface="Times New Roman (Arabic)"/>
                <a:cs typeface="Zar" pitchFamily="2" charset="0"/>
              </a:rPr>
              <a:t>)</a:t>
            </a:r>
          </a:p>
          <a:p>
            <a:r>
              <a:rPr lang="en-US" altLang="en-US" i="1" dirty="0" smtClean="0">
                <a:solidFill>
                  <a:srgbClr val="FA3B2C"/>
                </a:solidFill>
                <a:ea typeface="Times New Roman (Arabic)"/>
              </a:rPr>
              <a:t>Extent </a:t>
            </a:r>
            <a:r>
              <a:rPr lang="en-US" altLang="en-US" dirty="0" smtClean="0">
                <a:ea typeface="Times New Roman (Arabic)"/>
              </a:rPr>
              <a:t>      </a:t>
            </a:r>
          </a:p>
        </p:txBody>
      </p:sp>
    </p:spTree>
    <p:extLst>
      <p:ext uri="{BB962C8B-B14F-4D97-AF65-F5344CB8AC3E}">
        <p14:creationId xmlns="" xmlns:p14="http://schemas.microsoft.com/office/powerpoint/2010/main" val="98862000"/>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subTitle" idx="4294967295"/>
          </p:nvPr>
        </p:nvSpPr>
        <p:spPr>
          <a:xfrm>
            <a:off x="1115616" y="404813"/>
            <a:ext cx="7776864" cy="5616575"/>
          </a:xfrm>
        </p:spPr>
        <p:txBody>
          <a:bodyPr/>
          <a:lstStyle/>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 </a:t>
            </a:r>
          </a:p>
          <a:p>
            <a:pPr marL="0" indent="0" algn="r" rtl="1" eaLnBrk="1" hangingPunct="1">
              <a:buFontTx/>
              <a:buNone/>
              <a:defRPr/>
            </a:pPr>
            <a:r>
              <a:rPr lang="fa-IR" b="1" dirty="0" smtClean="0">
                <a:effectLst>
                  <a:outerShdw blurRad="38100" dist="38100" dir="2700000" algn="tl">
                    <a:srgbClr val="000000"/>
                  </a:outerShdw>
                </a:effectLst>
                <a:cs typeface="2  Nazanin" panose="00000400000000000000" pitchFamily="2" charset="-78"/>
              </a:rPr>
              <a:t>در شرح تشخيص مسموميت ها بايد به:</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1-  ماهيت حالت ايجاد شده</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2- ماده يا داروي مسموميت زا</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3- علت مسموميت</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4- عوارض باليني همراه با مسموميت</a:t>
            </a:r>
          </a:p>
          <a:p>
            <a:pPr marL="0" indent="0" algn="r" rtl="1" eaLnBrk="1" hangingPunct="1">
              <a:buFontTx/>
              <a:buNone/>
              <a:defRPr/>
            </a:pPr>
            <a:r>
              <a:rPr lang="fa-IR" dirty="0" smtClean="0">
                <a:effectLst>
                  <a:outerShdw blurRad="38100" dist="38100" dir="2700000" algn="tl">
                    <a:srgbClr val="000000"/>
                  </a:outerShdw>
                </a:effectLst>
                <a:cs typeface="2  Nazanin" panose="00000400000000000000" pitchFamily="2" charset="-78"/>
              </a:rPr>
              <a:t>5- ماهيت اثر زيان آوردارو يا همان عوارض دارو(تاول، آلرژي و..)</a:t>
            </a:r>
          </a:p>
          <a:p>
            <a:pPr marL="0" indent="0" algn="r" rtl="1" eaLnBrk="1" hangingPunct="1">
              <a:buFontTx/>
              <a:buNone/>
              <a:defRPr/>
            </a:pPr>
            <a:r>
              <a:rPr lang="en-US" dirty="0" smtClean="0">
                <a:effectLst>
                  <a:outerShdw blurRad="38100" dist="38100" dir="2700000" algn="tl">
                    <a:srgbClr val="000000"/>
                  </a:outerShdw>
                </a:effectLst>
                <a:cs typeface="2  Nazanin" panose="00000400000000000000" pitchFamily="2" charset="-78"/>
              </a:rPr>
              <a:t>                  </a:t>
            </a:r>
          </a:p>
        </p:txBody>
      </p:sp>
    </p:spTree>
    <p:extLst>
      <p:ext uri="{BB962C8B-B14F-4D97-AF65-F5344CB8AC3E}">
        <p14:creationId xmlns="" xmlns:p14="http://schemas.microsoft.com/office/powerpoint/2010/main" val="3010913597"/>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12642">
                                            <p:txEl>
                                              <p:pRg st="0" end="0"/>
                                            </p:txEl>
                                          </p:spTgt>
                                        </p:tgtEl>
                                        <p:attrNameLst>
                                          <p:attrName>style.visibility</p:attrName>
                                        </p:attrNameLst>
                                      </p:cBhvr>
                                      <p:to>
                                        <p:strVal val="visible"/>
                                      </p:to>
                                    </p:set>
                                    <p:animEffect transition="in" filter="box(out)">
                                      <p:cBhvr>
                                        <p:cTn id="7" dur="500"/>
                                        <p:tgtEl>
                                          <p:spTgt spid="11264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12642">
                                            <p:txEl>
                                              <p:pRg st="1" end="1"/>
                                            </p:txEl>
                                          </p:spTgt>
                                        </p:tgtEl>
                                        <p:attrNameLst>
                                          <p:attrName>style.visibility</p:attrName>
                                        </p:attrNameLst>
                                      </p:cBhvr>
                                      <p:to>
                                        <p:strVal val="visible"/>
                                      </p:to>
                                    </p:set>
                                    <p:animEffect transition="in" filter="box(out)">
                                      <p:cBhvr>
                                        <p:cTn id="12" dur="500"/>
                                        <p:tgtEl>
                                          <p:spTgt spid="11264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112642">
                                            <p:txEl>
                                              <p:pRg st="2" end="2"/>
                                            </p:txEl>
                                          </p:spTgt>
                                        </p:tgtEl>
                                        <p:attrNameLst>
                                          <p:attrName>style.visibility</p:attrName>
                                        </p:attrNameLst>
                                      </p:cBhvr>
                                      <p:to>
                                        <p:strVal val="visible"/>
                                      </p:to>
                                    </p:set>
                                    <p:animEffect transition="in" filter="box(out)">
                                      <p:cBhvr>
                                        <p:cTn id="17" dur="500"/>
                                        <p:tgtEl>
                                          <p:spTgt spid="11264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112642">
                                            <p:txEl>
                                              <p:pRg st="3" end="3"/>
                                            </p:txEl>
                                          </p:spTgt>
                                        </p:tgtEl>
                                        <p:attrNameLst>
                                          <p:attrName>style.visibility</p:attrName>
                                        </p:attrNameLst>
                                      </p:cBhvr>
                                      <p:to>
                                        <p:strVal val="visible"/>
                                      </p:to>
                                    </p:set>
                                    <p:animEffect transition="in" filter="box(out)">
                                      <p:cBhvr>
                                        <p:cTn id="22" dur="500"/>
                                        <p:tgtEl>
                                          <p:spTgt spid="11264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112642">
                                            <p:txEl>
                                              <p:pRg st="4" end="4"/>
                                            </p:txEl>
                                          </p:spTgt>
                                        </p:tgtEl>
                                        <p:attrNameLst>
                                          <p:attrName>style.visibility</p:attrName>
                                        </p:attrNameLst>
                                      </p:cBhvr>
                                      <p:to>
                                        <p:strVal val="visible"/>
                                      </p:to>
                                    </p:set>
                                    <p:animEffect transition="in" filter="box(out)">
                                      <p:cBhvr>
                                        <p:cTn id="27" dur="500"/>
                                        <p:tgtEl>
                                          <p:spTgt spid="112642">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32" fill="hold" grpId="0" nodeType="clickEffect">
                                  <p:stCondLst>
                                    <p:cond delay="0"/>
                                  </p:stCondLst>
                                  <p:childTnLst>
                                    <p:set>
                                      <p:cBhvr>
                                        <p:cTn id="31" dur="1" fill="hold">
                                          <p:stCondLst>
                                            <p:cond delay="0"/>
                                          </p:stCondLst>
                                        </p:cTn>
                                        <p:tgtEl>
                                          <p:spTgt spid="112642">
                                            <p:txEl>
                                              <p:pRg st="5" end="5"/>
                                            </p:txEl>
                                          </p:spTgt>
                                        </p:tgtEl>
                                        <p:attrNameLst>
                                          <p:attrName>style.visibility</p:attrName>
                                        </p:attrNameLst>
                                      </p:cBhvr>
                                      <p:to>
                                        <p:strVal val="visible"/>
                                      </p:to>
                                    </p:set>
                                    <p:animEffect transition="in" filter="box(out)">
                                      <p:cBhvr>
                                        <p:cTn id="32" dur="500"/>
                                        <p:tgtEl>
                                          <p:spTgt spid="112642">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32" fill="hold" grpId="0" nodeType="clickEffect">
                                  <p:stCondLst>
                                    <p:cond delay="0"/>
                                  </p:stCondLst>
                                  <p:childTnLst>
                                    <p:set>
                                      <p:cBhvr>
                                        <p:cTn id="36" dur="1" fill="hold">
                                          <p:stCondLst>
                                            <p:cond delay="0"/>
                                          </p:stCondLst>
                                        </p:cTn>
                                        <p:tgtEl>
                                          <p:spTgt spid="112642">
                                            <p:txEl>
                                              <p:pRg st="6" end="6"/>
                                            </p:txEl>
                                          </p:spTgt>
                                        </p:tgtEl>
                                        <p:attrNameLst>
                                          <p:attrName>style.visibility</p:attrName>
                                        </p:attrNameLst>
                                      </p:cBhvr>
                                      <p:to>
                                        <p:strVal val="visible"/>
                                      </p:to>
                                    </p:set>
                                    <p:animEffect transition="in" filter="box(out)">
                                      <p:cBhvr>
                                        <p:cTn id="37" dur="500"/>
                                        <p:tgtEl>
                                          <p:spTgt spid="112642">
                                            <p:txEl>
                                              <p:pRg st="6" end="6"/>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32" fill="hold" grpId="0" nodeType="clickEffect">
                                  <p:stCondLst>
                                    <p:cond delay="0"/>
                                  </p:stCondLst>
                                  <p:childTnLst>
                                    <p:set>
                                      <p:cBhvr>
                                        <p:cTn id="41" dur="1" fill="hold">
                                          <p:stCondLst>
                                            <p:cond delay="0"/>
                                          </p:stCondLst>
                                        </p:cTn>
                                        <p:tgtEl>
                                          <p:spTgt spid="112642">
                                            <p:txEl>
                                              <p:pRg st="7" end="7"/>
                                            </p:txEl>
                                          </p:spTgt>
                                        </p:tgtEl>
                                        <p:attrNameLst>
                                          <p:attrName>style.visibility</p:attrName>
                                        </p:attrNameLst>
                                      </p:cBhvr>
                                      <p:to>
                                        <p:strVal val="visible"/>
                                      </p:to>
                                    </p:set>
                                    <p:animEffect transition="in" filter="box(out)">
                                      <p:cBhvr>
                                        <p:cTn id="42" dur="500"/>
                                        <p:tgtEl>
                                          <p:spTgt spid="1126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990600" y="533400"/>
            <a:ext cx="7772400" cy="1143000"/>
          </a:xfrm>
        </p:spPr>
        <p:txBody>
          <a:bodyPr/>
          <a:lstStyle/>
          <a:p>
            <a:pPr algn="ctr"/>
            <a:r>
              <a:rPr lang="en-US" altLang="en-US" dirty="0" smtClean="0">
                <a:ea typeface="Times New Roman (Arabic)"/>
              </a:rPr>
              <a:t> Example</a:t>
            </a:r>
          </a:p>
        </p:txBody>
      </p:sp>
      <p:sp>
        <p:nvSpPr>
          <p:cNvPr id="35843" name="Rectangle 3"/>
          <p:cNvSpPr>
            <a:spLocks noGrp="1" noChangeArrowheads="1"/>
          </p:cNvSpPr>
          <p:nvPr>
            <p:ph type="subTitle" idx="1"/>
          </p:nvPr>
        </p:nvSpPr>
        <p:spPr>
          <a:xfrm>
            <a:off x="1331640" y="1981200"/>
            <a:ext cx="7507560" cy="3505200"/>
          </a:xfrm>
        </p:spPr>
        <p:txBody>
          <a:bodyPr/>
          <a:lstStyle/>
          <a:p>
            <a:pPr marL="609600" indent="-609600" algn="l">
              <a:buFont typeface="Monotype Sorts"/>
              <a:buChar char="-"/>
            </a:pPr>
            <a:r>
              <a:rPr lang="en-US" altLang="ar-SA" sz="4400" b="1" u="sng" dirty="0" smtClean="0">
                <a:solidFill>
                  <a:srgbClr val="05053B"/>
                </a:solidFill>
                <a:ea typeface="Times New Roman (Arabic)"/>
                <a:cs typeface="Zar" pitchFamily="2" charset="0"/>
              </a:rPr>
              <a:t>Coma</a:t>
            </a:r>
            <a:r>
              <a:rPr lang="en-US" altLang="ar-SA" sz="4400" b="1" dirty="0" smtClean="0">
                <a:solidFill>
                  <a:srgbClr val="05053B"/>
                </a:solidFill>
                <a:ea typeface="Times New Roman (Arabic)"/>
                <a:cs typeface="Zar" pitchFamily="2" charset="0"/>
              </a:rPr>
              <a:t> due to </a:t>
            </a:r>
            <a:r>
              <a:rPr lang="en-US" altLang="ar-SA" sz="4400" b="1" u="sng" dirty="0" smtClean="0">
                <a:solidFill>
                  <a:srgbClr val="05053B"/>
                </a:solidFill>
                <a:ea typeface="Times New Roman (Arabic)"/>
                <a:cs typeface="Zar" pitchFamily="2" charset="0"/>
              </a:rPr>
              <a:t>accidental</a:t>
            </a:r>
            <a:r>
              <a:rPr lang="en-US" altLang="ar-SA" sz="4400" b="1" dirty="0" smtClean="0">
                <a:solidFill>
                  <a:srgbClr val="FE3728"/>
                </a:solidFill>
                <a:ea typeface="Times New Roman (Arabic)"/>
                <a:cs typeface="Zar" pitchFamily="2" charset="0"/>
              </a:rPr>
              <a:t> </a:t>
            </a:r>
            <a:r>
              <a:rPr lang="en-US" altLang="ar-SA" i="1" dirty="0" smtClean="0">
                <a:solidFill>
                  <a:srgbClr val="FE3728"/>
                </a:solidFill>
                <a:ea typeface="Times New Roman (Arabic)"/>
                <a:cs typeface="Zar" pitchFamily="2" charset="0"/>
              </a:rPr>
              <a:t>       </a:t>
            </a:r>
            <a:r>
              <a:rPr lang="en-US" altLang="ar-SA" i="1" dirty="0" smtClean="0">
                <a:solidFill>
                  <a:srgbClr val="FA3B2C"/>
                </a:solidFill>
                <a:ea typeface="Times New Roman (Arabic)"/>
                <a:cs typeface="Zar" pitchFamily="2" charset="0"/>
              </a:rPr>
              <a:t>Manifestation         External cause</a:t>
            </a:r>
            <a:r>
              <a:rPr lang="en-US" altLang="ar-SA" sz="4400" b="1" dirty="0" smtClean="0">
                <a:solidFill>
                  <a:srgbClr val="FE3728"/>
                </a:solidFill>
                <a:ea typeface="Times New Roman (Arabic)"/>
                <a:cs typeface="Zar" pitchFamily="2" charset="0"/>
              </a:rPr>
              <a:t>         </a:t>
            </a:r>
            <a:r>
              <a:rPr lang="en-US" altLang="ar-SA" sz="4400" b="1" u="sng" dirty="0" smtClean="0">
                <a:solidFill>
                  <a:srgbClr val="05053B"/>
                </a:solidFill>
                <a:ea typeface="Times New Roman (Arabic)"/>
                <a:cs typeface="Zar" pitchFamily="2" charset="0"/>
              </a:rPr>
              <a:t>overdose</a:t>
            </a:r>
            <a:r>
              <a:rPr lang="en-US" altLang="ar-SA" sz="4400" b="1" dirty="0" smtClean="0">
                <a:solidFill>
                  <a:srgbClr val="05053B"/>
                </a:solidFill>
                <a:ea typeface="Times New Roman (Arabic)"/>
                <a:cs typeface="Zar" pitchFamily="2" charset="0"/>
              </a:rPr>
              <a:t> of </a:t>
            </a:r>
            <a:r>
              <a:rPr lang="en-US" altLang="ar-SA" sz="4400" b="1" u="sng" dirty="0" smtClean="0">
                <a:solidFill>
                  <a:srgbClr val="05053B"/>
                </a:solidFill>
                <a:ea typeface="Times New Roman (Arabic)"/>
                <a:cs typeface="Zar" pitchFamily="2" charset="0"/>
              </a:rPr>
              <a:t>valium.</a:t>
            </a:r>
            <a:r>
              <a:rPr lang="en-US" altLang="ar-SA" sz="4400" b="1" dirty="0" smtClean="0">
                <a:solidFill>
                  <a:srgbClr val="05053B"/>
                </a:solidFill>
                <a:ea typeface="Times New Roman (Arabic)"/>
                <a:cs typeface="Zar" pitchFamily="2" charset="0"/>
              </a:rPr>
              <a:t>          </a:t>
            </a:r>
            <a:r>
              <a:rPr lang="en-US" altLang="en-US" sz="4400" b="1" dirty="0" smtClean="0">
                <a:ea typeface="Times New Roman (Arabic)"/>
              </a:rPr>
              <a:t>   </a:t>
            </a:r>
            <a:r>
              <a:rPr lang="en-US" altLang="en-US" i="1" dirty="0" smtClean="0">
                <a:solidFill>
                  <a:srgbClr val="FA3B2C"/>
                </a:solidFill>
                <a:ea typeface="Times New Roman (Arabic)"/>
              </a:rPr>
              <a:t>Entity (poisoning)    Agent </a:t>
            </a:r>
          </a:p>
        </p:txBody>
      </p:sp>
    </p:spTree>
    <p:extLst>
      <p:ext uri="{BB962C8B-B14F-4D97-AF65-F5344CB8AC3E}">
        <p14:creationId xmlns="" xmlns:p14="http://schemas.microsoft.com/office/powerpoint/2010/main" val="3349761279"/>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ctrTitle"/>
          </p:nvPr>
        </p:nvSpPr>
        <p:spPr>
          <a:xfrm>
            <a:off x="990600" y="381000"/>
            <a:ext cx="7772400" cy="762000"/>
          </a:xfrm>
        </p:spPr>
        <p:txBody>
          <a:bodyPr/>
          <a:lstStyle/>
          <a:p>
            <a:pPr algn="ctr"/>
            <a:r>
              <a:rPr lang="en-US" altLang="ar-SA" dirty="0" smtClean="0">
                <a:solidFill>
                  <a:srgbClr val="FE3728"/>
                </a:solidFill>
                <a:ea typeface="Times New Roman (Arabic)"/>
                <a:cs typeface="Zar" pitchFamily="2" charset="0"/>
              </a:rPr>
              <a:t>Adverse effect :</a:t>
            </a:r>
            <a:endParaRPr lang="en-US" altLang="en-US" dirty="0" smtClean="0">
              <a:solidFill>
                <a:schemeClr val="tx1"/>
              </a:solidFill>
              <a:ea typeface="Times New Roman (Arabic)"/>
              <a:cs typeface="Zar" pitchFamily="2" charset="0"/>
            </a:endParaRPr>
          </a:p>
        </p:txBody>
      </p:sp>
      <p:sp>
        <p:nvSpPr>
          <p:cNvPr id="34819" name="Rectangle 3"/>
          <p:cNvSpPr>
            <a:spLocks noGrp="1" noChangeArrowheads="1"/>
          </p:cNvSpPr>
          <p:nvPr>
            <p:ph type="subTitle" idx="1"/>
          </p:nvPr>
        </p:nvSpPr>
        <p:spPr>
          <a:xfrm>
            <a:off x="1403648" y="1143000"/>
            <a:ext cx="7206952" cy="5181600"/>
          </a:xfrm>
        </p:spPr>
        <p:txBody>
          <a:bodyPr/>
          <a:lstStyle/>
          <a:p>
            <a:r>
              <a:rPr lang="en-US" altLang="ar-SA" sz="4400" dirty="0" smtClean="0">
                <a:solidFill>
                  <a:srgbClr val="1414E8"/>
                </a:solidFill>
                <a:ea typeface="Times New Roman (Arabic)"/>
                <a:cs typeface="Zar" pitchFamily="2" charset="0"/>
              </a:rPr>
              <a:t>Entity of adverse effect </a:t>
            </a:r>
          </a:p>
          <a:p>
            <a:endParaRPr lang="en-US" altLang="ar-SA" sz="4400" dirty="0" smtClean="0">
              <a:solidFill>
                <a:srgbClr val="1414E8"/>
              </a:solidFill>
              <a:ea typeface="Times New Roman (Arabic)"/>
              <a:cs typeface="Zar" pitchFamily="2" charset="0"/>
            </a:endParaRPr>
          </a:p>
          <a:p>
            <a:r>
              <a:rPr lang="en-US" altLang="ar-SA" sz="4400" dirty="0" smtClean="0">
                <a:solidFill>
                  <a:srgbClr val="1414E8"/>
                </a:solidFill>
                <a:ea typeface="Times New Roman (Arabic)"/>
                <a:cs typeface="Zar" pitchFamily="2" charset="0"/>
              </a:rPr>
              <a:t>Type of drug</a:t>
            </a:r>
          </a:p>
          <a:p>
            <a:endParaRPr lang="en-US" altLang="ar-SA" sz="4400" dirty="0" smtClean="0">
              <a:solidFill>
                <a:srgbClr val="1414E8"/>
              </a:solidFill>
              <a:ea typeface="Times New Roman (Arabic)"/>
              <a:cs typeface="Zar" pitchFamily="2" charset="0"/>
            </a:endParaRPr>
          </a:p>
          <a:p>
            <a:r>
              <a:rPr lang="en-US" altLang="ar-SA" sz="4400" dirty="0" smtClean="0">
                <a:solidFill>
                  <a:srgbClr val="1414E8"/>
                </a:solidFill>
                <a:ea typeface="Times New Roman (Arabic)"/>
                <a:cs typeface="Zar" pitchFamily="2" charset="0"/>
              </a:rPr>
              <a:t>Prescribed or not prescribed</a:t>
            </a:r>
          </a:p>
          <a:p>
            <a:endParaRPr lang="en-US" altLang="en-US" sz="4000" b="1" dirty="0" smtClean="0">
              <a:ea typeface="Times New Roman (Arabic)"/>
            </a:endParaRPr>
          </a:p>
        </p:txBody>
      </p:sp>
    </p:spTree>
    <p:extLst>
      <p:ext uri="{BB962C8B-B14F-4D97-AF65-F5344CB8AC3E}">
        <p14:creationId xmlns="" xmlns:p14="http://schemas.microsoft.com/office/powerpoint/2010/main" val="204079910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4819">
                                            <p:txEl>
                                              <p:pRg st="2" end="2"/>
                                            </p:txEl>
                                          </p:spTgt>
                                        </p:tgtEl>
                                        <p:attrNameLst>
                                          <p:attrName>style.visibility</p:attrName>
                                        </p:attrNameLst>
                                      </p:cBhvr>
                                      <p:to>
                                        <p:strVal val="visible"/>
                                      </p:to>
                                    </p:set>
                                    <p:anim calcmode="lin" valueType="num">
                                      <p:cBhvr additive="base">
                                        <p:cTn id="13"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4819">
                                            <p:txEl>
                                              <p:pRg st="4" end="4"/>
                                            </p:txEl>
                                          </p:spTgt>
                                        </p:tgtEl>
                                        <p:attrNameLst>
                                          <p:attrName>style.visibility</p:attrName>
                                        </p:attrNameLst>
                                      </p:cBhvr>
                                      <p:to>
                                        <p:strVal val="visible"/>
                                      </p:to>
                                    </p:set>
                                    <p:anim calcmode="lin" valueType="num">
                                      <p:cBhvr additive="base">
                                        <p:cTn id="19"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p:nvPr>
        </p:nvSpPr>
        <p:spPr>
          <a:xfrm>
            <a:off x="990600" y="457200"/>
            <a:ext cx="7467600" cy="1143000"/>
          </a:xfrm>
        </p:spPr>
        <p:txBody>
          <a:bodyPr/>
          <a:lstStyle/>
          <a:p>
            <a:pPr algn="ctr"/>
            <a:r>
              <a:rPr lang="en-US" altLang="en-US" dirty="0" smtClean="0">
                <a:solidFill>
                  <a:srgbClr val="1414E8"/>
                </a:solidFill>
                <a:ea typeface="Times New Roman (Arabic)"/>
              </a:rPr>
              <a:t>Example</a:t>
            </a:r>
          </a:p>
        </p:txBody>
      </p:sp>
      <p:sp>
        <p:nvSpPr>
          <p:cNvPr id="37891" name="Rectangle 3"/>
          <p:cNvSpPr>
            <a:spLocks noGrp="1" noChangeArrowheads="1"/>
          </p:cNvSpPr>
          <p:nvPr>
            <p:ph type="subTitle" idx="1"/>
          </p:nvPr>
        </p:nvSpPr>
        <p:spPr>
          <a:xfrm>
            <a:off x="1331640" y="1600200"/>
            <a:ext cx="7431360" cy="2290763"/>
          </a:xfrm>
        </p:spPr>
        <p:txBody>
          <a:bodyPr>
            <a:normAutofit fontScale="85000" lnSpcReduction="10000"/>
          </a:bodyPr>
          <a:lstStyle/>
          <a:p>
            <a:pPr algn="l">
              <a:buFont typeface="Monotype Sorts"/>
              <a:buNone/>
            </a:pPr>
            <a:r>
              <a:rPr lang="en-US" altLang="ar-SA" sz="4000" b="1" u="sng" dirty="0" smtClean="0">
                <a:solidFill>
                  <a:srgbClr val="05053B"/>
                </a:solidFill>
                <a:ea typeface="Times New Roman (Arabic)"/>
                <a:cs typeface="Zar" pitchFamily="2" charset="0"/>
              </a:rPr>
              <a:t>Diplopia due to allergic reaction</a:t>
            </a:r>
            <a:r>
              <a:rPr lang="en-US" altLang="ar-SA" sz="4000" b="1" dirty="0" smtClean="0">
                <a:solidFill>
                  <a:srgbClr val="05053B"/>
                </a:solidFill>
                <a:ea typeface="Times New Roman (Arabic)"/>
                <a:cs typeface="Zar" pitchFamily="2" charset="0"/>
              </a:rPr>
              <a:t> to</a:t>
            </a:r>
          </a:p>
          <a:p>
            <a:pPr algn="l">
              <a:buFont typeface="Monotype Sorts"/>
              <a:buNone/>
            </a:pPr>
            <a:r>
              <a:rPr lang="en-US" altLang="ar-SA" dirty="0" smtClean="0">
                <a:solidFill>
                  <a:schemeClr val="accent2"/>
                </a:solidFill>
                <a:ea typeface="Times New Roman (Arabic)"/>
                <a:cs typeface="Zar" pitchFamily="2" charset="0"/>
              </a:rPr>
              <a:t>                </a:t>
            </a:r>
            <a:r>
              <a:rPr lang="en-US" altLang="ar-SA" i="1" dirty="0" smtClean="0">
                <a:solidFill>
                  <a:schemeClr val="accent2"/>
                </a:solidFill>
                <a:ea typeface="Times New Roman (Arabic)"/>
                <a:cs typeface="Zar" pitchFamily="2" charset="0"/>
              </a:rPr>
              <a:t>Entity ( Adverse effect)</a:t>
            </a:r>
          </a:p>
          <a:p>
            <a:pPr algn="l">
              <a:buFont typeface="Monotype Sorts"/>
              <a:buNone/>
            </a:pPr>
            <a:r>
              <a:rPr lang="en-US" altLang="ar-SA" sz="4000" b="1" dirty="0" smtClean="0">
                <a:solidFill>
                  <a:schemeClr val="accent2"/>
                </a:solidFill>
                <a:ea typeface="Times New Roman (Arabic)"/>
                <a:cs typeface="Zar" pitchFamily="2" charset="0"/>
              </a:rPr>
              <a:t> </a:t>
            </a:r>
            <a:r>
              <a:rPr lang="en-US" altLang="ar-SA" sz="4000" b="1" u="sng" dirty="0" smtClean="0">
                <a:solidFill>
                  <a:srgbClr val="05053B"/>
                </a:solidFill>
                <a:ea typeface="Times New Roman (Arabic)"/>
                <a:cs typeface="Zar" pitchFamily="2" charset="0"/>
              </a:rPr>
              <a:t>antihistamine</a:t>
            </a:r>
            <a:r>
              <a:rPr lang="en-US" altLang="ar-SA" sz="4000" b="1" dirty="0" smtClean="0">
                <a:solidFill>
                  <a:srgbClr val="05053B"/>
                </a:solidFill>
                <a:ea typeface="Times New Roman (Arabic)"/>
                <a:cs typeface="Zar" pitchFamily="2" charset="0"/>
              </a:rPr>
              <a:t> taken as prescribed</a:t>
            </a:r>
          </a:p>
          <a:p>
            <a:pPr algn="l">
              <a:buFont typeface="Monotype Sorts"/>
              <a:buNone/>
            </a:pPr>
            <a:r>
              <a:rPr lang="en-US" altLang="ar-SA" sz="4000" b="1" dirty="0" smtClean="0">
                <a:solidFill>
                  <a:schemeClr val="accent2"/>
                </a:solidFill>
                <a:ea typeface="Times New Roman (Arabic)"/>
                <a:cs typeface="Zar" pitchFamily="2" charset="0"/>
              </a:rPr>
              <a:t>     </a:t>
            </a:r>
            <a:r>
              <a:rPr lang="en-US" altLang="ar-SA" i="1" dirty="0" smtClean="0">
                <a:solidFill>
                  <a:schemeClr val="accent2"/>
                </a:solidFill>
                <a:ea typeface="Times New Roman (Arabic)"/>
                <a:cs typeface="Zar" pitchFamily="2" charset="0"/>
              </a:rPr>
              <a:t>Agent </a:t>
            </a:r>
            <a:endParaRPr lang="en-US" altLang="ar-SA" sz="4000" b="1" dirty="0" smtClean="0">
              <a:solidFill>
                <a:schemeClr val="accent2"/>
              </a:solidFill>
              <a:ea typeface="Times New Roman (Arabic)"/>
              <a:cs typeface="Zar" pitchFamily="2" charset="0"/>
            </a:endParaRPr>
          </a:p>
          <a:p>
            <a:pPr>
              <a:buFont typeface="Monotype Sorts"/>
              <a:buNone/>
            </a:pPr>
            <a:endParaRPr lang="en-US" altLang="en-US" dirty="0" smtClean="0">
              <a:ea typeface="Times New Roman (Arabic)"/>
            </a:endParaRPr>
          </a:p>
        </p:txBody>
      </p:sp>
    </p:spTree>
    <p:extLst>
      <p:ext uri="{BB962C8B-B14F-4D97-AF65-F5344CB8AC3E}">
        <p14:creationId xmlns="" xmlns:p14="http://schemas.microsoft.com/office/powerpoint/2010/main" val="193613994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p:txBody>
          <a:bodyPr/>
          <a:lstStyle/>
          <a:p>
            <a:pPr eaLnBrk="1" hangingPunct="1">
              <a:defRPr/>
            </a:pPr>
            <a:endParaRPr lang="en-US"/>
          </a:p>
        </p:txBody>
      </p:sp>
      <p:pic>
        <p:nvPicPr>
          <p:cNvPr id="9219" name="Picture 4" descr="270d"/>
          <p:cNvPicPr>
            <a:picLocks noChangeAspect="1" noChangeArrowheads="1"/>
          </p:cNvPicPr>
          <p:nvPr/>
        </p:nvPicPr>
        <p:blipFill>
          <a:blip r:embed="rId2" cstate="print"/>
          <a:srcRect/>
          <a:stretch>
            <a:fillRect/>
          </a:stretch>
        </p:blipFill>
        <p:spPr bwMode="auto">
          <a:xfrm>
            <a:off x="611560" y="116632"/>
            <a:ext cx="8254628" cy="6552728"/>
          </a:xfrm>
          <a:prstGeom prst="rect">
            <a:avLst/>
          </a:prstGeom>
          <a:solidFill>
            <a:srgbClr val="FF6600"/>
          </a:solidFill>
          <a:ln w="9525">
            <a:solidFill>
              <a:schemeClr val="tx1"/>
            </a:solidFill>
            <a:miter lim="800000"/>
            <a:headEnd/>
            <a:tailEnd/>
          </a:ln>
        </p:spPr>
      </p:pic>
      <p:sp>
        <p:nvSpPr>
          <p:cNvPr id="9220" name="Rectangle 5"/>
          <p:cNvSpPr>
            <a:spLocks noChangeArrowheads="1"/>
          </p:cNvSpPr>
          <p:nvPr/>
        </p:nvSpPr>
        <p:spPr bwMode="auto">
          <a:xfrm>
            <a:off x="2268538" y="2852738"/>
            <a:ext cx="2232025" cy="1368425"/>
          </a:xfrm>
          <a:prstGeom prst="rect">
            <a:avLst/>
          </a:prstGeom>
          <a:solidFill>
            <a:schemeClr val="bg1"/>
          </a:solidFill>
          <a:ln w="12700">
            <a:noFill/>
            <a:miter lim="800000"/>
            <a:headEnd/>
            <a:tailEnd/>
          </a:ln>
        </p:spPr>
        <p:txBody>
          <a:bodyPr anchor="ctr">
            <a:spAutoFit/>
          </a:bodyPr>
          <a:lstStyle/>
          <a:p>
            <a:endParaRPr lang="en-US"/>
          </a:p>
        </p:txBody>
      </p:sp>
      <p:sp>
        <p:nvSpPr>
          <p:cNvPr id="9221" name="Rectangle 6"/>
          <p:cNvSpPr>
            <a:spLocks noChangeArrowheads="1"/>
          </p:cNvSpPr>
          <p:nvPr/>
        </p:nvSpPr>
        <p:spPr bwMode="auto">
          <a:xfrm>
            <a:off x="5795963" y="-387350"/>
            <a:ext cx="1152525" cy="387350"/>
          </a:xfrm>
          <a:prstGeom prst="rect">
            <a:avLst/>
          </a:prstGeom>
          <a:solidFill>
            <a:schemeClr val="bg1"/>
          </a:solidFill>
          <a:ln w="12700">
            <a:noFill/>
            <a:miter lim="800000"/>
            <a:headEnd/>
            <a:tailEnd/>
          </a:ln>
        </p:spPr>
        <p:txBody>
          <a:bodyPr anchor="ctr">
            <a:spAutoFit/>
          </a:bodyPr>
          <a:lstStyle/>
          <a:p>
            <a:endParaRPr lang="en-US"/>
          </a:p>
        </p:txBody>
      </p:sp>
      <p:sp>
        <p:nvSpPr>
          <p:cNvPr id="9222" name="Rectangle 7"/>
          <p:cNvSpPr>
            <a:spLocks noChangeArrowheads="1"/>
          </p:cNvSpPr>
          <p:nvPr/>
        </p:nvSpPr>
        <p:spPr bwMode="auto">
          <a:xfrm>
            <a:off x="7019925" y="-242888"/>
            <a:ext cx="936625" cy="242888"/>
          </a:xfrm>
          <a:prstGeom prst="rect">
            <a:avLst/>
          </a:prstGeom>
          <a:solidFill>
            <a:schemeClr val="bg2"/>
          </a:solidFill>
          <a:ln w="12700">
            <a:noFill/>
            <a:miter lim="800000"/>
            <a:headEnd/>
            <a:tailEnd/>
          </a:ln>
        </p:spPr>
        <p:txBody>
          <a:bodyPr anchor="ctr">
            <a:spAutoFit/>
          </a:bodyPr>
          <a:lstStyle/>
          <a:p>
            <a:endParaRPr lang="en-US"/>
          </a:p>
        </p:txBody>
      </p:sp>
      <p:sp>
        <p:nvSpPr>
          <p:cNvPr id="9223" name="Rectangle 8"/>
          <p:cNvSpPr>
            <a:spLocks noChangeArrowheads="1"/>
          </p:cNvSpPr>
          <p:nvPr/>
        </p:nvSpPr>
        <p:spPr bwMode="auto">
          <a:xfrm>
            <a:off x="4427538" y="-387350"/>
            <a:ext cx="1079500" cy="387350"/>
          </a:xfrm>
          <a:prstGeom prst="rect">
            <a:avLst/>
          </a:prstGeom>
          <a:solidFill>
            <a:schemeClr val="bg1"/>
          </a:solidFill>
          <a:ln w="12700">
            <a:noFill/>
            <a:miter lim="800000"/>
            <a:headEnd/>
            <a:tailEnd/>
          </a:ln>
        </p:spPr>
        <p:txBody>
          <a:bodyPr anchor="ctr">
            <a:spAutoFit/>
          </a:bodyPr>
          <a:lstStyle/>
          <a:p>
            <a:endParaRPr lang="en-US"/>
          </a:p>
        </p:txBody>
      </p:sp>
      <p:sp>
        <p:nvSpPr>
          <p:cNvPr id="9224" name="Rectangle 9"/>
          <p:cNvSpPr>
            <a:spLocks noChangeArrowheads="1"/>
          </p:cNvSpPr>
          <p:nvPr/>
        </p:nvSpPr>
        <p:spPr bwMode="auto">
          <a:xfrm>
            <a:off x="6948488" y="-819150"/>
            <a:ext cx="1584325" cy="431800"/>
          </a:xfrm>
          <a:prstGeom prst="rect">
            <a:avLst/>
          </a:prstGeom>
          <a:solidFill>
            <a:schemeClr val="bg2"/>
          </a:solidFill>
          <a:ln w="12700">
            <a:noFill/>
            <a:miter lim="800000"/>
            <a:headEnd/>
            <a:tailEnd/>
          </a:ln>
        </p:spPr>
        <p:txBody>
          <a:bodyPr anchor="ctr">
            <a:spAutoFit/>
          </a:bodyPr>
          <a:lstStyle/>
          <a:p>
            <a:endParaRPr lang="en-US"/>
          </a:p>
        </p:txBody>
      </p:sp>
      <p:sp>
        <p:nvSpPr>
          <p:cNvPr id="9225" name="Rectangle 10"/>
          <p:cNvSpPr>
            <a:spLocks noChangeArrowheads="1"/>
          </p:cNvSpPr>
          <p:nvPr/>
        </p:nvSpPr>
        <p:spPr bwMode="auto">
          <a:xfrm>
            <a:off x="7380288" y="0"/>
            <a:ext cx="792162" cy="404813"/>
          </a:xfrm>
          <a:prstGeom prst="rect">
            <a:avLst/>
          </a:prstGeom>
          <a:solidFill>
            <a:schemeClr val="bg2"/>
          </a:solidFill>
          <a:ln w="12700">
            <a:noFill/>
            <a:miter lim="800000"/>
            <a:headEnd/>
            <a:tailEnd/>
          </a:ln>
        </p:spPr>
        <p:txBody>
          <a:bodyPr anchor="ctr">
            <a:spAutoFit/>
          </a:bodyPr>
          <a:lstStyle/>
          <a:p>
            <a:endParaRPr lang="en-US"/>
          </a:p>
        </p:txBody>
      </p:sp>
      <p:sp>
        <p:nvSpPr>
          <p:cNvPr id="9226" name="Rectangle 11"/>
          <p:cNvSpPr>
            <a:spLocks noChangeArrowheads="1"/>
          </p:cNvSpPr>
          <p:nvPr/>
        </p:nvSpPr>
        <p:spPr bwMode="auto">
          <a:xfrm>
            <a:off x="5580063" y="0"/>
            <a:ext cx="1296987" cy="476250"/>
          </a:xfrm>
          <a:prstGeom prst="rect">
            <a:avLst/>
          </a:prstGeom>
          <a:solidFill>
            <a:schemeClr val="bg2"/>
          </a:solidFill>
          <a:ln w="12700">
            <a:noFill/>
            <a:miter lim="800000"/>
            <a:headEnd/>
            <a:tailEnd/>
          </a:ln>
        </p:spPr>
        <p:txBody>
          <a:bodyPr anchor="ctr">
            <a:spAutoFit/>
          </a:bodyPr>
          <a:lstStyle/>
          <a:p>
            <a:endParaRPr lang="en-US"/>
          </a:p>
        </p:txBody>
      </p:sp>
      <p:sp>
        <p:nvSpPr>
          <p:cNvPr id="9227" name="Rectangle 12"/>
          <p:cNvSpPr>
            <a:spLocks noChangeArrowheads="1"/>
          </p:cNvSpPr>
          <p:nvPr/>
        </p:nvSpPr>
        <p:spPr bwMode="auto">
          <a:xfrm>
            <a:off x="2843213" y="333375"/>
            <a:ext cx="914400" cy="914400"/>
          </a:xfrm>
          <a:prstGeom prst="rect">
            <a:avLst/>
          </a:prstGeom>
          <a:noFill/>
          <a:ln w="12700">
            <a:noFill/>
            <a:miter lim="800000"/>
            <a:headEnd/>
            <a:tailEnd/>
          </a:ln>
        </p:spPr>
        <p:txBody>
          <a:bodyPr wrap="none" anchor="ctr">
            <a:spAutoFit/>
          </a:bodyPr>
          <a:lstStyle/>
          <a:p>
            <a:endParaRPr lang="en-US"/>
          </a:p>
        </p:txBody>
      </p:sp>
      <p:sp>
        <p:nvSpPr>
          <p:cNvPr id="9228" name="Rectangle 13"/>
          <p:cNvSpPr>
            <a:spLocks noChangeArrowheads="1"/>
          </p:cNvSpPr>
          <p:nvPr/>
        </p:nvSpPr>
        <p:spPr bwMode="auto">
          <a:xfrm>
            <a:off x="2771775" y="260350"/>
            <a:ext cx="1008063" cy="288925"/>
          </a:xfrm>
          <a:prstGeom prst="rect">
            <a:avLst/>
          </a:prstGeom>
          <a:solidFill>
            <a:schemeClr val="bg2"/>
          </a:solidFill>
          <a:ln w="12700">
            <a:noFill/>
            <a:miter lim="800000"/>
            <a:headEnd/>
            <a:tailEnd/>
          </a:ln>
        </p:spPr>
        <p:txBody>
          <a:bodyPr anchor="ctr">
            <a:spAutoFit/>
          </a:bodyPr>
          <a:lstStyle/>
          <a:p>
            <a:endParaRPr lang="en-US"/>
          </a:p>
        </p:txBody>
      </p:sp>
      <p:sp>
        <p:nvSpPr>
          <p:cNvPr id="13" name="Date Placeholder 12"/>
          <p:cNvSpPr>
            <a:spLocks noGrp="1"/>
          </p:cNvSpPr>
          <p:nvPr>
            <p:ph type="dt" sz="quarter" idx="10"/>
          </p:nvPr>
        </p:nvSpPr>
        <p:spPr/>
        <p:txBody>
          <a:bodyPr/>
          <a:lstStyle/>
          <a:p>
            <a:pPr>
              <a:defRPr/>
            </a:pPr>
            <a:fld id="{894827D9-5F67-4FF6-8FD3-1674FE6808DB}" type="datetime1">
              <a:rPr lang="en-US" altLang="fa-IR"/>
              <a:pPr>
                <a:defRPr/>
              </a:pPr>
              <a:t>7/21/2020</a:t>
            </a:fld>
            <a:endParaRPr lang="en-US" altLang="fa-IR"/>
          </a:p>
        </p:txBody>
      </p:sp>
      <p:sp>
        <p:nvSpPr>
          <p:cNvPr id="14" name="Slide Number Placeholder 13"/>
          <p:cNvSpPr>
            <a:spLocks noGrp="1"/>
          </p:cNvSpPr>
          <p:nvPr>
            <p:ph type="sldNum" sz="quarter" idx="12"/>
          </p:nvPr>
        </p:nvSpPr>
        <p:spPr/>
        <p:txBody>
          <a:bodyPr/>
          <a:lstStyle/>
          <a:p>
            <a:pPr>
              <a:defRPr/>
            </a:pPr>
            <a:fld id="{E9C44236-A417-4B8F-B9B0-402B2F2743D7}" type="slidenum">
              <a:rPr lang="ar-SA" altLang="fa-IR" smtClean="0"/>
              <a:pPr>
                <a:defRPr/>
              </a:pPr>
              <a:t>6</a:t>
            </a:fld>
            <a:endParaRPr lang="en-US" altLang="fa-IR"/>
          </a:p>
        </p:txBody>
      </p:sp>
      <p:sp>
        <p:nvSpPr>
          <p:cNvPr id="15" name="Footer Placeholder 14"/>
          <p:cNvSpPr>
            <a:spLocks noGrp="1"/>
          </p:cNvSpPr>
          <p:nvPr>
            <p:ph type="ftr" sz="quarter" idx="11"/>
          </p:nvPr>
        </p:nvSpPr>
        <p:spPr/>
        <p:txBody>
          <a:bodyPr/>
          <a:lstStyle/>
          <a:p>
            <a:pPr>
              <a:defRPr/>
            </a:pPr>
            <a:r>
              <a:rPr lang="en-US" altLang="fa-IR"/>
              <a:t>Mehraban Shahi</a:t>
            </a:r>
          </a:p>
        </p:txBody>
      </p:sp>
    </p:spTree>
    <p:extLst>
      <p:ext uri="{BB962C8B-B14F-4D97-AF65-F5344CB8AC3E}">
        <p14:creationId xmlns="" xmlns:p14="http://schemas.microsoft.com/office/powerpoint/2010/main" val="226559150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178" name="Rectangle 2"/>
          <p:cNvSpPr>
            <a:spLocks noGrp="1" noChangeArrowheads="1"/>
          </p:cNvSpPr>
          <p:nvPr>
            <p:ph type="ctrTitle"/>
          </p:nvPr>
        </p:nvSpPr>
        <p:spPr>
          <a:xfrm>
            <a:off x="611188" y="404813"/>
            <a:ext cx="7772400" cy="503237"/>
          </a:xfrm>
          <a:noFill/>
        </p:spPr>
        <p:txBody>
          <a:bodyPr>
            <a:normAutofit fontScale="90000"/>
          </a:bodyPr>
          <a:lstStyle/>
          <a:p>
            <a:pPr algn="r" rtl="1"/>
            <a:r>
              <a:rPr lang="fa-IR" altLang="en-US" sz="3200" b="1" dirty="0" smtClean="0">
                <a:ea typeface="Times New Roman (Arabic)"/>
                <a:cs typeface="2  Titr" panose="00000700000000000000" pitchFamily="2" charset="-78"/>
              </a:rPr>
              <a:t>مسموميت(بر اساس دستورالعمل پزشک مصرف نشود)</a:t>
            </a:r>
            <a:endParaRPr lang="en-US" altLang="en-US" sz="3200" b="1" dirty="0" smtClean="0">
              <a:ea typeface="Times New Roman (Arabic)"/>
              <a:cs typeface="2  Titr" panose="00000700000000000000" pitchFamily="2" charset="-78"/>
            </a:endParaRPr>
          </a:p>
        </p:txBody>
      </p:sp>
      <p:sp>
        <p:nvSpPr>
          <p:cNvPr id="178179" name="Rectangle 3"/>
          <p:cNvSpPr>
            <a:spLocks noGrp="1" noChangeArrowheads="1"/>
          </p:cNvSpPr>
          <p:nvPr>
            <p:ph type="subTitle" idx="1"/>
          </p:nvPr>
        </p:nvSpPr>
        <p:spPr>
          <a:xfrm>
            <a:off x="762000" y="981075"/>
            <a:ext cx="7848600" cy="5543550"/>
          </a:xfrm>
        </p:spPr>
        <p:txBody>
          <a:bodyPr/>
          <a:lstStyle/>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1- دارو اشتباهاً داده یا خورانده شود</a:t>
            </a: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2-دوز اشتباه</a:t>
            </a: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3-دارو اشتباهاً به فرد دیگری داده یا خورده شود</a:t>
            </a: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4-مواد افیونی همراه با دارو مصرف شود</a:t>
            </a: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5- دارو بیش از مدت مقرر مصرف شود</a:t>
            </a:r>
          </a:p>
          <a:p>
            <a:pPr marL="457200" indent="-457200" algn="r" rtl="1">
              <a:lnSpc>
                <a:spcPct val="80000"/>
              </a:lnSpc>
              <a:buFont typeface="Monotype Sorts"/>
              <a:buNone/>
            </a:pPr>
            <a:endParaRPr lang="fa-IR" altLang="en-US" sz="2400" b="1" dirty="0" smtClean="0">
              <a:ea typeface="Times New Roman (Arabic)"/>
              <a:cs typeface="2  Nazanin" panose="00000400000000000000" pitchFamily="2" charset="-78"/>
            </a:endParaRP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a:t>
            </a:r>
            <a:r>
              <a:rPr lang="fa-IR" altLang="en-US" sz="2400" b="1" u="sng" dirty="0" smtClean="0">
                <a:ea typeface="Times New Roman (Arabic)"/>
                <a:cs typeface="2  Nazanin" panose="00000400000000000000" pitchFamily="2" charset="-78"/>
              </a:rPr>
              <a:t>وضعیت حاد</a:t>
            </a:r>
            <a:r>
              <a:rPr lang="fa-IR" altLang="en-US" sz="2400" b="1" dirty="0" smtClean="0">
                <a:ea typeface="Times New Roman (Arabic)"/>
                <a:cs typeface="2  Nazanin" panose="00000400000000000000" pitchFamily="2" charset="-78"/>
              </a:rPr>
              <a:t> در اثرمصرف دارو یا الکل ایجاد شود</a:t>
            </a:r>
          </a:p>
          <a:p>
            <a:pPr marL="457200" indent="-457200" algn="r" rtl="1">
              <a:lnSpc>
                <a:spcPct val="80000"/>
              </a:lnSpc>
              <a:buFontTx/>
              <a:buChar char="-"/>
            </a:pPr>
            <a:r>
              <a:rPr lang="fa-IR" altLang="en-US" sz="2400" b="1" u="sng" dirty="0" smtClean="0">
                <a:ea typeface="Times New Roman (Arabic)"/>
                <a:cs typeface="2  Nazanin" panose="00000400000000000000" pitchFamily="2" charset="-78"/>
              </a:rPr>
              <a:t>وضعیت مزمن</a:t>
            </a:r>
            <a:r>
              <a:rPr lang="fa-IR" altLang="en-US" sz="2400" b="1" dirty="0" smtClean="0">
                <a:ea typeface="Times New Roman (Arabic)"/>
                <a:cs typeface="2  Nazanin" panose="00000400000000000000" pitchFamily="2" charset="-78"/>
              </a:rPr>
              <a:t> در اثرمصرف دارو یا الکل و </a:t>
            </a:r>
            <a:r>
              <a:rPr lang="fa-IR" altLang="en-US" sz="2400" b="1" u="sng" dirty="0" smtClean="0">
                <a:ea typeface="Times New Roman (Arabic)"/>
                <a:cs typeface="2  Nazanin" panose="00000400000000000000" pitchFamily="2" charset="-78"/>
              </a:rPr>
              <a:t>عوارض جانبی</a:t>
            </a:r>
            <a:r>
              <a:rPr lang="fa-IR" altLang="en-US" sz="2400" b="1" dirty="0" smtClean="0">
                <a:ea typeface="Times New Roman (Arabic)"/>
                <a:cs typeface="2  Nazanin" panose="00000400000000000000" pitchFamily="2" charset="-78"/>
              </a:rPr>
              <a:t> در اثر مصرف صحیح دارو جزء </a:t>
            </a:r>
            <a:r>
              <a:rPr lang="fa-IR" altLang="en-US" sz="2400" b="1" u="sng" dirty="0" smtClean="0">
                <a:ea typeface="Times New Roman (Arabic)"/>
                <a:cs typeface="2  Nazanin" panose="00000400000000000000" pitchFamily="2" charset="-78"/>
              </a:rPr>
              <a:t>عوارض جانبی </a:t>
            </a:r>
            <a:r>
              <a:rPr lang="fa-IR" altLang="en-US" sz="2400" b="1" dirty="0" smtClean="0">
                <a:ea typeface="Times New Roman (Arabic)"/>
                <a:cs typeface="2  Nazanin" panose="00000400000000000000" pitchFamily="2" charset="-78"/>
              </a:rPr>
              <a:t> (</a:t>
            </a:r>
            <a:r>
              <a:rPr lang="en-US" altLang="en-US" sz="2400" b="1" dirty="0" smtClean="0">
                <a:ea typeface="Times New Roman (Arabic)"/>
                <a:cs typeface="2  Nazanin" panose="00000400000000000000" pitchFamily="2" charset="-78"/>
              </a:rPr>
              <a:t>side effect</a:t>
            </a:r>
            <a:r>
              <a:rPr lang="fa-IR" altLang="en-US" sz="2400" b="1" dirty="0" smtClean="0">
                <a:ea typeface="Times New Roman (Arabic)"/>
                <a:cs typeface="2  Nazanin" panose="00000400000000000000" pitchFamily="2" charset="-78"/>
              </a:rPr>
              <a:t>) است</a:t>
            </a:r>
            <a:endParaRPr lang="en-US" altLang="en-US" sz="2400" b="1" dirty="0" smtClean="0">
              <a:ea typeface="Times New Roman (Arabic)"/>
              <a:cs typeface="2  Nazanin" panose="00000400000000000000" pitchFamily="2" charset="-78"/>
            </a:endParaRPr>
          </a:p>
          <a:p>
            <a:pPr marL="457200" indent="-457200" algn="r" rtl="1">
              <a:lnSpc>
                <a:spcPct val="80000"/>
              </a:lnSpc>
              <a:buFontTx/>
              <a:buChar char="-"/>
            </a:pPr>
            <a:r>
              <a:rPr lang="fa-IR" altLang="en-US" sz="2400" b="1" dirty="0" smtClean="0">
                <a:ea typeface="Times New Roman (Arabic)"/>
                <a:cs typeface="2  Nazanin" panose="00000400000000000000" pitchFamily="2" charset="-78"/>
              </a:rPr>
              <a:t>عوارض بعدی مسمومیت(</a:t>
            </a:r>
            <a:r>
              <a:rPr lang="en-US" altLang="en-US" sz="2400" b="1" dirty="0" err="1" smtClean="0">
                <a:ea typeface="Times New Roman (Arabic)"/>
                <a:cs typeface="2  Nazanin" panose="00000400000000000000" pitchFamily="2" charset="-78"/>
              </a:rPr>
              <a:t>sequale</a:t>
            </a:r>
            <a:r>
              <a:rPr lang="en-US" altLang="en-US" sz="2400" b="1" dirty="0" smtClean="0">
                <a:ea typeface="Times New Roman (Arabic)"/>
                <a:cs typeface="2  Nazanin" panose="00000400000000000000" pitchFamily="2" charset="-78"/>
              </a:rPr>
              <a:t> of</a:t>
            </a:r>
            <a:r>
              <a:rPr lang="fa-IR" altLang="en-US" sz="2400" b="1" dirty="0" smtClean="0">
                <a:ea typeface="Times New Roman (Arabic)"/>
                <a:cs typeface="2  Nazanin" panose="00000400000000000000" pitchFamily="2" charset="-78"/>
              </a:rPr>
              <a:t>)</a:t>
            </a:r>
          </a:p>
          <a:p>
            <a:pPr marL="457200" indent="-457200" algn="r" rtl="1">
              <a:lnSpc>
                <a:spcPct val="80000"/>
              </a:lnSpc>
              <a:buFontTx/>
              <a:buChar char="-"/>
            </a:pPr>
            <a:r>
              <a:rPr lang="fa-IR" altLang="en-US" sz="2400" b="1" dirty="0" smtClean="0">
                <a:ea typeface="Times New Roman (Arabic)"/>
                <a:cs typeface="2  Nazanin" panose="00000400000000000000" pitchFamily="2" charset="-78"/>
              </a:rPr>
              <a:t>تداخل دارویی (1-هر دو دارو طبق نظر پزشک باشد(عارضه جانبی)</a:t>
            </a: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                        2-یکی از داروها خودسرانه و دیگری طبق نظر پزشک(مسمومیت)</a:t>
            </a:r>
          </a:p>
          <a:p>
            <a:pPr marL="457200" indent="-457200" algn="r" rtl="1">
              <a:lnSpc>
                <a:spcPct val="80000"/>
              </a:lnSpc>
              <a:buFont typeface="Monotype Sorts"/>
              <a:buNone/>
            </a:pPr>
            <a:r>
              <a:rPr lang="fa-IR" altLang="en-US" sz="2400" b="1" dirty="0" smtClean="0">
                <a:ea typeface="Times New Roman (Arabic)"/>
                <a:cs typeface="2  Nazanin" panose="00000400000000000000" pitchFamily="2" charset="-78"/>
              </a:rPr>
              <a:t>                        3-دارو همراه با الکل مصرف شود  (مسمومیت)</a:t>
            </a:r>
            <a:r>
              <a:rPr lang="fa-IR" altLang="en-US" sz="1600" b="1" dirty="0" smtClean="0">
                <a:ea typeface="Times New Roman (Arabic)"/>
                <a:cs typeface="2  Nazanin" panose="00000400000000000000" pitchFamily="2" charset="-78"/>
              </a:rPr>
              <a:t>                </a:t>
            </a:r>
            <a:endParaRPr lang="en-US" altLang="en-US" sz="1600" b="1" dirty="0" smtClean="0">
              <a:ea typeface="Times New Roman (Arabic)"/>
              <a:cs typeface="2  Nazanin" panose="00000400000000000000" pitchFamily="2" charset="-78"/>
            </a:endParaRPr>
          </a:p>
        </p:txBody>
      </p:sp>
    </p:spTree>
    <p:extLst>
      <p:ext uri="{BB962C8B-B14F-4D97-AF65-F5344CB8AC3E}">
        <p14:creationId xmlns="" xmlns:p14="http://schemas.microsoft.com/office/powerpoint/2010/main" val="3764298565"/>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178178"/>
                                        </p:tgtEl>
                                        <p:attrNameLst>
                                          <p:attrName>style.visibility</p:attrName>
                                        </p:attrNameLst>
                                      </p:cBhvr>
                                      <p:to>
                                        <p:strVal val="visible"/>
                                      </p:to>
                                    </p:set>
                                    <p:anim calcmode="lin" valueType="num">
                                      <p:cBhvr>
                                        <p:cTn id="7" dur="500" fill="hold"/>
                                        <p:tgtEl>
                                          <p:spTgt spid="17817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7817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7817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78178"/>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78179">
                                            <p:txEl>
                                              <p:pRg st="0" end="0"/>
                                            </p:txEl>
                                          </p:spTgt>
                                        </p:tgtEl>
                                        <p:attrNameLst>
                                          <p:attrName>style.visibility</p:attrName>
                                        </p:attrNameLst>
                                      </p:cBhvr>
                                      <p:to>
                                        <p:strVal val="visible"/>
                                      </p:to>
                                    </p:set>
                                    <p:anim calcmode="lin" valueType="num">
                                      <p:cBhvr>
                                        <p:cTn id="15" dur="500" fill="hold"/>
                                        <p:tgtEl>
                                          <p:spTgt spid="17817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7817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7817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781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78179">
                                            <p:txEl>
                                              <p:pRg st="1" end="1"/>
                                            </p:txEl>
                                          </p:spTgt>
                                        </p:tgtEl>
                                        <p:attrNameLst>
                                          <p:attrName>style.visibility</p:attrName>
                                        </p:attrNameLst>
                                      </p:cBhvr>
                                      <p:to>
                                        <p:strVal val="visible"/>
                                      </p:to>
                                    </p:set>
                                    <p:anim calcmode="lin" valueType="num">
                                      <p:cBhvr>
                                        <p:cTn id="23" dur="500" fill="hold"/>
                                        <p:tgtEl>
                                          <p:spTgt spid="17817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7817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7817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781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78179">
                                            <p:txEl>
                                              <p:pRg st="2" end="2"/>
                                            </p:txEl>
                                          </p:spTgt>
                                        </p:tgtEl>
                                        <p:attrNameLst>
                                          <p:attrName>style.visibility</p:attrName>
                                        </p:attrNameLst>
                                      </p:cBhvr>
                                      <p:to>
                                        <p:strVal val="visible"/>
                                      </p:to>
                                    </p:set>
                                    <p:anim calcmode="lin" valueType="num">
                                      <p:cBhvr>
                                        <p:cTn id="31" dur="500" fill="hold"/>
                                        <p:tgtEl>
                                          <p:spTgt spid="17817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7817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7817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781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178179">
                                            <p:txEl>
                                              <p:pRg st="3" end="3"/>
                                            </p:txEl>
                                          </p:spTgt>
                                        </p:tgtEl>
                                        <p:attrNameLst>
                                          <p:attrName>style.visibility</p:attrName>
                                        </p:attrNameLst>
                                      </p:cBhvr>
                                      <p:to>
                                        <p:strVal val="visible"/>
                                      </p:to>
                                    </p:set>
                                    <p:anim calcmode="lin" valueType="num">
                                      <p:cBhvr>
                                        <p:cTn id="39" dur="500" fill="hold"/>
                                        <p:tgtEl>
                                          <p:spTgt spid="17817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7817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7817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781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178179">
                                            <p:txEl>
                                              <p:pRg st="4" end="4"/>
                                            </p:txEl>
                                          </p:spTgt>
                                        </p:tgtEl>
                                        <p:attrNameLst>
                                          <p:attrName>style.visibility</p:attrName>
                                        </p:attrNameLst>
                                      </p:cBhvr>
                                      <p:to>
                                        <p:strVal val="visible"/>
                                      </p:to>
                                    </p:set>
                                    <p:anim calcmode="lin" valueType="num">
                                      <p:cBhvr>
                                        <p:cTn id="47" dur="500" fill="hold"/>
                                        <p:tgtEl>
                                          <p:spTgt spid="17817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7817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7817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7817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ntr" presetSubtype="0" accel="100000" fill="hold" grpId="0" nodeType="clickEffect">
                                  <p:stCondLst>
                                    <p:cond delay="0"/>
                                  </p:stCondLst>
                                  <p:childTnLst>
                                    <p:set>
                                      <p:cBhvr>
                                        <p:cTn id="54" dur="1" fill="hold">
                                          <p:stCondLst>
                                            <p:cond delay="0"/>
                                          </p:stCondLst>
                                        </p:cTn>
                                        <p:tgtEl>
                                          <p:spTgt spid="178179">
                                            <p:txEl>
                                              <p:pRg st="6" end="6"/>
                                            </p:txEl>
                                          </p:spTgt>
                                        </p:tgtEl>
                                        <p:attrNameLst>
                                          <p:attrName>style.visibility</p:attrName>
                                        </p:attrNameLst>
                                      </p:cBhvr>
                                      <p:to>
                                        <p:strVal val="visible"/>
                                      </p:to>
                                    </p:set>
                                    <p:anim calcmode="lin" valueType="num">
                                      <p:cBhvr>
                                        <p:cTn id="55" dur="500" fill="hold"/>
                                        <p:tgtEl>
                                          <p:spTgt spid="178179">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178179">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178179">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17817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9" presetClass="entr" presetSubtype="0" accel="100000" fill="hold" grpId="0" nodeType="clickEffect">
                                  <p:stCondLst>
                                    <p:cond delay="0"/>
                                  </p:stCondLst>
                                  <p:childTnLst>
                                    <p:set>
                                      <p:cBhvr>
                                        <p:cTn id="62" dur="1" fill="hold">
                                          <p:stCondLst>
                                            <p:cond delay="0"/>
                                          </p:stCondLst>
                                        </p:cTn>
                                        <p:tgtEl>
                                          <p:spTgt spid="178179">
                                            <p:txEl>
                                              <p:pRg st="7" end="7"/>
                                            </p:txEl>
                                          </p:spTgt>
                                        </p:tgtEl>
                                        <p:attrNameLst>
                                          <p:attrName>style.visibility</p:attrName>
                                        </p:attrNameLst>
                                      </p:cBhvr>
                                      <p:to>
                                        <p:strVal val="visible"/>
                                      </p:to>
                                    </p:set>
                                    <p:anim calcmode="lin" valueType="num">
                                      <p:cBhvr>
                                        <p:cTn id="63" dur="500" fill="hold"/>
                                        <p:tgtEl>
                                          <p:spTgt spid="178179">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178179">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178179">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17817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9" presetClass="entr" presetSubtype="0" accel="100000" fill="hold" grpId="0" nodeType="clickEffect">
                                  <p:stCondLst>
                                    <p:cond delay="0"/>
                                  </p:stCondLst>
                                  <p:childTnLst>
                                    <p:set>
                                      <p:cBhvr>
                                        <p:cTn id="70" dur="1" fill="hold">
                                          <p:stCondLst>
                                            <p:cond delay="0"/>
                                          </p:stCondLst>
                                        </p:cTn>
                                        <p:tgtEl>
                                          <p:spTgt spid="178179">
                                            <p:txEl>
                                              <p:pRg st="8" end="8"/>
                                            </p:txEl>
                                          </p:spTgt>
                                        </p:tgtEl>
                                        <p:attrNameLst>
                                          <p:attrName>style.visibility</p:attrName>
                                        </p:attrNameLst>
                                      </p:cBhvr>
                                      <p:to>
                                        <p:strVal val="visible"/>
                                      </p:to>
                                    </p:set>
                                    <p:anim calcmode="lin" valueType="num">
                                      <p:cBhvr>
                                        <p:cTn id="71" dur="500" fill="hold"/>
                                        <p:tgtEl>
                                          <p:spTgt spid="178179">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78179">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78179">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7817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39" presetClass="entr" presetSubtype="0" accel="100000" fill="hold" grpId="0" nodeType="clickEffect">
                                  <p:stCondLst>
                                    <p:cond delay="0"/>
                                  </p:stCondLst>
                                  <p:childTnLst>
                                    <p:set>
                                      <p:cBhvr>
                                        <p:cTn id="78" dur="1" fill="hold">
                                          <p:stCondLst>
                                            <p:cond delay="0"/>
                                          </p:stCondLst>
                                        </p:cTn>
                                        <p:tgtEl>
                                          <p:spTgt spid="178179">
                                            <p:txEl>
                                              <p:pRg st="9" end="9"/>
                                            </p:txEl>
                                          </p:spTgt>
                                        </p:tgtEl>
                                        <p:attrNameLst>
                                          <p:attrName>style.visibility</p:attrName>
                                        </p:attrNameLst>
                                      </p:cBhvr>
                                      <p:to>
                                        <p:strVal val="visible"/>
                                      </p:to>
                                    </p:set>
                                    <p:anim calcmode="lin" valueType="num">
                                      <p:cBhvr>
                                        <p:cTn id="79" dur="500" fill="hold"/>
                                        <p:tgtEl>
                                          <p:spTgt spid="178179">
                                            <p:txEl>
                                              <p:pRg st="9" end="9"/>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0" dur="500" fill="hold"/>
                                        <p:tgtEl>
                                          <p:spTgt spid="178179">
                                            <p:txEl>
                                              <p:pRg st="9" end="9"/>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1" dur="500" fill="hold"/>
                                        <p:tgtEl>
                                          <p:spTgt spid="178179">
                                            <p:txEl>
                                              <p:pRg st="9" end="9"/>
                                            </p:txEl>
                                          </p:spTgt>
                                        </p:tgtEl>
                                        <p:attrNameLst>
                                          <p:attrName>ppt_x</p:attrName>
                                        </p:attrNameLst>
                                      </p:cBhvr>
                                      <p:tavLst>
                                        <p:tav tm="0">
                                          <p:val>
                                            <p:strVal val="#ppt_x-.3"/>
                                          </p:val>
                                        </p:tav>
                                        <p:tav tm="50000">
                                          <p:val>
                                            <p:strVal val="#ppt_x"/>
                                          </p:val>
                                        </p:tav>
                                        <p:tav tm="100000">
                                          <p:val>
                                            <p:strVal val="#ppt_x"/>
                                          </p:val>
                                        </p:tav>
                                      </p:tavLst>
                                    </p:anim>
                                    <p:anim calcmode="lin" valueType="num">
                                      <p:cBhvr>
                                        <p:cTn id="82" dur="500" fill="hold"/>
                                        <p:tgtEl>
                                          <p:spTgt spid="178179">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83" fill="hold" nodeType="clickPar">
                      <p:stCondLst>
                        <p:cond delay="indefinite"/>
                      </p:stCondLst>
                      <p:childTnLst>
                        <p:par>
                          <p:cTn id="84" fill="hold" nodeType="withGroup">
                            <p:stCondLst>
                              <p:cond delay="0"/>
                            </p:stCondLst>
                            <p:childTnLst>
                              <p:par>
                                <p:cTn id="85" presetID="39" presetClass="entr" presetSubtype="0" accel="100000" fill="hold" grpId="0" nodeType="clickEffect">
                                  <p:stCondLst>
                                    <p:cond delay="0"/>
                                  </p:stCondLst>
                                  <p:childTnLst>
                                    <p:set>
                                      <p:cBhvr>
                                        <p:cTn id="86" dur="1" fill="hold">
                                          <p:stCondLst>
                                            <p:cond delay="0"/>
                                          </p:stCondLst>
                                        </p:cTn>
                                        <p:tgtEl>
                                          <p:spTgt spid="178179">
                                            <p:txEl>
                                              <p:pRg st="10" end="10"/>
                                            </p:txEl>
                                          </p:spTgt>
                                        </p:tgtEl>
                                        <p:attrNameLst>
                                          <p:attrName>style.visibility</p:attrName>
                                        </p:attrNameLst>
                                      </p:cBhvr>
                                      <p:to>
                                        <p:strVal val="visible"/>
                                      </p:to>
                                    </p:set>
                                    <p:anim calcmode="lin" valueType="num">
                                      <p:cBhvr>
                                        <p:cTn id="87" dur="500" fill="hold"/>
                                        <p:tgtEl>
                                          <p:spTgt spid="178179">
                                            <p:txEl>
                                              <p:pRg st="10" end="1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8" dur="500" fill="hold"/>
                                        <p:tgtEl>
                                          <p:spTgt spid="178179">
                                            <p:txEl>
                                              <p:pRg st="10" end="1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9" dur="500" fill="hold"/>
                                        <p:tgtEl>
                                          <p:spTgt spid="178179">
                                            <p:txEl>
                                              <p:pRg st="10" end="10"/>
                                            </p:txEl>
                                          </p:spTgt>
                                        </p:tgtEl>
                                        <p:attrNameLst>
                                          <p:attrName>ppt_x</p:attrName>
                                        </p:attrNameLst>
                                      </p:cBhvr>
                                      <p:tavLst>
                                        <p:tav tm="0">
                                          <p:val>
                                            <p:strVal val="#ppt_x-.3"/>
                                          </p:val>
                                        </p:tav>
                                        <p:tav tm="50000">
                                          <p:val>
                                            <p:strVal val="#ppt_x"/>
                                          </p:val>
                                        </p:tav>
                                        <p:tav tm="100000">
                                          <p:val>
                                            <p:strVal val="#ppt_x"/>
                                          </p:val>
                                        </p:tav>
                                      </p:tavLst>
                                    </p:anim>
                                    <p:anim calcmode="lin" valueType="num">
                                      <p:cBhvr>
                                        <p:cTn id="90" dur="500" fill="hold"/>
                                        <p:tgtEl>
                                          <p:spTgt spid="178179">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91" fill="hold" nodeType="clickPar">
                      <p:stCondLst>
                        <p:cond delay="indefinite"/>
                      </p:stCondLst>
                      <p:childTnLst>
                        <p:par>
                          <p:cTn id="92" fill="hold" nodeType="withGroup">
                            <p:stCondLst>
                              <p:cond delay="0"/>
                            </p:stCondLst>
                            <p:childTnLst>
                              <p:par>
                                <p:cTn id="93" presetID="39" presetClass="entr" presetSubtype="0" accel="100000" fill="hold" grpId="0" nodeType="clickEffect">
                                  <p:stCondLst>
                                    <p:cond delay="0"/>
                                  </p:stCondLst>
                                  <p:childTnLst>
                                    <p:set>
                                      <p:cBhvr>
                                        <p:cTn id="94" dur="1" fill="hold">
                                          <p:stCondLst>
                                            <p:cond delay="0"/>
                                          </p:stCondLst>
                                        </p:cTn>
                                        <p:tgtEl>
                                          <p:spTgt spid="178179">
                                            <p:txEl>
                                              <p:pRg st="11" end="11"/>
                                            </p:txEl>
                                          </p:spTgt>
                                        </p:tgtEl>
                                        <p:attrNameLst>
                                          <p:attrName>style.visibility</p:attrName>
                                        </p:attrNameLst>
                                      </p:cBhvr>
                                      <p:to>
                                        <p:strVal val="visible"/>
                                      </p:to>
                                    </p:set>
                                    <p:anim calcmode="lin" valueType="num">
                                      <p:cBhvr>
                                        <p:cTn id="95" dur="500" fill="hold"/>
                                        <p:tgtEl>
                                          <p:spTgt spid="178179">
                                            <p:txEl>
                                              <p:pRg st="11" end="1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96" dur="500" fill="hold"/>
                                        <p:tgtEl>
                                          <p:spTgt spid="178179">
                                            <p:txEl>
                                              <p:pRg st="11" end="1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7" dur="500" fill="hold"/>
                                        <p:tgtEl>
                                          <p:spTgt spid="178179">
                                            <p:txEl>
                                              <p:pRg st="11" end="11"/>
                                            </p:txEl>
                                          </p:spTgt>
                                        </p:tgtEl>
                                        <p:attrNameLst>
                                          <p:attrName>ppt_x</p:attrName>
                                        </p:attrNameLst>
                                      </p:cBhvr>
                                      <p:tavLst>
                                        <p:tav tm="0">
                                          <p:val>
                                            <p:strVal val="#ppt_x-.3"/>
                                          </p:val>
                                        </p:tav>
                                        <p:tav tm="50000">
                                          <p:val>
                                            <p:strVal val="#ppt_x"/>
                                          </p:val>
                                        </p:tav>
                                        <p:tav tm="100000">
                                          <p:val>
                                            <p:strVal val="#ppt_x"/>
                                          </p:val>
                                        </p:tav>
                                      </p:tavLst>
                                    </p:anim>
                                    <p:anim calcmode="lin" valueType="num">
                                      <p:cBhvr>
                                        <p:cTn id="98" dur="500" fill="hold"/>
                                        <p:tgtEl>
                                          <p:spTgt spid="178179">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39" presetClass="exit" presetSubtype="0" decel="100000" fill="hold" grpId="1" nodeType="clickEffect">
                                  <p:stCondLst>
                                    <p:cond delay="0"/>
                                  </p:stCondLst>
                                  <p:childTnLst>
                                    <p:anim calcmode="lin" valueType="num">
                                      <p:cBhvr>
                                        <p:cTn id="102" dur="500" fill="hold"/>
                                        <p:tgtEl>
                                          <p:spTgt spid="178178"/>
                                        </p:tgtEl>
                                        <p:attrNameLst>
                                          <p:attrName>ppt_h</p:attrName>
                                        </p:attrNameLst>
                                      </p:cBhvr>
                                      <p:tavLst>
                                        <p:tav tm="0">
                                          <p:val>
                                            <p:strVal val="ppt_h"/>
                                          </p:val>
                                        </p:tav>
                                        <p:tav tm="50000">
                                          <p:val>
                                            <p:strVal val="ppt_h/20"/>
                                          </p:val>
                                        </p:tav>
                                        <p:tav tm="100000">
                                          <p:val>
                                            <p:strVal val="ppt_h/20"/>
                                          </p:val>
                                        </p:tav>
                                      </p:tavLst>
                                    </p:anim>
                                    <p:anim calcmode="lin" valueType="num">
                                      <p:cBhvr>
                                        <p:cTn id="103" dur="500" fill="hold"/>
                                        <p:tgtEl>
                                          <p:spTgt spid="178178"/>
                                        </p:tgtEl>
                                        <p:attrNameLst>
                                          <p:attrName>ppt_w</p:attrName>
                                        </p:attrNameLst>
                                      </p:cBhvr>
                                      <p:tavLst>
                                        <p:tav tm="0">
                                          <p:val>
                                            <p:strVal val="ppt_w"/>
                                          </p:val>
                                        </p:tav>
                                        <p:tav tm="50000">
                                          <p:val>
                                            <p:strVal val="ppt_w+.3"/>
                                          </p:val>
                                        </p:tav>
                                        <p:tav tm="100000">
                                          <p:val>
                                            <p:strVal val="ppt_w+.3"/>
                                          </p:val>
                                        </p:tav>
                                      </p:tavLst>
                                    </p:anim>
                                    <p:anim calcmode="lin" valueType="num">
                                      <p:cBhvr>
                                        <p:cTn id="104" dur="500" fill="hold"/>
                                        <p:tgtEl>
                                          <p:spTgt spid="178178"/>
                                        </p:tgtEl>
                                        <p:attrNameLst>
                                          <p:attrName>ppt_x</p:attrName>
                                        </p:attrNameLst>
                                      </p:cBhvr>
                                      <p:tavLst>
                                        <p:tav tm="0">
                                          <p:val>
                                            <p:strVal val="ppt_x"/>
                                          </p:val>
                                        </p:tav>
                                        <p:tav tm="50000">
                                          <p:val>
                                            <p:strVal val="ppt_x"/>
                                          </p:val>
                                        </p:tav>
                                        <p:tav tm="100000">
                                          <p:val>
                                            <p:strVal val="ppt_x-.3"/>
                                          </p:val>
                                        </p:tav>
                                      </p:tavLst>
                                    </p:anim>
                                    <p:anim calcmode="lin" valueType="num">
                                      <p:cBhvr>
                                        <p:cTn id="105" dur="500" fill="hold"/>
                                        <p:tgtEl>
                                          <p:spTgt spid="178178"/>
                                        </p:tgtEl>
                                        <p:attrNameLst>
                                          <p:attrName>ppt_y</p:attrName>
                                        </p:attrNameLst>
                                      </p:cBhvr>
                                      <p:tavLst>
                                        <p:tav tm="0">
                                          <p:val>
                                            <p:strVal val="ppt_y"/>
                                          </p:val>
                                        </p:tav>
                                        <p:tav tm="100000">
                                          <p:val>
                                            <p:strVal val="ppt_y"/>
                                          </p:val>
                                        </p:tav>
                                      </p:tavLst>
                                    </p:anim>
                                    <p:set>
                                      <p:cBhvr>
                                        <p:cTn id="106" dur="1" fill="hold">
                                          <p:stCondLst>
                                            <p:cond delay="499"/>
                                          </p:stCondLst>
                                        </p:cTn>
                                        <p:tgtEl>
                                          <p:spTgt spid="178178"/>
                                        </p:tgtEl>
                                        <p:attrNameLst>
                                          <p:attrName>style.visibility</p:attrName>
                                        </p:attrNameLst>
                                      </p:cBhvr>
                                      <p:to>
                                        <p:strVal val="hidden"/>
                                      </p:to>
                                    </p:set>
                                  </p:childTnLst>
                                </p:cTn>
                              </p:par>
                              <p:par>
                                <p:cTn id="107" presetID="39" presetClass="exit" presetSubtype="0" decel="100000" fill="hold" grpId="1" nodeType="withEffect">
                                  <p:stCondLst>
                                    <p:cond delay="0"/>
                                  </p:stCondLst>
                                  <p:childTnLst>
                                    <p:anim calcmode="lin" valueType="num">
                                      <p:cBhvr>
                                        <p:cTn id="108" dur="500" fill="hold"/>
                                        <p:tgtEl>
                                          <p:spTgt spid="178179">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09" dur="500" fill="hold"/>
                                        <p:tgtEl>
                                          <p:spTgt spid="178179">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10" dur="500" fill="hold"/>
                                        <p:tgtEl>
                                          <p:spTgt spid="178179">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111" dur="500" fill="hold"/>
                                        <p:tgtEl>
                                          <p:spTgt spid="178179">
                                            <p:txEl>
                                              <p:pRg st="0" end="0"/>
                                            </p:txEl>
                                          </p:spTgt>
                                        </p:tgtEl>
                                        <p:attrNameLst>
                                          <p:attrName>ppt_y</p:attrName>
                                        </p:attrNameLst>
                                      </p:cBhvr>
                                      <p:tavLst>
                                        <p:tav tm="0">
                                          <p:val>
                                            <p:strVal val="ppt_y"/>
                                          </p:val>
                                        </p:tav>
                                        <p:tav tm="100000">
                                          <p:val>
                                            <p:strVal val="ppt_y"/>
                                          </p:val>
                                        </p:tav>
                                      </p:tavLst>
                                    </p:anim>
                                    <p:set>
                                      <p:cBhvr>
                                        <p:cTn id="112" dur="1" fill="hold">
                                          <p:stCondLst>
                                            <p:cond delay="499"/>
                                          </p:stCondLst>
                                        </p:cTn>
                                        <p:tgtEl>
                                          <p:spTgt spid="178179">
                                            <p:txEl>
                                              <p:pRg st="0" end="0"/>
                                            </p:txEl>
                                          </p:spTgt>
                                        </p:tgtEl>
                                        <p:attrNameLst>
                                          <p:attrName>style.visibility</p:attrName>
                                        </p:attrNameLst>
                                      </p:cBhvr>
                                      <p:to>
                                        <p:strVal val="hidden"/>
                                      </p:to>
                                    </p:set>
                                  </p:childTnLst>
                                </p:cTn>
                              </p:par>
                              <p:par>
                                <p:cTn id="113" presetID="39" presetClass="exit" presetSubtype="0" decel="100000" fill="hold" grpId="1" nodeType="withEffect">
                                  <p:stCondLst>
                                    <p:cond delay="0"/>
                                  </p:stCondLst>
                                  <p:childTnLst>
                                    <p:anim calcmode="lin" valueType="num">
                                      <p:cBhvr>
                                        <p:cTn id="114" dur="500" fill="hold"/>
                                        <p:tgtEl>
                                          <p:spTgt spid="178179">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15" dur="500" fill="hold"/>
                                        <p:tgtEl>
                                          <p:spTgt spid="178179">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16" dur="500" fill="hold"/>
                                        <p:tgtEl>
                                          <p:spTgt spid="178179">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117" dur="500" fill="hold"/>
                                        <p:tgtEl>
                                          <p:spTgt spid="178179">
                                            <p:txEl>
                                              <p:pRg st="1" end="1"/>
                                            </p:txEl>
                                          </p:spTgt>
                                        </p:tgtEl>
                                        <p:attrNameLst>
                                          <p:attrName>ppt_y</p:attrName>
                                        </p:attrNameLst>
                                      </p:cBhvr>
                                      <p:tavLst>
                                        <p:tav tm="0">
                                          <p:val>
                                            <p:strVal val="ppt_y"/>
                                          </p:val>
                                        </p:tav>
                                        <p:tav tm="100000">
                                          <p:val>
                                            <p:strVal val="ppt_y"/>
                                          </p:val>
                                        </p:tav>
                                      </p:tavLst>
                                    </p:anim>
                                    <p:set>
                                      <p:cBhvr>
                                        <p:cTn id="118" dur="1" fill="hold">
                                          <p:stCondLst>
                                            <p:cond delay="499"/>
                                          </p:stCondLst>
                                        </p:cTn>
                                        <p:tgtEl>
                                          <p:spTgt spid="178179">
                                            <p:txEl>
                                              <p:pRg st="1" end="1"/>
                                            </p:txEl>
                                          </p:spTgt>
                                        </p:tgtEl>
                                        <p:attrNameLst>
                                          <p:attrName>style.visibility</p:attrName>
                                        </p:attrNameLst>
                                      </p:cBhvr>
                                      <p:to>
                                        <p:strVal val="hidden"/>
                                      </p:to>
                                    </p:set>
                                  </p:childTnLst>
                                </p:cTn>
                              </p:par>
                              <p:par>
                                <p:cTn id="119" presetID="39" presetClass="exit" presetSubtype="0" decel="100000" fill="hold" grpId="1" nodeType="withEffect">
                                  <p:stCondLst>
                                    <p:cond delay="0"/>
                                  </p:stCondLst>
                                  <p:childTnLst>
                                    <p:anim calcmode="lin" valueType="num">
                                      <p:cBhvr>
                                        <p:cTn id="120" dur="500" fill="hold"/>
                                        <p:tgtEl>
                                          <p:spTgt spid="178179">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21" dur="500" fill="hold"/>
                                        <p:tgtEl>
                                          <p:spTgt spid="178179">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22" dur="500" fill="hold"/>
                                        <p:tgtEl>
                                          <p:spTgt spid="178179">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123" dur="500" fill="hold"/>
                                        <p:tgtEl>
                                          <p:spTgt spid="178179">
                                            <p:txEl>
                                              <p:pRg st="2" end="2"/>
                                            </p:txEl>
                                          </p:spTgt>
                                        </p:tgtEl>
                                        <p:attrNameLst>
                                          <p:attrName>ppt_y</p:attrName>
                                        </p:attrNameLst>
                                      </p:cBhvr>
                                      <p:tavLst>
                                        <p:tav tm="0">
                                          <p:val>
                                            <p:strVal val="ppt_y"/>
                                          </p:val>
                                        </p:tav>
                                        <p:tav tm="100000">
                                          <p:val>
                                            <p:strVal val="ppt_y"/>
                                          </p:val>
                                        </p:tav>
                                      </p:tavLst>
                                    </p:anim>
                                    <p:set>
                                      <p:cBhvr>
                                        <p:cTn id="124" dur="1" fill="hold">
                                          <p:stCondLst>
                                            <p:cond delay="499"/>
                                          </p:stCondLst>
                                        </p:cTn>
                                        <p:tgtEl>
                                          <p:spTgt spid="178179">
                                            <p:txEl>
                                              <p:pRg st="2" end="2"/>
                                            </p:txEl>
                                          </p:spTgt>
                                        </p:tgtEl>
                                        <p:attrNameLst>
                                          <p:attrName>style.visibility</p:attrName>
                                        </p:attrNameLst>
                                      </p:cBhvr>
                                      <p:to>
                                        <p:strVal val="hidden"/>
                                      </p:to>
                                    </p:set>
                                  </p:childTnLst>
                                </p:cTn>
                              </p:par>
                              <p:par>
                                <p:cTn id="125" presetID="39" presetClass="exit" presetSubtype="0" decel="100000" fill="hold" grpId="1" nodeType="withEffect">
                                  <p:stCondLst>
                                    <p:cond delay="0"/>
                                  </p:stCondLst>
                                  <p:childTnLst>
                                    <p:anim calcmode="lin" valueType="num">
                                      <p:cBhvr>
                                        <p:cTn id="126" dur="500" fill="hold"/>
                                        <p:tgtEl>
                                          <p:spTgt spid="178179">
                                            <p:txEl>
                                              <p:pRg st="3" end="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27" dur="500" fill="hold"/>
                                        <p:tgtEl>
                                          <p:spTgt spid="178179">
                                            <p:txEl>
                                              <p:pRg st="3" end="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28" dur="500" fill="hold"/>
                                        <p:tgtEl>
                                          <p:spTgt spid="178179">
                                            <p:txEl>
                                              <p:pRg st="3" end="3"/>
                                            </p:txEl>
                                          </p:spTgt>
                                        </p:tgtEl>
                                        <p:attrNameLst>
                                          <p:attrName>ppt_x</p:attrName>
                                        </p:attrNameLst>
                                      </p:cBhvr>
                                      <p:tavLst>
                                        <p:tav tm="0">
                                          <p:val>
                                            <p:strVal val="ppt_x"/>
                                          </p:val>
                                        </p:tav>
                                        <p:tav tm="50000">
                                          <p:val>
                                            <p:strVal val="ppt_x"/>
                                          </p:val>
                                        </p:tav>
                                        <p:tav tm="100000">
                                          <p:val>
                                            <p:strVal val="ppt_x-.3"/>
                                          </p:val>
                                        </p:tav>
                                      </p:tavLst>
                                    </p:anim>
                                    <p:anim calcmode="lin" valueType="num">
                                      <p:cBhvr>
                                        <p:cTn id="129" dur="500" fill="hold"/>
                                        <p:tgtEl>
                                          <p:spTgt spid="178179">
                                            <p:txEl>
                                              <p:pRg st="3" end="3"/>
                                            </p:txEl>
                                          </p:spTgt>
                                        </p:tgtEl>
                                        <p:attrNameLst>
                                          <p:attrName>ppt_y</p:attrName>
                                        </p:attrNameLst>
                                      </p:cBhvr>
                                      <p:tavLst>
                                        <p:tav tm="0">
                                          <p:val>
                                            <p:strVal val="ppt_y"/>
                                          </p:val>
                                        </p:tav>
                                        <p:tav tm="100000">
                                          <p:val>
                                            <p:strVal val="ppt_y"/>
                                          </p:val>
                                        </p:tav>
                                      </p:tavLst>
                                    </p:anim>
                                    <p:set>
                                      <p:cBhvr>
                                        <p:cTn id="130" dur="1" fill="hold">
                                          <p:stCondLst>
                                            <p:cond delay="499"/>
                                          </p:stCondLst>
                                        </p:cTn>
                                        <p:tgtEl>
                                          <p:spTgt spid="178179">
                                            <p:txEl>
                                              <p:pRg st="3" end="3"/>
                                            </p:txEl>
                                          </p:spTgt>
                                        </p:tgtEl>
                                        <p:attrNameLst>
                                          <p:attrName>style.visibility</p:attrName>
                                        </p:attrNameLst>
                                      </p:cBhvr>
                                      <p:to>
                                        <p:strVal val="hidden"/>
                                      </p:to>
                                    </p:set>
                                  </p:childTnLst>
                                </p:cTn>
                              </p:par>
                              <p:par>
                                <p:cTn id="131" presetID="39" presetClass="exit" presetSubtype="0" decel="100000" fill="hold" grpId="1" nodeType="withEffect">
                                  <p:stCondLst>
                                    <p:cond delay="0"/>
                                  </p:stCondLst>
                                  <p:childTnLst>
                                    <p:anim calcmode="lin" valueType="num">
                                      <p:cBhvr>
                                        <p:cTn id="132" dur="500" fill="hold"/>
                                        <p:tgtEl>
                                          <p:spTgt spid="178179">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3" dur="500" fill="hold"/>
                                        <p:tgtEl>
                                          <p:spTgt spid="178179">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34" dur="500" fill="hold"/>
                                        <p:tgtEl>
                                          <p:spTgt spid="178179">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135" dur="500" fill="hold"/>
                                        <p:tgtEl>
                                          <p:spTgt spid="178179">
                                            <p:txEl>
                                              <p:pRg st="4" end="4"/>
                                            </p:txEl>
                                          </p:spTgt>
                                        </p:tgtEl>
                                        <p:attrNameLst>
                                          <p:attrName>ppt_y</p:attrName>
                                        </p:attrNameLst>
                                      </p:cBhvr>
                                      <p:tavLst>
                                        <p:tav tm="0">
                                          <p:val>
                                            <p:strVal val="ppt_y"/>
                                          </p:val>
                                        </p:tav>
                                        <p:tav tm="100000">
                                          <p:val>
                                            <p:strVal val="ppt_y"/>
                                          </p:val>
                                        </p:tav>
                                      </p:tavLst>
                                    </p:anim>
                                    <p:set>
                                      <p:cBhvr>
                                        <p:cTn id="136" dur="1" fill="hold">
                                          <p:stCondLst>
                                            <p:cond delay="499"/>
                                          </p:stCondLst>
                                        </p:cTn>
                                        <p:tgtEl>
                                          <p:spTgt spid="178179">
                                            <p:txEl>
                                              <p:pRg st="4" end="4"/>
                                            </p:txEl>
                                          </p:spTgt>
                                        </p:tgtEl>
                                        <p:attrNameLst>
                                          <p:attrName>style.visibility</p:attrName>
                                        </p:attrNameLst>
                                      </p:cBhvr>
                                      <p:to>
                                        <p:strVal val="hidden"/>
                                      </p:to>
                                    </p:set>
                                  </p:childTnLst>
                                </p:cTn>
                              </p:par>
                              <p:par>
                                <p:cTn id="137" presetID="39" presetClass="exit" presetSubtype="0" decel="100000" fill="hold" grpId="1" nodeType="withEffect">
                                  <p:stCondLst>
                                    <p:cond delay="0"/>
                                  </p:stCondLst>
                                  <p:childTnLst>
                                    <p:anim calcmode="lin" valueType="num">
                                      <p:cBhvr>
                                        <p:cTn id="138" dur="500" fill="hold"/>
                                        <p:tgtEl>
                                          <p:spTgt spid="178179">
                                            <p:txEl>
                                              <p:pRg st="6" end="6"/>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9" dur="500" fill="hold"/>
                                        <p:tgtEl>
                                          <p:spTgt spid="178179">
                                            <p:txEl>
                                              <p:pRg st="6" end="6"/>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0" dur="500" fill="hold"/>
                                        <p:tgtEl>
                                          <p:spTgt spid="178179">
                                            <p:txEl>
                                              <p:pRg st="6" end="6"/>
                                            </p:txEl>
                                          </p:spTgt>
                                        </p:tgtEl>
                                        <p:attrNameLst>
                                          <p:attrName>ppt_x</p:attrName>
                                        </p:attrNameLst>
                                      </p:cBhvr>
                                      <p:tavLst>
                                        <p:tav tm="0">
                                          <p:val>
                                            <p:strVal val="ppt_x"/>
                                          </p:val>
                                        </p:tav>
                                        <p:tav tm="50000">
                                          <p:val>
                                            <p:strVal val="ppt_x"/>
                                          </p:val>
                                        </p:tav>
                                        <p:tav tm="100000">
                                          <p:val>
                                            <p:strVal val="ppt_x-.3"/>
                                          </p:val>
                                        </p:tav>
                                      </p:tavLst>
                                    </p:anim>
                                    <p:anim calcmode="lin" valueType="num">
                                      <p:cBhvr>
                                        <p:cTn id="141" dur="500" fill="hold"/>
                                        <p:tgtEl>
                                          <p:spTgt spid="178179">
                                            <p:txEl>
                                              <p:pRg st="6" end="6"/>
                                            </p:txEl>
                                          </p:spTgt>
                                        </p:tgtEl>
                                        <p:attrNameLst>
                                          <p:attrName>ppt_y</p:attrName>
                                        </p:attrNameLst>
                                      </p:cBhvr>
                                      <p:tavLst>
                                        <p:tav tm="0">
                                          <p:val>
                                            <p:strVal val="ppt_y"/>
                                          </p:val>
                                        </p:tav>
                                        <p:tav tm="100000">
                                          <p:val>
                                            <p:strVal val="ppt_y"/>
                                          </p:val>
                                        </p:tav>
                                      </p:tavLst>
                                    </p:anim>
                                    <p:set>
                                      <p:cBhvr>
                                        <p:cTn id="142" dur="1" fill="hold">
                                          <p:stCondLst>
                                            <p:cond delay="499"/>
                                          </p:stCondLst>
                                        </p:cTn>
                                        <p:tgtEl>
                                          <p:spTgt spid="178179">
                                            <p:txEl>
                                              <p:pRg st="6" end="6"/>
                                            </p:txEl>
                                          </p:spTgt>
                                        </p:tgtEl>
                                        <p:attrNameLst>
                                          <p:attrName>style.visibility</p:attrName>
                                        </p:attrNameLst>
                                      </p:cBhvr>
                                      <p:to>
                                        <p:strVal val="hidden"/>
                                      </p:to>
                                    </p:set>
                                  </p:childTnLst>
                                </p:cTn>
                              </p:par>
                              <p:par>
                                <p:cTn id="143" presetID="39" presetClass="exit" presetSubtype="0" decel="100000" fill="hold" grpId="1" nodeType="withEffect">
                                  <p:stCondLst>
                                    <p:cond delay="0"/>
                                  </p:stCondLst>
                                  <p:childTnLst>
                                    <p:anim calcmode="lin" valueType="num">
                                      <p:cBhvr>
                                        <p:cTn id="144" dur="500" fill="hold"/>
                                        <p:tgtEl>
                                          <p:spTgt spid="178179">
                                            <p:txEl>
                                              <p:pRg st="7" end="7"/>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45" dur="500" fill="hold"/>
                                        <p:tgtEl>
                                          <p:spTgt spid="178179">
                                            <p:txEl>
                                              <p:pRg st="7" end="7"/>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6" dur="500" fill="hold"/>
                                        <p:tgtEl>
                                          <p:spTgt spid="178179">
                                            <p:txEl>
                                              <p:pRg st="7" end="7"/>
                                            </p:txEl>
                                          </p:spTgt>
                                        </p:tgtEl>
                                        <p:attrNameLst>
                                          <p:attrName>ppt_x</p:attrName>
                                        </p:attrNameLst>
                                      </p:cBhvr>
                                      <p:tavLst>
                                        <p:tav tm="0">
                                          <p:val>
                                            <p:strVal val="ppt_x"/>
                                          </p:val>
                                        </p:tav>
                                        <p:tav tm="50000">
                                          <p:val>
                                            <p:strVal val="ppt_x"/>
                                          </p:val>
                                        </p:tav>
                                        <p:tav tm="100000">
                                          <p:val>
                                            <p:strVal val="ppt_x-.3"/>
                                          </p:val>
                                        </p:tav>
                                      </p:tavLst>
                                    </p:anim>
                                    <p:anim calcmode="lin" valueType="num">
                                      <p:cBhvr>
                                        <p:cTn id="147" dur="500" fill="hold"/>
                                        <p:tgtEl>
                                          <p:spTgt spid="178179">
                                            <p:txEl>
                                              <p:pRg st="7" end="7"/>
                                            </p:txEl>
                                          </p:spTgt>
                                        </p:tgtEl>
                                        <p:attrNameLst>
                                          <p:attrName>ppt_y</p:attrName>
                                        </p:attrNameLst>
                                      </p:cBhvr>
                                      <p:tavLst>
                                        <p:tav tm="0">
                                          <p:val>
                                            <p:strVal val="ppt_y"/>
                                          </p:val>
                                        </p:tav>
                                        <p:tav tm="100000">
                                          <p:val>
                                            <p:strVal val="ppt_y"/>
                                          </p:val>
                                        </p:tav>
                                      </p:tavLst>
                                    </p:anim>
                                    <p:set>
                                      <p:cBhvr>
                                        <p:cTn id="148" dur="1" fill="hold">
                                          <p:stCondLst>
                                            <p:cond delay="499"/>
                                          </p:stCondLst>
                                        </p:cTn>
                                        <p:tgtEl>
                                          <p:spTgt spid="178179">
                                            <p:txEl>
                                              <p:pRg st="7" end="7"/>
                                            </p:txEl>
                                          </p:spTgt>
                                        </p:tgtEl>
                                        <p:attrNameLst>
                                          <p:attrName>style.visibility</p:attrName>
                                        </p:attrNameLst>
                                      </p:cBhvr>
                                      <p:to>
                                        <p:strVal val="hidden"/>
                                      </p:to>
                                    </p:set>
                                  </p:childTnLst>
                                </p:cTn>
                              </p:par>
                              <p:par>
                                <p:cTn id="149" presetID="39" presetClass="exit" presetSubtype="0" decel="100000" fill="hold" grpId="1" nodeType="withEffect">
                                  <p:stCondLst>
                                    <p:cond delay="0"/>
                                  </p:stCondLst>
                                  <p:childTnLst>
                                    <p:anim calcmode="lin" valueType="num">
                                      <p:cBhvr>
                                        <p:cTn id="150" dur="500" fill="hold"/>
                                        <p:tgtEl>
                                          <p:spTgt spid="178179">
                                            <p:txEl>
                                              <p:pRg st="8" end="8"/>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1" dur="500" fill="hold"/>
                                        <p:tgtEl>
                                          <p:spTgt spid="178179">
                                            <p:txEl>
                                              <p:pRg st="8" end="8"/>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2" dur="500" fill="hold"/>
                                        <p:tgtEl>
                                          <p:spTgt spid="178179">
                                            <p:txEl>
                                              <p:pRg st="8" end="8"/>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3" dur="500" fill="hold"/>
                                        <p:tgtEl>
                                          <p:spTgt spid="178179">
                                            <p:txEl>
                                              <p:pRg st="8" end="8"/>
                                            </p:txEl>
                                          </p:spTgt>
                                        </p:tgtEl>
                                        <p:attrNameLst>
                                          <p:attrName>ppt_y</p:attrName>
                                        </p:attrNameLst>
                                      </p:cBhvr>
                                      <p:tavLst>
                                        <p:tav tm="0">
                                          <p:val>
                                            <p:strVal val="ppt_y"/>
                                          </p:val>
                                        </p:tav>
                                        <p:tav tm="100000">
                                          <p:val>
                                            <p:strVal val="ppt_y"/>
                                          </p:val>
                                        </p:tav>
                                      </p:tavLst>
                                    </p:anim>
                                    <p:set>
                                      <p:cBhvr>
                                        <p:cTn id="154" dur="1" fill="hold">
                                          <p:stCondLst>
                                            <p:cond delay="499"/>
                                          </p:stCondLst>
                                        </p:cTn>
                                        <p:tgtEl>
                                          <p:spTgt spid="178179">
                                            <p:txEl>
                                              <p:pRg st="8" end="8"/>
                                            </p:txEl>
                                          </p:spTgt>
                                        </p:tgtEl>
                                        <p:attrNameLst>
                                          <p:attrName>style.visibility</p:attrName>
                                        </p:attrNameLst>
                                      </p:cBhvr>
                                      <p:to>
                                        <p:strVal val="hidden"/>
                                      </p:to>
                                    </p:set>
                                  </p:childTnLst>
                                </p:cTn>
                              </p:par>
                              <p:par>
                                <p:cTn id="155" presetID="39" presetClass="exit" presetSubtype="0" decel="100000" fill="hold" grpId="1" nodeType="withEffect">
                                  <p:stCondLst>
                                    <p:cond delay="0"/>
                                  </p:stCondLst>
                                  <p:childTnLst>
                                    <p:anim calcmode="lin" valueType="num">
                                      <p:cBhvr>
                                        <p:cTn id="156" dur="500" fill="hold"/>
                                        <p:tgtEl>
                                          <p:spTgt spid="178179">
                                            <p:txEl>
                                              <p:pRg st="9" end="9"/>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7" dur="500" fill="hold"/>
                                        <p:tgtEl>
                                          <p:spTgt spid="178179">
                                            <p:txEl>
                                              <p:pRg st="9" end="9"/>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8" dur="500" fill="hold"/>
                                        <p:tgtEl>
                                          <p:spTgt spid="178179">
                                            <p:txEl>
                                              <p:pRg st="9" end="9"/>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9" dur="500" fill="hold"/>
                                        <p:tgtEl>
                                          <p:spTgt spid="178179">
                                            <p:txEl>
                                              <p:pRg st="9" end="9"/>
                                            </p:txEl>
                                          </p:spTgt>
                                        </p:tgtEl>
                                        <p:attrNameLst>
                                          <p:attrName>ppt_y</p:attrName>
                                        </p:attrNameLst>
                                      </p:cBhvr>
                                      <p:tavLst>
                                        <p:tav tm="0">
                                          <p:val>
                                            <p:strVal val="ppt_y"/>
                                          </p:val>
                                        </p:tav>
                                        <p:tav tm="100000">
                                          <p:val>
                                            <p:strVal val="ppt_y"/>
                                          </p:val>
                                        </p:tav>
                                      </p:tavLst>
                                    </p:anim>
                                    <p:set>
                                      <p:cBhvr>
                                        <p:cTn id="160" dur="1" fill="hold">
                                          <p:stCondLst>
                                            <p:cond delay="499"/>
                                          </p:stCondLst>
                                        </p:cTn>
                                        <p:tgtEl>
                                          <p:spTgt spid="178179">
                                            <p:txEl>
                                              <p:pRg st="9" end="9"/>
                                            </p:txEl>
                                          </p:spTgt>
                                        </p:tgtEl>
                                        <p:attrNameLst>
                                          <p:attrName>style.visibility</p:attrName>
                                        </p:attrNameLst>
                                      </p:cBhvr>
                                      <p:to>
                                        <p:strVal val="hidden"/>
                                      </p:to>
                                    </p:set>
                                  </p:childTnLst>
                                </p:cTn>
                              </p:par>
                              <p:par>
                                <p:cTn id="161" presetID="39" presetClass="exit" presetSubtype="0" decel="100000" fill="hold" grpId="1" nodeType="withEffect">
                                  <p:stCondLst>
                                    <p:cond delay="0"/>
                                  </p:stCondLst>
                                  <p:childTnLst>
                                    <p:anim calcmode="lin" valueType="num">
                                      <p:cBhvr>
                                        <p:cTn id="162" dur="500" fill="hold"/>
                                        <p:tgtEl>
                                          <p:spTgt spid="178179">
                                            <p:txEl>
                                              <p:pRg st="10" end="1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63" dur="500" fill="hold"/>
                                        <p:tgtEl>
                                          <p:spTgt spid="178179">
                                            <p:txEl>
                                              <p:pRg st="10" end="1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64" dur="500" fill="hold"/>
                                        <p:tgtEl>
                                          <p:spTgt spid="178179">
                                            <p:txEl>
                                              <p:pRg st="10" end="10"/>
                                            </p:txEl>
                                          </p:spTgt>
                                        </p:tgtEl>
                                        <p:attrNameLst>
                                          <p:attrName>ppt_x</p:attrName>
                                        </p:attrNameLst>
                                      </p:cBhvr>
                                      <p:tavLst>
                                        <p:tav tm="0">
                                          <p:val>
                                            <p:strVal val="ppt_x"/>
                                          </p:val>
                                        </p:tav>
                                        <p:tav tm="50000">
                                          <p:val>
                                            <p:strVal val="ppt_x"/>
                                          </p:val>
                                        </p:tav>
                                        <p:tav tm="100000">
                                          <p:val>
                                            <p:strVal val="ppt_x-.3"/>
                                          </p:val>
                                        </p:tav>
                                      </p:tavLst>
                                    </p:anim>
                                    <p:anim calcmode="lin" valueType="num">
                                      <p:cBhvr>
                                        <p:cTn id="165" dur="500" fill="hold"/>
                                        <p:tgtEl>
                                          <p:spTgt spid="178179">
                                            <p:txEl>
                                              <p:pRg st="10" end="10"/>
                                            </p:txEl>
                                          </p:spTgt>
                                        </p:tgtEl>
                                        <p:attrNameLst>
                                          <p:attrName>ppt_y</p:attrName>
                                        </p:attrNameLst>
                                      </p:cBhvr>
                                      <p:tavLst>
                                        <p:tav tm="0">
                                          <p:val>
                                            <p:strVal val="ppt_y"/>
                                          </p:val>
                                        </p:tav>
                                        <p:tav tm="100000">
                                          <p:val>
                                            <p:strVal val="ppt_y"/>
                                          </p:val>
                                        </p:tav>
                                      </p:tavLst>
                                    </p:anim>
                                    <p:set>
                                      <p:cBhvr>
                                        <p:cTn id="166" dur="1" fill="hold">
                                          <p:stCondLst>
                                            <p:cond delay="499"/>
                                          </p:stCondLst>
                                        </p:cTn>
                                        <p:tgtEl>
                                          <p:spTgt spid="178179">
                                            <p:txEl>
                                              <p:pRg st="10" end="10"/>
                                            </p:txEl>
                                          </p:spTgt>
                                        </p:tgtEl>
                                        <p:attrNameLst>
                                          <p:attrName>style.visibility</p:attrName>
                                        </p:attrNameLst>
                                      </p:cBhvr>
                                      <p:to>
                                        <p:strVal val="hidden"/>
                                      </p:to>
                                    </p:set>
                                  </p:childTnLst>
                                </p:cTn>
                              </p:par>
                              <p:par>
                                <p:cTn id="167" presetID="39" presetClass="exit" presetSubtype="0" decel="100000" fill="hold" grpId="1" nodeType="withEffect">
                                  <p:stCondLst>
                                    <p:cond delay="0"/>
                                  </p:stCondLst>
                                  <p:childTnLst>
                                    <p:anim calcmode="lin" valueType="num">
                                      <p:cBhvr>
                                        <p:cTn id="168" dur="500" fill="hold"/>
                                        <p:tgtEl>
                                          <p:spTgt spid="178179">
                                            <p:txEl>
                                              <p:pRg st="11" end="1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69" dur="500" fill="hold"/>
                                        <p:tgtEl>
                                          <p:spTgt spid="178179">
                                            <p:txEl>
                                              <p:pRg st="11" end="1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70" dur="500" fill="hold"/>
                                        <p:tgtEl>
                                          <p:spTgt spid="178179">
                                            <p:txEl>
                                              <p:pRg st="11" end="11"/>
                                            </p:txEl>
                                          </p:spTgt>
                                        </p:tgtEl>
                                        <p:attrNameLst>
                                          <p:attrName>ppt_x</p:attrName>
                                        </p:attrNameLst>
                                      </p:cBhvr>
                                      <p:tavLst>
                                        <p:tav tm="0">
                                          <p:val>
                                            <p:strVal val="ppt_x"/>
                                          </p:val>
                                        </p:tav>
                                        <p:tav tm="50000">
                                          <p:val>
                                            <p:strVal val="ppt_x"/>
                                          </p:val>
                                        </p:tav>
                                        <p:tav tm="100000">
                                          <p:val>
                                            <p:strVal val="ppt_x-.3"/>
                                          </p:val>
                                        </p:tav>
                                      </p:tavLst>
                                    </p:anim>
                                    <p:anim calcmode="lin" valueType="num">
                                      <p:cBhvr>
                                        <p:cTn id="171" dur="500" fill="hold"/>
                                        <p:tgtEl>
                                          <p:spTgt spid="178179">
                                            <p:txEl>
                                              <p:pRg st="11" end="11"/>
                                            </p:txEl>
                                          </p:spTgt>
                                        </p:tgtEl>
                                        <p:attrNameLst>
                                          <p:attrName>ppt_y</p:attrName>
                                        </p:attrNameLst>
                                      </p:cBhvr>
                                      <p:tavLst>
                                        <p:tav tm="0">
                                          <p:val>
                                            <p:strVal val="ppt_y"/>
                                          </p:val>
                                        </p:tav>
                                        <p:tav tm="100000">
                                          <p:val>
                                            <p:strVal val="ppt_y"/>
                                          </p:val>
                                        </p:tav>
                                      </p:tavLst>
                                    </p:anim>
                                    <p:set>
                                      <p:cBhvr>
                                        <p:cTn id="172" dur="1" fill="hold">
                                          <p:stCondLst>
                                            <p:cond delay="499"/>
                                          </p:stCondLst>
                                        </p:cTn>
                                        <p:tgtEl>
                                          <p:spTgt spid="178179">
                                            <p:txEl>
                                              <p:pRg st="11" end="1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8" grpId="0"/>
      <p:bldP spid="178178" grpId="1"/>
      <p:bldP spid="178179" grpId="0" build="p"/>
      <p:bldP spid="178179" grpId="1" build="allAtOnce"/>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838200" y="1468016"/>
            <a:ext cx="7772400" cy="304800"/>
          </a:xfrm>
        </p:spPr>
        <p:txBody>
          <a:bodyPr>
            <a:normAutofit fontScale="90000"/>
          </a:bodyPr>
          <a:lstStyle/>
          <a:p>
            <a:pPr algn="r" rtl="1"/>
            <a:r>
              <a:rPr lang="ar-SA" altLang="en-US" sz="5400" b="1" dirty="0" smtClean="0">
                <a:solidFill>
                  <a:srgbClr val="FE3728"/>
                </a:solidFill>
                <a:ea typeface="Times New Roman (Arabic)"/>
                <a:cs typeface="2  Titr" panose="00000700000000000000" pitchFamily="2" charset="-78"/>
              </a:rPr>
              <a:t>تشخيص هاي احتمالي </a:t>
            </a:r>
            <a:r>
              <a:rPr lang="ar-SA" altLang="en-US" sz="6600" b="1" dirty="0" smtClean="0">
                <a:solidFill>
                  <a:srgbClr val="FE3728"/>
                </a:solidFill>
                <a:ea typeface="Times New Roman (Arabic)"/>
                <a:cs typeface="2  Titr" panose="00000700000000000000" pitchFamily="2" charset="-78"/>
              </a:rPr>
              <a:t>:</a:t>
            </a:r>
            <a:r>
              <a:rPr lang="ar-SA" altLang="en-US" dirty="0" smtClean="0">
                <a:solidFill>
                  <a:schemeClr val="tx1"/>
                </a:solidFill>
                <a:ea typeface="Times New Roman (Arabic)"/>
                <a:cs typeface="2  Titr" panose="00000700000000000000" pitchFamily="2" charset="-78"/>
              </a:rPr>
              <a:t/>
            </a:r>
            <a:br>
              <a:rPr lang="ar-SA" altLang="en-US" dirty="0" smtClean="0">
                <a:solidFill>
                  <a:schemeClr val="tx1"/>
                </a:solidFill>
                <a:ea typeface="Times New Roman (Arabic)"/>
                <a:cs typeface="2  Titr" panose="00000700000000000000" pitchFamily="2" charset="-78"/>
              </a:rPr>
            </a:br>
            <a:endParaRPr lang="ar-SA" altLang="en-US" dirty="0" smtClean="0">
              <a:solidFill>
                <a:schemeClr val="tx1"/>
              </a:solidFill>
              <a:ea typeface="Times New Roman (Arabic)"/>
              <a:cs typeface="2  Titr" panose="00000700000000000000" pitchFamily="2" charset="-78"/>
            </a:endParaRPr>
          </a:p>
        </p:txBody>
      </p:sp>
      <p:sp>
        <p:nvSpPr>
          <p:cNvPr id="35843" name="Rectangle 3"/>
          <p:cNvSpPr>
            <a:spLocks noGrp="1" noChangeArrowheads="1"/>
          </p:cNvSpPr>
          <p:nvPr>
            <p:ph type="subTitle" idx="1"/>
          </p:nvPr>
        </p:nvSpPr>
        <p:spPr>
          <a:xfrm>
            <a:off x="1143000" y="1447800"/>
            <a:ext cx="7315200" cy="4876800"/>
          </a:xfrm>
        </p:spPr>
        <p:txBody>
          <a:bodyPr/>
          <a:lstStyle/>
          <a:p>
            <a:pPr algn="r" rtl="1">
              <a:buFont typeface="Monotype Sorts"/>
              <a:buChar char="-"/>
            </a:pPr>
            <a:r>
              <a:rPr lang="ar-SA" altLang="en-US" sz="4000" b="1" dirty="0" smtClean="0">
                <a:solidFill>
                  <a:srgbClr val="1414E8"/>
                </a:solidFill>
                <a:ea typeface="Times New Roman (Arabic)"/>
                <a:cs typeface="2  Nazanin" panose="00000400000000000000" pitchFamily="2" charset="-78"/>
              </a:rPr>
              <a:t>اگر پزشك با توجه به نتايج غيرقطعي</a:t>
            </a:r>
            <a:r>
              <a:rPr lang="en-US" altLang="en-US" sz="4000" b="1" dirty="0" smtClean="0">
                <a:solidFill>
                  <a:srgbClr val="1414E8"/>
                </a:solidFill>
                <a:ea typeface="Times New Roman (Arabic)"/>
                <a:cs typeface="2  Nazanin" panose="00000400000000000000" pitchFamily="2" charset="-78"/>
              </a:rPr>
              <a:t> </a:t>
            </a:r>
            <a:r>
              <a:rPr lang="ar-SA" altLang="en-US" sz="4000" b="1" dirty="0" smtClean="0">
                <a:solidFill>
                  <a:srgbClr val="1414E8"/>
                </a:solidFill>
                <a:ea typeface="Times New Roman (Arabic)"/>
                <a:cs typeface="2  Nazanin" panose="00000400000000000000" pitchFamily="2" charset="-78"/>
              </a:rPr>
              <a:t>حاصل</a:t>
            </a:r>
            <a:r>
              <a:rPr lang="en-US" altLang="en-US" sz="4000" b="1" dirty="0" smtClean="0">
                <a:solidFill>
                  <a:srgbClr val="1414E8"/>
                </a:solidFill>
                <a:ea typeface="Times New Roman (Arabic)"/>
                <a:cs typeface="2  Nazanin" panose="00000400000000000000" pitchFamily="2" charset="-78"/>
              </a:rPr>
              <a:t> </a:t>
            </a:r>
            <a:r>
              <a:rPr lang="ar-SA" altLang="en-US" sz="4000" b="1" dirty="0" smtClean="0">
                <a:solidFill>
                  <a:srgbClr val="1414E8"/>
                </a:solidFill>
                <a:ea typeface="Times New Roman (Arabic)"/>
                <a:cs typeface="2  Nazanin" panose="00000400000000000000" pitchFamily="2" charset="-78"/>
              </a:rPr>
              <a:t>از امتحانات پرتونگاري يا آزمايشات مختلف ، </a:t>
            </a:r>
            <a:r>
              <a:rPr lang="ar-SA" altLang="en-US" sz="4000" b="1" dirty="0" smtClean="0">
                <a:solidFill>
                  <a:srgbClr val="851B13"/>
                </a:solidFill>
                <a:ea typeface="Times New Roman (Arabic)"/>
                <a:cs typeface="2  Nazanin" panose="00000400000000000000" pitchFamily="2" charset="-78"/>
              </a:rPr>
              <a:t>قادر به تعيين محل يا علت بيماري نباشد،</a:t>
            </a:r>
            <a:r>
              <a:rPr lang="ar-SA" altLang="en-US" sz="4000" b="1" dirty="0" smtClean="0">
                <a:solidFill>
                  <a:srgbClr val="1414E8"/>
                </a:solidFill>
                <a:ea typeface="Times New Roman (Arabic)"/>
                <a:cs typeface="2  Nazanin" panose="00000400000000000000" pitchFamily="2" charset="-78"/>
              </a:rPr>
              <a:t> جمله قابل ثبت او بايستي مشكوك بودن آن بيماري خاص را مشخص كند يا آنكه آشكار نمايد كه آن تشخيص ناقص است.</a:t>
            </a:r>
            <a:endParaRPr lang="en-US" altLang="en-US" sz="4000" b="1" dirty="0" smtClean="0">
              <a:solidFill>
                <a:schemeClr val="tx1"/>
              </a:solidFill>
              <a:ea typeface="Times New Roman (Arabic)"/>
              <a:cs typeface="2  Nazanin" panose="00000400000000000000" pitchFamily="2" charset="-78"/>
            </a:endParaRPr>
          </a:p>
          <a:p>
            <a:pPr algn="r">
              <a:buFont typeface="Monotype Sorts"/>
              <a:buChar char="4"/>
            </a:pPr>
            <a:endParaRPr lang="en-US" altLang="en-US" sz="4000" b="1" dirty="0" smtClean="0">
              <a:solidFill>
                <a:schemeClr val="tx1"/>
              </a:solidFill>
              <a:ea typeface="Times New Roman (Arabic)"/>
              <a:cs typeface="2  Nazanin" panose="00000400000000000000" pitchFamily="2" charset="-78"/>
            </a:endParaRPr>
          </a:p>
          <a:p>
            <a:pPr algn="r" rtl="1">
              <a:buFont typeface="Monotype Sorts"/>
              <a:buNone/>
            </a:pPr>
            <a:endParaRPr lang="en-US" altLang="en-US" dirty="0" smtClean="0">
              <a:ea typeface="Times New Roman (Arabic)"/>
              <a:cs typeface="2  Nazanin" panose="00000400000000000000" pitchFamily="2" charset="-78"/>
            </a:endParaRPr>
          </a:p>
        </p:txBody>
      </p:sp>
    </p:spTree>
    <p:extLst>
      <p:ext uri="{BB962C8B-B14F-4D97-AF65-F5344CB8AC3E}">
        <p14:creationId xmlns="" xmlns:p14="http://schemas.microsoft.com/office/powerpoint/2010/main" val="215524792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1187624" y="-171400"/>
            <a:ext cx="7632526" cy="1295400"/>
          </a:xfrm>
          <a:noFill/>
        </p:spPr>
        <p:txBody>
          <a:bodyPr/>
          <a:lstStyle/>
          <a:p>
            <a:pPr algn="r" rtl="1"/>
            <a:r>
              <a:rPr lang="ar-SA" altLang="en-US" sz="4000" b="1" dirty="0" smtClean="0">
                <a:ea typeface="Times New Roman (Arabic)"/>
                <a:cs typeface="2  Titr" panose="00000700000000000000" pitchFamily="2" charset="-78"/>
              </a:rPr>
              <a:t>حالتهاي مشكوك و احتمالي</a:t>
            </a:r>
            <a:endParaRPr lang="en-US" altLang="en-US" sz="4000" b="1" dirty="0" smtClean="0">
              <a:ea typeface="Times New Roman (Arabic)"/>
              <a:cs typeface="2  Titr" panose="00000700000000000000" pitchFamily="2" charset="-78"/>
            </a:endParaRPr>
          </a:p>
        </p:txBody>
      </p:sp>
      <p:sp>
        <p:nvSpPr>
          <p:cNvPr id="150531" name="Rectangle 3"/>
          <p:cNvSpPr>
            <a:spLocks noGrp="1" noChangeArrowheads="1"/>
          </p:cNvSpPr>
          <p:nvPr>
            <p:ph type="subTitle" idx="1"/>
          </p:nvPr>
        </p:nvSpPr>
        <p:spPr>
          <a:xfrm>
            <a:off x="1403648" y="1412875"/>
            <a:ext cx="7200602" cy="4824413"/>
          </a:xfrm>
        </p:spPr>
        <p:txBody>
          <a:bodyPr/>
          <a:lstStyle/>
          <a:p>
            <a:pPr marL="457200" indent="-457200" algn="r">
              <a:lnSpc>
                <a:spcPct val="80000"/>
              </a:lnSpc>
              <a:buFontTx/>
              <a:buChar char="-"/>
            </a:pPr>
            <a:r>
              <a:rPr lang="fa-IR" altLang="en-US" sz="2800" b="1" dirty="0" smtClean="0">
                <a:ea typeface="Times New Roman (Arabic)"/>
                <a:cs typeface="2  Nazanin" panose="00000400000000000000" pitchFamily="2" charset="-78"/>
              </a:rPr>
              <a:t>اگر در ابتدا و انتهای یک عبارت تشخیصی استفاده شده یعنی آن تشخیص احتمالی و مشکوک است</a:t>
            </a:r>
            <a:endParaRPr lang="en-US" altLang="en-US" sz="2800" b="1" dirty="0" smtClean="0">
              <a:ea typeface="Times New Roman (Arabic)"/>
              <a:cs typeface="2  Nazanin" panose="00000400000000000000" pitchFamily="2" charset="-78"/>
            </a:endParaRPr>
          </a:p>
          <a:p>
            <a:pPr marL="457200" indent="-457200">
              <a:lnSpc>
                <a:spcPct val="80000"/>
              </a:lnSpc>
              <a:buFont typeface="Monotype Sorts"/>
              <a:buNone/>
            </a:pPr>
            <a:r>
              <a:rPr lang="en-US" altLang="en-US" sz="2800" b="1" dirty="0" smtClean="0">
                <a:ea typeface="Times New Roman (Arabic)"/>
                <a:cs typeface="2  Nazanin" panose="00000400000000000000" pitchFamily="2" charset="-78"/>
              </a:rPr>
              <a:t>   R/O    Rule out</a:t>
            </a:r>
          </a:p>
          <a:p>
            <a:pPr marL="457200" indent="-457200">
              <a:lnSpc>
                <a:spcPct val="80000"/>
              </a:lnSpc>
              <a:buFontTx/>
              <a:buChar char="-"/>
            </a:pPr>
            <a:r>
              <a:rPr lang="en-US" altLang="en-US" sz="2800" b="1" u="sng" dirty="0" smtClean="0">
                <a:ea typeface="Times New Roman (Arabic)"/>
                <a:cs typeface="2  Nazanin" panose="00000400000000000000" pitchFamily="2" charset="-78"/>
              </a:rPr>
              <a:t>-Suspected</a:t>
            </a:r>
            <a:r>
              <a:rPr lang="en-US" altLang="en-US" sz="2800" b="1" dirty="0" smtClean="0">
                <a:ea typeface="Times New Roman (Arabic)"/>
                <a:cs typeface="2  Nazanin" panose="00000400000000000000" pitchFamily="2" charset="-78"/>
              </a:rPr>
              <a:t> acute </a:t>
            </a:r>
            <a:r>
              <a:rPr lang="en-US" altLang="en-US" sz="2800" b="1" dirty="0" err="1" smtClean="0">
                <a:ea typeface="Times New Roman (Arabic)"/>
                <a:cs typeface="2  Nazanin" panose="00000400000000000000" pitchFamily="2" charset="-78"/>
              </a:rPr>
              <a:t>cholecystitis</a:t>
            </a:r>
            <a:endParaRPr lang="en-US" altLang="en-US" sz="2800" b="1" dirty="0" smtClean="0">
              <a:ea typeface="Times New Roman (Arabic)"/>
              <a:cs typeface="2  Nazanin" panose="00000400000000000000" pitchFamily="2" charset="-78"/>
            </a:endParaRPr>
          </a:p>
          <a:p>
            <a:pPr marL="457200" indent="-457200">
              <a:lnSpc>
                <a:spcPct val="80000"/>
              </a:lnSpc>
              <a:buFontTx/>
              <a:buChar char="-"/>
            </a:pPr>
            <a:r>
              <a:rPr lang="en-US" altLang="en-US" sz="2800" b="1" dirty="0" smtClean="0">
                <a:ea typeface="Times New Roman (Arabic)"/>
                <a:cs typeface="2  Nazanin" panose="00000400000000000000" pitchFamily="2" charset="-78"/>
              </a:rPr>
              <a:t>Likely</a:t>
            </a:r>
          </a:p>
          <a:p>
            <a:pPr marL="457200" indent="-457200">
              <a:lnSpc>
                <a:spcPct val="80000"/>
              </a:lnSpc>
              <a:buFontTx/>
              <a:buChar char="-"/>
            </a:pPr>
            <a:r>
              <a:rPr lang="en-US" altLang="en-US" sz="2800" b="1" dirty="0" smtClean="0">
                <a:ea typeface="Times New Roman (Arabic)"/>
                <a:cs typeface="2  Nazanin" panose="00000400000000000000" pitchFamily="2" charset="-78"/>
              </a:rPr>
              <a:t>Questionable</a:t>
            </a:r>
          </a:p>
          <a:p>
            <a:pPr marL="457200" indent="-457200">
              <a:lnSpc>
                <a:spcPct val="80000"/>
              </a:lnSpc>
              <a:buFontTx/>
              <a:buChar char="-"/>
            </a:pPr>
            <a:endParaRPr lang="en-US" altLang="en-US" sz="2800" b="1" dirty="0" smtClean="0">
              <a:ea typeface="Times New Roman (Arabic)"/>
              <a:cs typeface="2  Nazanin" panose="00000400000000000000" pitchFamily="2" charset="-78"/>
            </a:endParaRPr>
          </a:p>
          <a:p>
            <a:pPr marL="457200" indent="-457200">
              <a:lnSpc>
                <a:spcPct val="80000"/>
              </a:lnSpc>
              <a:buFont typeface="Monotype Sorts"/>
              <a:buNone/>
            </a:pPr>
            <a:r>
              <a:rPr lang="en-US" altLang="en-US" sz="2800" b="1" dirty="0" smtClean="0">
                <a:ea typeface="Times New Roman (Arabic)"/>
                <a:cs typeface="2  Nazanin" panose="00000400000000000000" pitchFamily="2" charset="-78"/>
              </a:rPr>
              <a:t>     Ruled out</a:t>
            </a:r>
          </a:p>
          <a:p>
            <a:pPr marL="457200" indent="-457200" algn="r">
              <a:lnSpc>
                <a:spcPct val="80000"/>
              </a:lnSpc>
              <a:buFont typeface="Monotype Sorts"/>
              <a:buNone/>
            </a:pPr>
            <a:r>
              <a:rPr lang="fa-IR" altLang="en-US" sz="2800" b="1" dirty="0" smtClean="0">
                <a:ea typeface="Times New Roman (Arabic)"/>
                <a:cs typeface="2  Nazanin" panose="00000400000000000000" pitchFamily="2" charset="-78"/>
              </a:rPr>
              <a:t>اگر در انتهای یک عبارت تشخیصی استفاده شده یعنی آن تشخیص مورد تائید پزشک قرار نگرفته است(رد شده است)</a:t>
            </a:r>
            <a:endParaRPr lang="en-US" altLang="en-US" sz="2800" b="1" dirty="0" smtClean="0">
              <a:ea typeface="Times New Roman (Arabic)"/>
              <a:cs typeface="2  Nazanin" panose="00000400000000000000" pitchFamily="2" charset="-78"/>
            </a:endParaRPr>
          </a:p>
          <a:p>
            <a:pPr marL="457200" indent="-457200" algn="r">
              <a:lnSpc>
                <a:spcPct val="80000"/>
              </a:lnSpc>
              <a:buFontTx/>
              <a:buChar char="-"/>
            </a:pPr>
            <a:endParaRPr lang="en-US" altLang="en-US" b="1" dirty="0" smtClean="0">
              <a:ea typeface="Times New Roman (Arabic)"/>
              <a:cs typeface="2  Nazanin" panose="00000400000000000000" pitchFamily="2" charset="-78"/>
            </a:endParaRPr>
          </a:p>
          <a:p>
            <a:pPr marL="457200" indent="-457200" algn="r">
              <a:lnSpc>
                <a:spcPct val="80000"/>
              </a:lnSpc>
              <a:buFontTx/>
              <a:buChar char="-"/>
            </a:pPr>
            <a:endParaRPr lang="en-US" altLang="en-US" sz="2400" b="1" dirty="0" smtClean="0">
              <a:ea typeface="Times New Roman (Arabic)"/>
              <a:cs typeface="2  Nazanin" panose="00000400000000000000" pitchFamily="2" charset="-78"/>
            </a:endParaRPr>
          </a:p>
        </p:txBody>
      </p:sp>
    </p:spTree>
    <p:extLst>
      <p:ext uri="{BB962C8B-B14F-4D97-AF65-F5344CB8AC3E}">
        <p14:creationId xmlns="" xmlns:p14="http://schemas.microsoft.com/office/powerpoint/2010/main" val="335223522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150530"/>
                                        </p:tgtEl>
                                        <p:attrNameLst>
                                          <p:attrName>style.visibility</p:attrName>
                                        </p:attrNameLst>
                                      </p:cBhvr>
                                      <p:to>
                                        <p:strVal val="visible"/>
                                      </p:to>
                                    </p:set>
                                    <p:anim calcmode="lin" valueType="num">
                                      <p:cBhvr>
                                        <p:cTn id="7" dur="500" fill="hold"/>
                                        <p:tgtEl>
                                          <p:spTgt spid="15053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5053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5053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50530"/>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50531">
                                            <p:txEl>
                                              <p:pRg st="0" end="0"/>
                                            </p:txEl>
                                          </p:spTgt>
                                        </p:tgtEl>
                                        <p:attrNameLst>
                                          <p:attrName>style.visibility</p:attrName>
                                        </p:attrNameLst>
                                      </p:cBhvr>
                                      <p:to>
                                        <p:strVal val="visible"/>
                                      </p:to>
                                    </p:set>
                                    <p:anim calcmode="lin" valueType="num">
                                      <p:cBhvr>
                                        <p:cTn id="15" dur="500" fill="hold"/>
                                        <p:tgtEl>
                                          <p:spTgt spid="150531">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50531">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50531">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505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50531">
                                            <p:txEl>
                                              <p:pRg st="1" end="1"/>
                                            </p:txEl>
                                          </p:spTgt>
                                        </p:tgtEl>
                                        <p:attrNameLst>
                                          <p:attrName>style.visibility</p:attrName>
                                        </p:attrNameLst>
                                      </p:cBhvr>
                                      <p:to>
                                        <p:strVal val="visible"/>
                                      </p:to>
                                    </p:set>
                                    <p:anim calcmode="lin" valueType="num">
                                      <p:cBhvr>
                                        <p:cTn id="23" dur="500" fill="hold"/>
                                        <p:tgtEl>
                                          <p:spTgt spid="150531">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50531">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50531">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505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50531">
                                            <p:txEl>
                                              <p:pRg st="2" end="2"/>
                                            </p:txEl>
                                          </p:spTgt>
                                        </p:tgtEl>
                                        <p:attrNameLst>
                                          <p:attrName>style.visibility</p:attrName>
                                        </p:attrNameLst>
                                      </p:cBhvr>
                                      <p:to>
                                        <p:strVal val="visible"/>
                                      </p:to>
                                    </p:set>
                                    <p:anim calcmode="lin" valueType="num">
                                      <p:cBhvr>
                                        <p:cTn id="31" dur="500" fill="hold"/>
                                        <p:tgtEl>
                                          <p:spTgt spid="150531">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50531">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50531">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5053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150531">
                                            <p:txEl>
                                              <p:pRg st="3" end="3"/>
                                            </p:txEl>
                                          </p:spTgt>
                                        </p:tgtEl>
                                        <p:attrNameLst>
                                          <p:attrName>style.visibility</p:attrName>
                                        </p:attrNameLst>
                                      </p:cBhvr>
                                      <p:to>
                                        <p:strVal val="visible"/>
                                      </p:to>
                                    </p:set>
                                    <p:anim calcmode="lin" valueType="num">
                                      <p:cBhvr>
                                        <p:cTn id="39" dur="500" fill="hold"/>
                                        <p:tgtEl>
                                          <p:spTgt spid="150531">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50531">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50531">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5053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150531">
                                            <p:txEl>
                                              <p:pRg st="4" end="4"/>
                                            </p:txEl>
                                          </p:spTgt>
                                        </p:tgtEl>
                                        <p:attrNameLst>
                                          <p:attrName>style.visibility</p:attrName>
                                        </p:attrNameLst>
                                      </p:cBhvr>
                                      <p:to>
                                        <p:strVal val="visible"/>
                                      </p:to>
                                    </p:set>
                                    <p:anim calcmode="lin" valueType="num">
                                      <p:cBhvr>
                                        <p:cTn id="47" dur="500" fill="hold"/>
                                        <p:tgtEl>
                                          <p:spTgt spid="150531">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50531">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50531">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5053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ntr" presetSubtype="0" accel="100000" fill="hold" grpId="0" nodeType="clickEffect">
                                  <p:stCondLst>
                                    <p:cond delay="0"/>
                                  </p:stCondLst>
                                  <p:childTnLst>
                                    <p:set>
                                      <p:cBhvr>
                                        <p:cTn id="54" dur="1" fill="hold">
                                          <p:stCondLst>
                                            <p:cond delay="0"/>
                                          </p:stCondLst>
                                        </p:cTn>
                                        <p:tgtEl>
                                          <p:spTgt spid="150531">
                                            <p:txEl>
                                              <p:pRg st="6" end="6"/>
                                            </p:txEl>
                                          </p:spTgt>
                                        </p:tgtEl>
                                        <p:attrNameLst>
                                          <p:attrName>style.visibility</p:attrName>
                                        </p:attrNameLst>
                                      </p:cBhvr>
                                      <p:to>
                                        <p:strVal val="visible"/>
                                      </p:to>
                                    </p:set>
                                    <p:anim calcmode="lin" valueType="num">
                                      <p:cBhvr>
                                        <p:cTn id="55" dur="500" fill="hold"/>
                                        <p:tgtEl>
                                          <p:spTgt spid="150531">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6" dur="500" fill="hold"/>
                                        <p:tgtEl>
                                          <p:spTgt spid="150531">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7" dur="500" fill="hold"/>
                                        <p:tgtEl>
                                          <p:spTgt spid="150531">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58" dur="500" fill="hold"/>
                                        <p:tgtEl>
                                          <p:spTgt spid="15053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39" presetClass="entr" presetSubtype="0" accel="100000" fill="hold" grpId="0" nodeType="clickEffect">
                                  <p:stCondLst>
                                    <p:cond delay="0"/>
                                  </p:stCondLst>
                                  <p:childTnLst>
                                    <p:set>
                                      <p:cBhvr>
                                        <p:cTn id="62" dur="1" fill="hold">
                                          <p:stCondLst>
                                            <p:cond delay="0"/>
                                          </p:stCondLst>
                                        </p:cTn>
                                        <p:tgtEl>
                                          <p:spTgt spid="150531">
                                            <p:txEl>
                                              <p:pRg st="7" end="7"/>
                                            </p:txEl>
                                          </p:spTgt>
                                        </p:tgtEl>
                                        <p:attrNameLst>
                                          <p:attrName>style.visibility</p:attrName>
                                        </p:attrNameLst>
                                      </p:cBhvr>
                                      <p:to>
                                        <p:strVal val="visible"/>
                                      </p:to>
                                    </p:set>
                                    <p:anim calcmode="lin" valueType="num">
                                      <p:cBhvr>
                                        <p:cTn id="63" dur="500" fill="hold"/>
                                        <p:tgtEl>
                                          <p:spTgt spid="150531">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150531">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150531">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15053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39" presetClass="exit" presetSubtype="0" decel="100000" fill="hold" grpId="1" nodeType="clickEffect">
                                  <p:stCondLst>
                                    <p:cond delay="0"/>
                                  </p:stCondLst>
                                  <p:childTnLst>
                                    <p:anim calcmode="lin" valueType="num">
                                      <p:cBhvr>
                                        <p:cTn id="70" dur="500" fill="hold"/>
                                        <p:tgtEl>
                                          <p:spTgt spid="150530"/>
                                        </p:tgtEl>
                                        <p:attrNameLst>
                                          <p:attrName>ppt_h</p:attrName>
                                        </p:attrNameLst>
                                      </p:cBhvr>
                                      <p:tavLst>
                                        <p:tav tm="0">
                                          <p:val>
                                            <p:strVal val="ppt_h"/>
                                          </p:val>
                                        </p:tav>
                                        <p:tav tm="50000">
                                          <p:val>
                                            <p:strVal val="ppt_h/20"/>
                                          </p:val>
                                        </p:tav>
                                        <p:tav tm="100000">
                                          <p:val>
                                            <p:strVal val="ppt_h/20"/>
                                          </p:val>
                                        </p:tav>
                                      </p:tavLst>
                                    </p:anim>
                                    <p:anim calcmode="lin" valueType="num">
                                      <p:cBhvr>
                                        <p:cTn id="71" dur="500" fill="hold"/>
                                        <p:tgtEl>
                                          <p:spTgt spid="150530"/>
                                        </p:tgtEl>
                                        <p:attrNameLst>
                                          <p:attrName>ppt_w</p:attrName>
                                        </p:attrNameLst>
                                      </p:cBhvr>
                                      <p:tavLst>
                                        <p:tav tm="0">
                                          <p:val>
                                            <p:strVal val="ppt_w"/>
                                          </p:val>
                                        </p:tav>
                                        <p:tav tm="50000">
                                          <p:val>
                                            <p:strVal val="ppt_w+.3"/>
                                          </p:val>
                                        </p:tav>
                                        <p:tav tm="100000">
                                          <p:val>
                                            <p:strVal val="ppt_w+.3"/>
                                          </p:val>
                                        </p:tav>
                                      </p:tavLst>
                                    </p:anim>
                                    <p:anim calcmode="lin" valueType="num">
                                      <p:cBhvr>
                                        <p:cTn id="72" dur="500" fill="hold"/>
                                        <p:tgtEl>
                                          <p:spTgt spid="150530"/>
                                        </p:tgtEl>
                                        <p:attrNameLst>
                                          <p:attrName>ppt_x</p:attrName>
                                        </p:attrNameLst>
                                      </p:cBhvr>
                                      <p:tavLst>
                                        <p:tav tm="0">
                                          <p:val>
                                            <p:strVal val="ppt_x"/>
                                          </p:val>
                                        </p:tav>
                                        <p:tav tm="50000">
                                          <p:val>
                                            <p:strVal val="ppt_x"/>
                                          </p:val>
                                        </p:tav>
                                        <p:tav tm="100000">
                                          <p:val>
                                            <p:strVal val="ppt_x-.3"/>
                                          </p:val>
                                        </p:tav>
                                      </p:tavLst>
                                    </p:anim>
                                    <p:anim calcmode="lin" valueType="num">
                                      <p:cBhvr>
                                        <p:cTn id="73" dur="500" fill="hold"/>
                                        <p:tgtEl>
                                          <p:spTgt spid="150530"/>
                                        </p:tgtEl>
                                        <p:attrNameLst>
                                          <p:attrName>ppt_y</p:attrName>
                                        </p:attrNameLst>
                                      </p:cBhvr>
                                      <p:tavLst>
                                        <p:tav tm="0">
                                          <p:val>
                                            <p:strVal val="ppt_y"/>
                                          </p:val>
                                        </p:tav>
                                        <p:tav tm="100000">
                                          <p:val>
                                            <p:strVal val="ppt_y"/>
                                          </p:val>
                                        </p:tav>
                                      </p:tavLst>
                                    </p:anim>
                                    <p:set>
                                      <p:cBhvr>
                                        <p:cTn id="74" dur="1" fill="hold">
                                          <p:stCondLst>
                                            <p:cond delay="499"/>
                                          </p:stCondLst>
                                        </p:cTn>
                                        <p:tgtEl>
                                          <p:spTgt spid="150530"/>
                                        </p:tgtEl>
                                        <p:attrNameLst>
                                          <p:attrName>style.visibility</p:attrName>
                                        </p:attrNameLst>
                                      </p:cBhvr>
                                      <p:to>
                                        <p:strVal val="hidden"/>
                                      </p:to>
                                    </p:set>
                                  </p:childTnLst>
                                </p:cTn>
                              </p:par>
                              <p:par>
                                <p:cTn id="75" presetID="39" presetClass="exit" presetSubtype="0" decel="100000" fill="hold" grpId="1" nodeType="withEffect">
                                  <p:stCondLst>
                                    <p:cond delay="0"/>
                                  </p:stCondLst>
                                  <p:childTnLst>
                                    <p:anim calcmode="lin" valueType="num">
                                      <p:cBhvr>
                                        <p:cTn id="76" dur="500" fill="hold"/>
                                        <p:tgtEl>
                                          <p:spTgt spid="150531">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77" dur="500" fill="hold"/>
                                        <p:tgtEl>
                                          <p:spTgt spid="150531">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78" dur="500" fill="hold"/>
                                        <p:tgtEl>
                                          <p:spTgt spid="150531">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79" dur="500" fill="hold"/>
                                        <p:tgtEl>
                                          <p:spTgt spid="150531">
                                            <p:txEl>
                                              <p:pRg st="0" end="0"/>
                                            </p:txEl>
                                          </p:spTgt>
                                        </p:tgtEl>
                                        <p:attrNameLst>
                                          <p:attrName>ppt_y</p:attrName>
                                        </p:attrNameLst>
                                      </p:cBhvr>
                                      <p:tavLst>
                                        <p:tav tm="0">
                                          <p:val>
                                            <p:strVal val="ppt_y"/>
                                          </p:val>
                                        </p:tav>
                                        <p:tav tm="100000">
                                          <p:val>
                                            <p:strVal val="ppt_y"/>
                                          </p:val>
                                        </p:tav>
                                      </p:tavLst>
                                    </p:anim>
                                    <p:set>
                                      <p:cBhvr>
                                        <p:cTn id="80" dur="1" fill="hold">
                                          <p:stCondLst>
                                            <p:cond delay="499"/>
                                          </p:stCondLst>
                                        </p:cTn>
                                        <p:tgtEl>
                                          <p:spTgt spid="150531">
                                            <p:txEl>
                                              <p:pRg st="0" end="0"/>
                                            </p:txEl>
                                          </p:spTgt>
                                        </p:tgtEl>
                                        <p:attrNameLst>
                                          <p:attrName>style.visibility</p:attrName>
                                        </p:attrNameLst>
                                      </p:cBhvr>
                                      <p:to>
                                        <p:strVal val="hidden"/>
                                      </p:to>
                                    </p:set>
                                  </p:childTnLst>
                                </p:cTn>
                              </p:par>
                              <p:par>
                                <p:cTn id="81" presetID="39" presetClass="exit" presetSubtype="0" decel="100000" fill="hold" grpId="1" nodeType="withEffect">
                                  <p:stCondLst>
                                    <p:cond delay="0"/>
                                  </p:stCondLst>
                                  <p:childTnLst>
                                    <p:anim calcmode="lin" valueType="num">
                                      <p:cBhvr>
                                        <p:cTn id="82" dur="500" fill="hold"/>
                                        <p:tgtEl>
                                          <p:spTgt spid="150531">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83" dur="500" fill="hold"/>
                                        <p:tgtEl>
                                          <p:spTgt spid="150531">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84" dur="500" fill="hold"/>
                                        <p:tgtEl>
                                          <p:spTgt spid="150531">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85" dur="500" fill="hold"/>
                                        <p:tgtEl>
                                          <p:spTgt spid="150531">
                                            <p:txEl>
                                              <p:pRg st="1" end="1"/>
                                            </p:txEl>
                                          </p:spTgt>
                                        </p:tgtEl>
                                        <p:attrNameLst>
                                          <p:attrName>ppt_y</p:attrName>
                                        </p:attrNameLst>
                                      </p:cBhvr>
                                      <p:tavLst>
                                        <p:tav tm="0">
                                          <p:val>
                                            <p:strVal val="ppt_y"/>
                                          </p:val>
                                        </p:tav>
                                        <p:tav tm="100000">
                                          <p:val>
                                            <p:strVal val="ppt_y"/>
                                          </p:val>
                                        </p:tav>
                                      </p:tavLst>
                                    </p:anim>
                                    <p:set>
                                      <p:cBhvr>
                                        <p:cTn id="86" dur="1" fill="hold">
                                          <p:stCondLst>
                                            <p:cond delay="499"/>
                                          </p:stCondLst>
                                        </p:cTn>
                                        <p:tgtEl>
                                          <p:spTgt spid="150531">
                                            <p:txEl>
                                              <p:pRg st="1" end="1"/>
                                            </p:txEl>
                                          </p:spTgt>
                                        </p:tgtEl>
                                        <p:attrNameLst>
                                          <p:attrName>style.visibility</p:attrName>
                                        </p:attrNameLst>
                                      </p:cBhvr>
                                      <p:to>
                                        <p:strVal val="hidden"/>
                                      </p:to>
                                    </p:set>
                                  </p:childTnLst>
                                </p:cTn>
                              </p:par>
                              <p:par>
                                <p:cTn id="87" presetID="39" presetClass="exit" presetSubtype="0" decel="100000" fill="hold" grpId="1" nodeType="withEffect">
                                  <p:stCondLst>
                                    <p:cond delay="0"/>
                                  </p:stCondLst>
                                  <p:childTnLst>
                                    <p:anim calcmode="lin" valueType="num">
                                      <p:cBhvr>
                                        <p:cTn id="88" dur="500" fill="hold"/>
                                        <p:tgtEl>
                                          <p:spTgt spid="150531">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89" dur="500" fill="hold"/>
                                        <p:tgtEl>
                                          <p:spTgt spid="150531">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90" dur="500" fill="hold"/>
                                        <p:tgtEl>
                                          <p:spTgt spid="150531">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91" dur="500" fill="hold"/>
                                        <p:tgtEl>
                                          <p:spTgt spid="150531">
                                            <p:txEl>
                                              <p:pRg st="2" end="2"/>
                                            </p:txEl>
                                          </p:spTgt>
                                        </p:tgtEl>
                                        <p:attrNameLst>
                                          <p:attrName>ppt_y</p:attrName>
                                        </p:attrNameLst>
                                      </p:cBhvr>
                                      <p:tavLst>
                                        <p:tav tm="0">
                                          <p:val>
                                            <p:strVal val="ppt_y"/>
                                          </p:val>
                                        </p:tav>
                                        <p:tav tm="100000">
                                          <p:val>
                                            <p:strVal val="ppt_y"/>
                                          </p:val>
                                        </p:tav>
                                      </p:tavLst>
                                    </p:anim>
                                    <p:set>
                                      <p:cBhvr>
                                        <p:cTn id="92" dur="1" fill="hold">
                                          <p:stCondLst>
                                            <p:cond delay="499"/>
                                          </p:stCondLst>
                                        </p:cTn>
                                        <p:tgtEl>
                                          <p:spTgt spid="150531">
                                            <p:txEl>
                                              <p:pRg st="2" end="2"/>
                                            </p:txEl>
                                          </p:spTgt>
                                        </p:tgtEl>
                                        <p:attrNameLst>
                                          <p:attrName>style.visibility</p:attrName>
                                        </p:attrNameLst>
                                      </p:cBhvr>
                                      <p:to>
                                        <p:strVal val="hidden"/>
                                      </p:to>
                                    </p:set>
                                  </p:childTnLst>
                                </p:cTn>
                              </p:par>
                              <p:par>
                                <p:cTn id="93" presetID="39" presetClass="exit" presetSubtype="0" decel="100000" fill="hold" grpId="1" nodeType="withEffect">
                                  <p:stCondLst>
                                    <p:cond delay="0"/>
                                  </p:stCondLst>
                                  <p:childTnLst>
                                    <p:anim calcmode="lin" valueType="num">
                                      <p:cBhvr>
                                        <p:cTn id="94" dur="500" fill="hold"/>
                                        <p:tgtEl>
                                          <p:spTgt spid="150531">
                                            <p:txEl>
                                              <p:pRg st="3" end="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95" dur="500" fill="hold"/>
                                        <p:tgtEl>
                                          <p:spTgt spid="150531">
                                            <p:txEl>
                                              <p:pRg st="3" end="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96" dur="500" fill="hold"/>
                                        <p:tgtEl>
                                          <p:spTgt spid="150531">
                                            <p:txEl>
                                              <p:pRg st="3" end="3"/>
                                            </p:txEl>
                                          </p:spTgt>
                                        </p:tgtEl>
                                        <p:attrNameLst>
                                          <p:attrName>ppt_x</p:attrName>
                                        </p:attrNameLst>
                                      </p:cBhvr>
                                      <p:tavLst>
                                        <p:tav tm="0">
                                          <p:val>
                                            <p:strVal val="ppt_x"/>
                                          </p:val>
                                        </p:tav>
                                        <p:tav tm="50000">
                                          <p:val>
                                            <p:strVal val="ppt_x"/>
                                          </p:val>
                                        </p:tav>
                                        <p:tav tm="100000">
                                          <p:val>
                                            <p:strVal val="ppt_x-.3"/>
                                          </p:val>
                                        </p:tav>
                                      </p:tavLst>
                                    </p:anim>
                                    <p:anim calcmode="lin" valueType="num">
                                      <p:cBhvr>
                                        <p:cTn id="97" dur="500" fill="hold"/>
                                        <p:tgtEl>
                                          <p:spTgt spid="150531">
                                            <p:txEl>
                                              <p:pRg st="3" end="3"/>
                                            </p:txEl>
                                          </p:spTgt>
                                        </p:tgtEl>
                                        <p:attrNameLst>
                                          <p:attrName>ppt_y</p:attrName>
                                        </p:attrNameLst>
                                      </p:cBhvr>
                                      <p:tavLst>
                                        <p:tav tm="0">
                                          <p:val>
                                            <p:strVal val="ppt_y"/>
                                          </p:val>
                                        </p:tav>
                                        <p:tav tm="100000">
                                          <p:val>
                                            <p:strVal val="ppt_y"/>
                                          </p:val>
                                        </p:tav>
                                      </p:tavLst>
                                    </p:anim>
                                    <p:set>
                                      <p:cBhvr>
                                        <p:cTn id="98" dur="1" fill="hold">
                                          <p:stCondLst>
                                            <p:cond delay="499"/>
                                          </p:stCondLst>
                                        </p:cTn>
                                        <p:tgtEl>
                                          <p:spTgt spid="150531">
                                            <p:txEl>
                                              <p:pRg st="3" end="3"/>
                                            </p:txEl>
                                          </p:spTgt>
                                        </p:tgtEl>
                                        <p:attrNameLst>
                                          <p:attrName>style.visibility</p:attrName>
                                        </p:attrNameLst>
                                      </p:cBhvr>
                                      <p:to>
                                        <p:strVal val="hidden"/>
                                      </p:to>
                                    </p:set>
                                  </p:childTnLst>
                                </p:cTn>
                              </p:par>
                              <p:par>
                                <p:cTn id="99" presetID="39" presetClass="exit" presetSubtype="0" decel="100000" fill="hold" grpId="1" nodeType="withEffect">
                                  <p:stCondLst>
                                    <p:cond delay="0"/>
                                  </p:stCondLst>
                                  <p:childTnLst>
                                    <p:anim calcmode="lin" valueType="num">
                                      <p:cBhvr>
                                        <p:cTn id="100" dur="500" fill="hold"/>
                                        <p:tgtEl>
                                          <p:spTgt spid="150531">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01" dur="500" fill="hold"/>
                                        <p:tgtEl>
                                          <p:spTgt spid="150531">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02" dur="500" fill="hold"/>
                                        <p:tgtEl>
                                          <p:spTgt spid="150531">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103" dur="500" fill="hold"/>
                                        <p:tgtEl>
                                          <p:spTgt spid="150531">
                                            <p:txEl>
                                              <p:pRg st="4" end="4"/>
                                            </p:txEl>
                                          </p:spTgt>
                                        </p:tgtEl>
                                        <p:attrNameLst>
                                          <p:attrName>ppt_y</p:attrName>
                                        </p:attrNameLst>
                                      </p:cBhvr>
                                      <p:tavLst>
                                        <p:tav tm="0">
                                          <p:val>
                                            <p:strVal val="ppt_y"/>
                                          </p:val>
                                        </p:tav>
                                        <p:tav tm="100000">
                                          <p:val>
                                            <p:strVal val="ppt_y"/>
                                          </p:val>
                                        </p:tav>
                                      </p:tavLst>
                                    </p:anim>
                                    <p:set>
                                      <p:cBhvr>
                                        <p:cTn id="104" dur="1" fill="hold">
                                          <p:stCondLst>
                                            <p:cond delay="499"/>
                                          </p:stCondLst>
                                        </p:cTn>
                                        <p:tgtEl>
                                          <p:spTgt spid="150531">
                                            <p:txEl>
                                              <p:pRg st="4" end="4"/>
                                            </p:txEl>
                                          </p:spTgt>
                                        </p:tgtEl>
                                        <p:attrNameLst>
                                          <p:attrName>style.visibility</p:attrName>
                                        </p:attrNameLst>
                                      </p:cBhvr>
                                      <p:to>
                                        <p:strVal val="hidden"/>
                                      </p:to>
                                    </p:set>
                                  </p:childTnLst>
                                </p:cTn>
                              </p:par>
                              <p:par>
                                <p:cTn id="105" presetID="39" presetClass="exit" presetSubtype="0" decel="100000" fill="hold" grpId="1" nodeType="withEffect">
                                  <p:stCondLst>
                                    <p:cond delay="0"/>
                                  </p:stCondLst>
                                  <p:childTnLst>
                                    <p:anim calcmode="lin" valueType="num">
                                      <p:cBhvr>
                                        <p:cTn id="106" dur="500" fill="hold"/>
                                        <p:tgtEl>
                                          <p:spTgt spid="150531">
                                            <p:txEl>
                                              <p:pRg st="6" end="6"/>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07" dur="500" fill="hold"/>
                                        <p:tgtEl>
                                          <p:spTgt spid="150531">
                                            <p:txEl>
                                              <p:pRg st="6" end="6"/>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08" dur="500" fill="hold"/>
                                        <p:tgtEl>
                                          <p:spTgt spid="150531">
                                            <p:txEl>
                                              <p:pRg st="6" end="6"/>
                                            </p:txEl>
                                          </p:spTgt>
                                        </p:tgtEl>
                                        <p:attrNameLst>
                                          <p:attrName>ppt_x</p:attrName>
                                        </p:attrNameLst>
                                      </p:cBhvr>
                                      <p:tavLst>
                                        <p:tav tm="0">
                                          <p:val>
                                            <p:strVal val="ppt_x"/>
                                          </p:val>
                                        </p:tav>
                                        <p:tav tm="50000">
                                          <p:val>
                                            <p:strVal val="ppt_x"/>
                                          </p:val>
                                        </p:tav>
                                        <p:tav tm="100000">
                                          <p:val>
                                            <p:strVal val="ppt_x-.3"/>
                                          </p:val>
                                        </p:tav>
                                      </p:tavLst>
                                    </p:anim>
                                    <p:anim calcmode="lin" valueType="num">
                                      <p:cBhvr>
                                        <p:cTn id="109" dur="500" fill="hold"/>
                                        <p:tgtEl>
                                          <p:spTgt spid="150531">
                                            <p:txEl>
                                              <p:pRg st="6" end="6"/>
                                            </p:txEl>
                                          </p:spTgt>
                                        </p:tgtEl>
                                        <p:attrNameLst>
                                          <p:attrName>ppt_y</p:attrName>
                                        </p:attrNameLst>
                                      </p:cBhvr>
                                      <p:tavLst>
                                        <p:tav tm="0">
                                          <p:val>
                                            <p:strVal val="ppt_y"/>
                                          </p:val>
                                        </p:tav>
                                        <p:tav tm="100000">
                                          <p:val>
                                            <p:strVal val="ppt_y"/>
                                          </p:val>
                                        </p:tav>
                                      </p:tavLst>
                                    </p:anim>
                                    <p:set>
                                      <p:cBhvr>
                                        <p:cTn id="110" dur="1" fill="hold">
                                          <p:stCondLst>
                                            <p:cond delay="499"/>
                                          </p:stCondLst>
                                        </p:cTn>
                                        <p:tgtEl>
                                          <p:spTgt spid="150531">
                                            <p:txEl>
                                              <p:pRg st="6" end="6"/>
                                            </p:txEl>
                                          </p:spTgt>
                                        </p:tgtEl>
                                        <p:attrNameLst>
                                          <p:attrName>style.visibility</p:attrName>
                                        </p:attrNameLst>
                                      </p:cBhvr>
                                      <p:to>
                                        <p:strVal val="hidden"/>
                                      </p:to>
                                    </p:set>
                                  </p:childTnLst>
                                </p:cTn>
                              </p:par>
                              <p:par>
                                <p:cTn id="111" presetID="39" presetClass="exit" presetSubtype="0" decel="100000" fill="hold" grpId="1" nodeType="withEffect">
                                  <p:stCondLst>
                                    <p:cond delay="0"/>
                                  </p:stCondLst>
                                  <p:childTnLst>
                                    <p:anim calcmode="lin" valueType="num">
                                      <p:cBhvr>
                                        <p:cTn id="112" dur="500" fill="hold"/>
                                        <p:tgtEl>
                                          <p:spTgt spid="150531">
                                            <p:txEl>
                                              <p:pRg st="7" end="7"/>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13" dur="500" fill="hold"/>
                                        <p:tgtEl>
                                          <p:spTgt spid="150531">
                                            <p:txEl>
                                              <p:pRg st="7" end="7"/>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14" dur="500" fill="hold"/>
                                        <p:tgtEl>
                                          <p:spTgt spid="150531">
                                            <p:txEl>
                                              <p:pRg st="7" end="7"/>
                                            </p:txEl>
                                          </p:spTgt>
                                        </p:tgtEl>
                                        <p:attrNameLst>
                                          <p:attrName>ppt_x</p:attrName>
                                        </p:attrNameLst>
                                      </p:cBhvr>
                                      <p:tavLst>
                                        <p:tav tm="0">
                                          <p:val>
                                            <p:strVal val="ppt_x"/>
                                          </p:val>
                                        </p:tav>
                                        <p:tav tm="50000">
                                          <p:val>
                                            <p:strVal val="ppt_x"/>
                                          </p:val>
                                        </p:tav>
                                        <p:tav tm="100000">
                                          <p:val>
                                            <p:strVal val="ppt_x-.3"/>
                                          </p:val>
                                        </p:tav>
                                      </p:tavLst>
                                    </p:anim>
                                    <p:anim calcmode="lin" valueType="num">
                                      <p:cBhvr>
                                        <p:cTn id="115" dur="500" fill="hold"/>
                                        <p:tgtEl>
                                          <p:spTgt spid="150531">
                                            <p:txEl>
                                              <p:pRg st="7" end="7"/>
                                            </p:txEl>
                                          </p:spTgt>
                                        </p:tgtEl>
                                        <p:attrNameLst>
                                          <p:attrName>ppt_y</p:attrName>
                                        </p:attrNameLst>
                                      </p:cBhvr>
                                      <p:tavLst>
                                        <p:tav tm="0">
                                          <p:val>
                                            <p:strVal val="ppt_y"/>
                                          </p:val>
                                        </p:tav>
                                        <p:tav tm="100000">
                                          <p:val>
                                            <p:strVal val="ppt_y"/>
                                          </p:val>
                                        </p:tav>
                                      </p:tavLst>
                                    </p:anim>
                                    <p:set>
                                      <p:cBhvr>
                                        <p:cTn id="116" dur="1" fill="hold">
                                          <p:stCondLst>
                                            <p:cond delay="499"/>
                                          </p:stCondLst>
                                        </p:cTn>
                                        <p:tgtEl>
                                          <p:spTgt spid="150531">
                                            <p:txEl>
                                              <p:pRg st="7" end="7"/>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p:bldP spid="150530" grpId="1"/>
      <p:bldP spid="150531" grpId="0" build="p"/>
      <p:bldP spid="150531" grpId="1" build="allAtOnce"/>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990600" y="1277888"/>
            <a:ext cx="7772400" cy="1143000"/>
          </a:xfrm>
        </p:spPr>
        <p:txBody>
          <a:bodyPr>
            <a:normAutofit fontScale="90000"/>
          </a:bodyPr>
          <a:lstStyle/>
          <a:p>
            <a:pPr algn="r" rtl="1"/>
            <a:r>
              <a:rPr lang="ar-SA" altLang="en-US" sz="3400" b="1" dirty="0" smtClean="0">
                <a:solidFill>
                  <a:srgbClr val="1414E8"/>
                </a:solidFill>
                <a:ea typeface="Times New Roman (Arabic)"/>
                <a:cs typeface="2  Nazanin" panose="00000400000000000000" pitchFamily="2" charset="-78"/>
              </a:rPr>
              <a:t>اگر پزشك قادر به تبيين نشانه ها (</a:t>
            </a:r>
            <a:r>
              <a:rPr lang="en-US" altLang="ar-SA" sz="3400" b="1" dirty="0" smtClean="0">
                <a:solidFill>
                  <a:srgbClr val="1414E8"/>
                </a:solidFill>
                <a:ea typeface="Times New Roman (Arabic)"/>
                <a:cs typeface="2  Nazanin" panose="00000400000000000000" pitchFamily="2" charset="-78"/>
              </a:rPr>
              <a:t>Symptoms</a:t>
            </a:r>
            <a:r>
              <a:rPr lang="ar-SA" altLang="ar-SA" sz="3400" b="1" dirty="0" smtClean="0">
                <a:solidFill>
                  <a:srgbClr val="1414E8"/>
                </a:solidFill>
                <a:ea typeface="Times New Roman (Arabic)"/>
                <a:cs typeface="2  Nazanin" panose="00000400000000000000" pitchFamily="2" charset="-78"/>
              </a:rPr>
              <a:t>) </a:t>
            </a:r>
            <a:r>
              <a:rPr lang="ar-SA" altLang="en-US" sz="3400" b="1" dirty="0" smtClean="0">
                <a:solidFill>
                  <a:srgbClr val="FE3728"/>
                </a:solidFill>
                <a:ea typeface="Times New Roman (Arabic)"/>
                <a:cs typeface="2  Nazanin" panose="00000400000000000000" pitchFamily="2" charset="-78"/>
              </a:rPr>
              <a:t>باشد نه بيماري ، آنگاه تشخيص او بايد به عنوان “تشخيص نامعلوم”</a:t>
            </a:r>
            <a:r>
              <a:rPr lang="ar-SA" altLang="en-US" sz="3400" b="1" dirty="0" smtClean="0">
                <a:solidFill>
                  <a:srgbClr val="1414E8"/>
                </a:solidFill>
                <a:ea typeface="Times New Roman (Arabic)"/>
                <a:cs typeface="2  Nazanin" panose="00000400000000000000" pitchFamily="2" charset="-78"/>
              </a:rPr>
              <a:t> بيان گردد.</a:t>
            </a:r>
            <a:r>
              <a:rPr lang="ar-SA" altLang="en-US" dirty="0" smtClean="0">
                <a:solidFill>
                  <a:srgbClr val="1414E8"/>
                </a:solidFill>
                <a:ea typeface="Times New Roman (Arabic)"/>
                <a:cs typeface="2  Nazanin" panose="00000400000000000000" pitchFamily="2" charset="-78"/>
              </a:rPr>
              <a:t/>
            </a:r>
            <a:br>
              <a:rPr lang="ar-SA" altLang="en-US" dirty="0" smtClean="0">
                <a:solidFill>
                  <a:srgbClr val="1414E8"/>
                </a:solidFill>
                <a:ea typeface="Times New Roman (Arabic)"/>
                <a:cs typeface="2  Nazanin" panose="00000400000000000000" pitchFamily="2" charset="-78"/>
              </a:rPr>
            </a:br>
            <a:endParaRPr lang="ar-SA" altLang="en-US" dirty="0" smtClean="0">
              <a:solidFill>
                <a:schemeClr val="tx1"/>
              </a:solidFill>
              <a:ea typeface="Times New Roman (Arabic)"/>
              <a:cs typeface="2  Nazanin" panose="00000400000000000000" pitchFamily="2" charset="-78"/>
            </a:endParaRPr>
          </a:p>
        </p:txBody>
      </p:sp>
      <p:sp>
        <p:nvSpPr>
          <p:cNvPr id="37891" name="Rectangle 3"/>
          <p:cNvSpPr>
            <a:spLocks noGrp="1" noChangeArrowheads="1"/>
          </p:cNvSpPr>
          <p:nvPr>
            <p:ph type="subTitle" idx="1"/>
          </p:nvPr>
        </p:nvSpPr>
        <p:spPr>
          <a:xfrm>
            <a:off x="1331640" y="2133600"/>
            <a:ext cx="7355160" cy="4343400"/>
          </a:xfrm>
        </p:spPr>
        <p:txBody>
          <a:bodyPr/>
          <a:lstStyle/>
          <a:p>
            <a:pPr marL="914400" lvl="2" indent="0" algn="l"/>
            <a:r>
              <a:rPr lang="en-US" altLang="ar-SA" sz="3600" b="1" dirty="0" smtClean="0">
                <a:solidFill>
                  <a:srgbClr val="FE3728"/>
                </a:solidFill>
                <a:ea typeface="Times New Roman (Arabic)"/>
                <a:cs typeface="Zar" pitchFamily="2" charset="0"/>
              </a:rPr>
              <a:t>Headache       undiagnosed disease manifested by headache</a:t>
            </a:r>
          </a:p>
          <a:p>
            <a:pPr marL="914400" lvl="2" indent="0" algn="l"/>
            <a:r>
              <a:rPr lang="en-US" altLang="ar-SA" sz="3600" b="1" dirty="0" smtClean="0">
                <a:solidFill>
                  <a:srgbClr val="FE3728"/>
                </a:solidFill>
                <a:ea typeface="Times New Roman (Arabic)"/>
                <a:cs typeface="Zar" pitchFamily="2" charset="0"/>
              </a:rPr>
              <a:t>Unspecified cause of morbidity (or mortality)</a:t>
            </a:r>
          </a:p>
          <a:p>
            <a:pPr marL="914400" lvl="2" indent="0" algn="l"/>
            <a:r>
              <a:rPr lang="en-US" altLang="ar-SA" sz="3600" b="1" dirty="0" smtClean="0">
                <a:solidFill>
                  <a:srgbClr val="FE3728"/>
                </a:solidFill>
                <a:ea typeface="Times New Roman (Arabic)"/>
                <a:cs typeface="Zar" pitchFamily="2" charset="0"/>
              </a:rPr>
              <a:t>Unknown cause of morbidity (or mortality)</a:t>
            </a:r>
          </a:p>
          <a:p>
            <a:pPr>
              <a:buFont typeface="Monotype Sorts"/>
              <a:buNone/>
            </a:pPr>
            <a:endParaRPr lang="en-US" altLang="en-US" sz="3600" b="1" dirty="0" smtClean="0">
              <a:solidFill>
                <a:srgbClr val="FE3728"/>
              </a:solidFill>
              <a:ea typeface="Times New Roman (Arabic)"/>
            </a:endParaRPr>
          </a:p>
        </p:txBody>
      </p:sp>
    </p:spTree>
    <p:extLst>
      <p:ext uri="{BB962C8B-B14F-4D97-AF65-F5344CB8AC3E}">
        <p14:creationId xmlns="" xmlns:p14="http://schemas.microsoft.com/office/powerpoint/2010/main" val="2176405536"/>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anim calcmode="lin" valueType="num">
                                      <p:cBhvr additive="base">
                                        <p:cTn id="11"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891">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37891">
                                            <p:txEl>
                                              <p:pRg st="2" end="2"/>
                                            </p:txEl>
                                          </p:spTgt>
                                        </p:tgtEl>
                                        <p:attrNameLst>
                                          <p:attrName>style.visibility</p:attrName>
                                        </p:attrNameLst>
                                      </p:cBhvr>
                                      <p:to>
                                        <p:strVal val="visible"/>
                                      </p:to>
                                    </p:set>
                                    <p:anim calcmode="lin" valueType="num">
                                      <p:cBhvr additive="base">
                                        <p:cTn id="15"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7891">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1066800" y="228600"/>
            <a:ext cx="7772400" cy="1143000"/>
          </a:xfrm>
        </p:spPr>
        <p:txBody>
          <a:bodyPr/>
          <a:lstStyle/>
          <a:p>
            <a:pPr algn="ctr"/>
            <a:r>
              <a:rPr lang="en-US" altLang="ar-SA" dirty="0" smtClean="0">
                <a:solidFill>
                  <a:srgbClr val="FE3728"/>
                </a:solidFill>
                <a:ea typeface="Times New Roman (Arabic)"/>
                <a:cs typeface="Zar" pitchFamily="2" charset="0"/>
              </a:rPr>
              <a:t>Late effect (</a:t>
            </a:r>
            <a:r>
              <a:rPr lang="en-US" altLang="ar-SA" dirty="0" err="1" smtClean="0">
                <a:solidFill>
                  <a:srgbClr val="FE3728"/>
                </a:solidFill>
                <a:ea typeface="Times New Roman (Arabic)"/>
                <a:cs typeface="Zar" pitchFamily="2" charset="0"/>
              </a:rPr>
              <a:t>sequeal</a:t>
            </a:r>
            <a:r>
              <a:rPr lang="en-US" altLang="ar-SA" dirty="0" smtClean="0">
                <a:solidFill>
                  <a:srgbClr val="FE3728"/>
                </a:solidFill>
                <a:ea typeface="Times New Roman (Arabic)"/>
                <a:cs typeface="Zar" pitchFamily="2" charset="0"/>
              </a:rPr>
              <a:t> (of) ):</a:t>
            </a:r>
            <a:endParaRPr lang="en-US" altLang="en-US" dirty="0" smtClean="0">
              <a:solidFill>
                <a:schemeClr val="tx1"/>
              </a:solidFill>
              <a:ea typeface="Times New Roman (Arabic)"/>
              <a:cs typeface="Zar" pitchFamily="2" charset="0"/>
            </a:endParaRPr>
          </a:p>
        </p:txBody>
      </p:sp>
      <p:sp>
        <p:nvSpPr>
          <p:cNvPr id="39939" name="Rectangle 3"/>
          <p:cNvSpPr>
            <a:spLocks noGrp="1" noChangeArrowheads="1"/>
          </p:cNvSpPr>
          <p:nvPr>
            <p:ph type="subTitle" idx="1"/>
          </p:nvPr>
        </p:nvSpPr>
        <p:spPr>
          <a:xfrm>
            <a:off x="1219200" y="1676400"/>
            <a:ext cx="7543800" cy="4267200"/>
          </a:xfrm>
        </p:spPr>
        <p:txBody>
          <a:bodyPr>
            <a:normAutofit lnSpcReduction="10000"/>
          </a:bodyPr>
          <a:lstStyle/>
          <a:p>
            <a:pPr algn="r" rtl="1">
              <a:buFont typeface="Monotype Sorts"/>
              <a:buNone/>
            </a:pPr>
            <a:r>
              <a:rPr lang="ar-SA" altLang="en-US" sz="4200" b="1" dirty="0" smtClean="0">
                <a:solidFill>
                  <a:srgbClr val="1414E8"/>
                </a:solidFill>
                <a:ea typeface="Times New Roman (Arabic)"/>
                <a:cs typeface="2  Nazanin" panose="00000400000000000000" pitchFamily="2" charset="-78"/>
              </a:rPr>
              <a:t>چنانچه هدف از پذيرش درمان يا بررسي عارضه بعدي بيماريي كه براي مدت طولاني باقي نمانده است ، باشد شرح تشخيص مي بايست داراي دو مورد زير باشد. :</a:t>
            </a:r>
            <a:endParaRPr lang="en-US" altLang="en-US" sz="4200" b="1" dirty="0" smtClean="0">
              <a:solidFill>
                <a:srgbClr val="1414E8"/>
              </a:solidFill>
              <a:ea typeface="Times New Roman (Arabic)"/>
              <a:cs typeface="2  Nazanin" panose="00000400000000000000" pitchFamily="2" charset="-78"/>
            </a:endParaRPr>
          </a:p>
          <a:p>
            <a:pPr algn="r" rtl="1">
              <a:buFont typeface="Monotype Sorts"/>
              <a:buNone/>
            </a:pPr>
            <a:r>
              <a:rPr lang="ar-SA" altLang="en-US" sz="4200" b="1" dirty="0" smtClean="0">
                <a:solidFill>
                  <a:srgbClr val="008000"/>
                </a:solidFill>
                <a:ea typeface="Times New Roman (Arabic)"/>
                <a:cs typeface="2  Nazanin" panose="00000400000000000000" pitchFamily="2" charset="-78"/>
              </a:rPr>
              <a:t>-ماهيت پيامد</a:t>
            </a:r>
            <a:endParaRPr lang="en-US" altLang="en-US" sz="4200" b="1" dirty="0" smtClean="0">
              <a:solidFill>
                <a:srgbClr val="008000"/>
              </a:solidFill>
              <a:ea typeface="Times New Roman (Arabic)"/>
              <a:cs typeface="2  Nazanin" panose="00000400000000000000" pitchFamily="2" charset="-78"/>
            </a:endParaRPr>
          </a:p>
          <a:p>
            <a:pPr algn="r" rtl="1">
              <a:buFont typeface="Monotype Sorts"/>
              <a:buNone/>
            </a:pPr>
            <a:r>
              <a:rPr lang="ar-SA" altLang="en-US" sz="4200" b="1" dirty="0" smtClean="0">
                <a:solidFill>
                  <a:srgbClr val="008000"/>
                </a:solidFill>
                <a:ea typeface="Times New Roman (Arabic)"/>
                <a:cs typeface="2  Nazanin" panose="00000400000000000000" pitchFamily="2" charset="-78"/>
              </a:rPr>
              <a:t>-علت پيامد</a:t>
            </a:r>
            <a:endParaRPr lang="en-US" altLang="en-US" sz="4200" b="1" dirty="0" smtClean="0">
              <a:solidFill>
                <a:srgbClr val="851B13"/>
              </a:solidFill>
              <a:ea typeface="Times New Roman (Arabic)"/>
              <a:cs typeface="2  Nazanin" panose="00000400000000000000" pitchFamily="2" charset="-78"/>
            </a:endParaRPr>
          </a:p>
          <a:p>
            <a:pPr algn="r">
              <a:buFont typeface="Monotype Sorts"/>
              <a:buNone/>
            </a:pPr>
            <a:endParaRPr lang="en-US" altLang="en-US" dirty="0" smtClean="0">
              <a:solidFill>
                <a:srgbClr val="851B13"/>
              </a:solidFill>
              <a:ea typeface="Times New Roman (Arabic)"/>
              <a:cs typeface="2  Nazanin" panose="00000400000000000000" pitchFamily="2" charset="-78"/>
            </a:endParaRPr>
          </a:p>
        </p:txBody>
      </p:sp>
    </p:spTree>
    <p:extLst>
      <p:ext uri="{BB962C8B-B14F-4D97-AF65-F5344CB8AC3E}">
        <p14:creationId xmlns="" xmlns:p14="http://schemas.microsoft.com/office/powerpoint/2010/main" val="93676794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9939">
                                            <p:txEl>
                                              <p:pRg st="1" end="1"/>
                                            </p:txEl>
                                          </p:spTgt>
                                        </p:tgtEl>
                                        <p:attrNameLst>
                                          <p:attrName>style.visibility</p:attrName>
                                        </p:attrNameLst>
                                      </p:cBhvr>
                                      <p:to>
                                        <p:strVal val="visible"/>
                                      </p:to>
                                    </p:set>
                                    <p:anim calcmode="lin" valueType="num">
                                      <p:cBhvr additive="base">
                                        <p:cTn id="13"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9939">
                                            <p:txEl>
                                              <p:pRg st="2" end="2"/>
                                            </p:txEl>
                                          </p:spTgt>
                                        </p:tgtEl>
                                        <p:attrNameLst>
                                          <p:attrName>style.visibility</p:attrName>
                                        </p:attrNameLst>
                                      </p:cBhvr>
                                      <p:to>
                                        <p:strVal val="visible"/>
                                      </p:to>
                                    </p:set>
                                    <p:anim calcmode="lin" valueType="num">
                                      <p:cBhvr additive="base">
                                        <p:cTn id="19"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9939">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1295400" y="838200"/>
            <a:ext cx="7543800" cy="2438400"/>
          </a:xfrm>
        </p:spPr>
        <p:txBody>
          <a:bodyPr>
            <a:normAutofit fontScale="90000"/>
          </a:bodyPr>
          <a:lstStyle/>
          <a:p>
            <a:pPr algn="r" rtl="1"/>
            <a:r>
              <a:rPr lang="ar-SA" altLang="en-US" sz="4000" b="1" dirty="0" smtClean="0">
                <a:solidFill>
                  <a:srgbClr val="FE3728"/>
                </a:solidFill>
                <a:ea typeface="Times New Roman (Arabic)"/>
                <a:cs typeface="2  Nazanin" panose="00000400000000000000" pitchFamily="2" charset="-78"/>
              </a:rPr>
              <a:t>هرگاه عوارض بعدي متعددي وجود دارد و درمان و بررسي ارائه شده معطوف به يكي از آنها نباشد، شرح تشخيص هايي مانند شرح زير قابل قبول مي باشد :</a:t>
            </a:r>
            <a:br>
              <a:rPr lang="ar-SA" altLang="en-US" sz="4000" b="1" dirty="0" smtClean="0">
                <a:solidFill>
                  <a:srgbClr val="FE3728"/>
                </a:solidFill>
                <a:ea typeface="Times New Roman (Arabic)"/>
                <a:cs typeface="2  Nazanin" panose="00000400000000000000" pitchFamily="2" charset="-78"/>
              </a:rPr>
            </a:br>
            <a:endParaRPr lang="ar-SA" altLang="en-US" dirty="0" smtClean="0">
              <a:ea typeface="Times New Roman (Arabic)"/>
              <a:cs typeface="2  Nazanin" panose="00000400000000000000" pitchFamily="2" charset="-78"/>
            </a:endParaRPr>
          </a:p>
        </p:txBody>
      </p:sp>
      <p:sp>
        <p:nvSpPr>
          <p:cNvPr id="45059" name="Rectangle 3"/>
          <p:cNvSpPr>
            <a:spLocks noGrp="1" noChangeArrowheads="1"/>
          </p:cNvSpPr>
          <p:nvPr>
            <p:ph type="subTitle" idx="1"/>
          </p:nvPr>
        </p:nvSpPr>
        <p:spPr>
          <a:xfrm>
            <a:off x="1219200" y="3352800"/>
            <a:ext cx="7391400" cy="3200400"/>
          </a:xfrm>
        </p:spPr>
        <p:txBody>
          <a:bodyPr/>
          <a:lstStyle/>
          <a:p>
            <a:pPr algn="l">
              <a:buFont typeface="Monotype Sorts"/>
              <a:buChar char="4"/>
            </a:pPr>
            <a:r>
              <a:rPr lang="en-US" altLang="ar-SA" sz="4000" dirty="0" err="1" smtClean="0">
                <a:solidFill>
                  <a:srgbClr val="1414E8"/>
                </a:solidFill>
                <a:ea typeface="Times New Roman (Arabic)"/>
                <a:cs typeface="Zar" pitchFamily="2" charset="0"/>
              </a:rPr>
              <a:t>Sequeale</a:t>
            </a:r>
            <a:r>
              <a:rPr lang="en-US" altLang="ar-SA" sz="4000" dirty="0" smtClean="0">
                <a:solidFill>
                  <a:srgbClr val="1414E8"/>
                </a:solidFill>
                <a:ea typeface="Times New Roman (Arabic)"/>
                <a:cs typeface="Zar" pitchFamily="2" charset="0"/>
              </a:rPr>
              <a:t> of </a:t>
            </a:r>
            <a:r>
              <a:rPr lang="en-US" altLang="ar-SA" sz="4000" dirty="0" err="1" smtClean="0">
                <a:solidFill>
                  <a:srgbClr val="1414E8"/>
                </a:solidFill>
                <a:ea typeface="Times New Roman (Arabic)"/>
                <a:cs typeface="Zar" pitchFamily="2" charset="0"/>
              </a:rPr>
              <a:t>cereborovascular</a:t>
            </a:r>
            <a:r>
              <a:rPr lang="en-US" altLang="ar-SA" sz="4000" dirty="0" smtClean="0">
                <a:solidFill>
                  <a:srgbClr val="1414E8"/>
                </a:solidFill>
                <a:ea typeface="Times New Roman (Arabic)"/>
                <a:cs typeface="Zar" pitchFamily="2" charset="0"/>
              </a:rPr>
              <a:t> accidents</a:t>
            </a:r>
          </a:p>
          <a:p>
            <a:pPr algn="l">
              <a:buFont typeface="Monotype Sorts"/>
              <a:buChar char="4"/>
            </a:pPr>
            <a:r>
              <a:rPr lang="en-US" altLang="ar-SA" sz="4000" dirty="0" err="1" smtClean="0">
                <a:solidFill>
                  <a:srgbClr val="1414E8"/>
                </a:solidFill>
                <a:ea typeface="Times New Roman (Arabic)"/>
                <a:cs typeface="Zar" pitchFamily="2" charset="0"/>
              </a:rPr>
              <a:t>Sequeal</a:t>
            </a:r>
            <a:r>
              <a:rPr lang="en-US" altLang="ar-SA" sz="4000" dirty="0" smtClean="0">
                <a:solidFill>
                  <a:srgbClr val="1414E8"/>
                </a:solidFill>
                <a:ea typeface="Times New Roman (Arabic)"/>
                <a:cs typeface="Zar" pitchFamily="2" charset="0"/>
              </a:rPr>
              <a:t> of multiple fractures</a:t>
            </a:r>
          </a:p>
          <a:p>
            <a:pPr>
              <a:buFont typeface="Monotype Sorts"/>
              <a:buNone/>
            </a:pPr>
            <a:endParaRPr lang="en-US" altLang="en-US" dirty="0" smtClean="0">
              <a:ea typeface="Times New Roman (Arabic)"/>
            </a:endParaRPr>
          </a:p>
        </p:txBody>
      </p:sp>
    </p:spTree>
    <p:extLst>
      <p:ext uri="{BB962C8B-B14F-4D97-AF65-F5344CB8AC3E}">
        <p14:creationId xmlns="" xmlns:p14="http://schemas.microsoft.com/office/powerpoint/2010/main" val="398703592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type="subTitle" idx="1"/>
          </p:nvPr>
        </p:nvSpPr>
        <p:spPr>
          <a:xfrm>
            <a:off x="1259632" y="990600"/>
            <a:ext cx="7503368" cy="5867400"/>
          </a:xfrm>
        </p:spPr>
        <p:txBody>
          <a:bodyPr/>
          <a:lstStyle/>
          <a:p>
            <a:pPr algn="r" rtl="1">
              <a:buFont typeface="Monotype Sorts"/>
              <a:buNone/>
            </a:pPr>
            <a:r>
              <a:rPr lang="ar-SA" altLang="en-US" sz="4000" b="1" dirty="0" smtClean="0">
                <a:solidFill>
                  <a:srgbClr val="FE3728"/>
                </a:solidFill>
                <a:ea typeface="Times New Roman (Arabic)"/>
                <a:cs typeface="2  Nazanin" panose="00000400000000000000" pitchFamily="2" charset="-78"/>
              </a:rPr>
              <a:t>در </a:t>
            </a:r>
            <a:r>
              <a:rPr lang="ar-SA" altLang="en-US" sz="3600" b="1" dirty="0" smtClean="0">
                <a:solidFill>
                  <a:srgbClr val="FE3728"/>
                </a:solidFill>
                <a:ea typeface="Zar" pitchFamily="2" charset="0"/>
                <a:cs typeface="2  Nazanin" panose="00000400000000000000" pitchFamily="2" charset="-78"/>
              </a:rPr>
              <a:t>مورد بيماريها و مرگ وميرهايي كه در اثر حوادث و جراحات خارجي بروز  ميكنند ، بايد ضمن ثبت حوادث و جراحات خارجي ، نكات زير را مد نظر قرار داد :</a:t>
            </a:r>
            <a:endParaRPr lang="en-US" altLang="en-US" sz="3600" b="1" dirty="0" smtClean="0">
              <a:solidFill>
                <a:schemeClr val="tx1"/>
              </a:solidFill>
              <a:ea typeface="Zar" pitchFamily="2" charset="0"/>
              <a:cs typeface="2  Nazanin" panose="00000400000000000000" pitchFamily="2" charset="-78"/>
            </a:endParaRPr>
          </a:p>
          <a:p>
            <a:pPr algn="r" rtl="1">
              <a:buFont typeface="Monotype Sorts"/>
              <a:buNone/>
            </a:pPr>
            <a:r>
              <a:rPr lang="ar-SA" altLang="en-US" sz="3600" b="1" dirty="0" smtClean="0">
                <a:solidFill>
                  <a:srgbClr val="008000"/>
                </a:solidFill>
                <a:ea typeface="Zar" pitchFamily="2" charset="0"/>
                <a:cs typeface="2  Nazanin" panose="00000400000000000000" pitchFamily="2" charset="-78"/>
              </a:rPr>
              <a:t>الف-</a:t>
            </a:r>
            <a:r>
              <a:rPr lang="ar-SA" altLang="en-US" sz="3600" b="1" dirty="0" smtClean="0">
                <a:solidFill>
                  <a:schemeClr val="tx1"/>
                </a:solidFill>
                <a:ea typeface="Zar" pitchFamily="2" charset="0"/>
                <a:cs typeface="2  Nazanin" panose="00000400000000000000" pitchFamily="2" charset="-78"/>
              </a:rPr>
              <a:t> </a:t>
            </a:r>
            <a:r>
              <a:rPr lang="ar-SA" altLang="en-US" sz="3600" b="1" dirty="0" smtClean="0">
                <a:solidFill>
                  <a:srgbClr val="1414E8"/>
                </a:solidFill>
                <a:ea typeface="Zar" pitchFamily="2" charset="0"/>
                <a:cs typeface="2  Nazanin" panose="00000400000000000000" pitchFamily="2" charset="-78"/>
              </a:rPr>
              <a:t>محل رخداد حادثه يا جراحت بايد مشخص گردد.</a:t>
            </a:r>
            <a:endParaRPr lang="en-US" altLang="en-US" sz="3600" b="1" dirty="0" smtClean="0">
              <a:solidFill>
                <a:schemeClr val="tx1"/>
              </a:solidFill>
              <a:ea typeface="Zar" pitchFamily="2" charset="0"/>
              <a:cs typeface="2  Nazanin" panose="00000400000000000000" pitchFamily="2" charset="-78"/>
            </a:endParaRPr>
          </a:p>
          <a:p>
            <a:pPr algn="r" rtl="1">
              <a:buFont typeface="Monotype Sorts"/>
              <a:buNone/>
            </a:pPr>
            <a:r>
              <a:rPr lang="ar-SA" altLang="en-US" sz="3600" b="1" dirty="0" smtClean="0">
                <a:solidFill>
                  <a:srgbClr val="008000"/>
                </a:solidFill>
                <a:ea typeface="Zar" pitchFamily="2" charset="0"/>
                <a:cs typeface="2  Nazanin" panose="00000400000000000000" pitchFamily="2" charset="-78"/>
              </a:rPr>
              <a:t>ب-</a:t>
            </a:r>
            <a:r>
              <a:rPr lang="ar-SA" altLang="en-US" sz="3600" b="1" dirty="0" smtClean="0">
                <a:solidFill>
                  <a:schemeClr val="tx1"/>
                </a:solidFill>
                <a:ea typeface="Zar" pitchFamily="2" charset="0"/>
                <a:cs typeface="2  Nazanin" panose="00000400000000000000" pitchFamily="2" charset="-78"/>
              </a:rPr>
              <a:t> </a:t>
            </a:r>
            <a:r>
              <a:rPr lang="ar-SA" altLang="en-US" sz="3600" b="1" dirty="0" smtClean="0">
                <a:solidFill>
                  <a:srgbClr val="1414E8"/>
                </a:solidFill>
                <a:ea typeface="Zar" pitchFamily="2" charset="0"/>
                <a:cs typeface="2  Nazanin" panose="00000400000000000000" pitchFamily="2" charset="-78"/>
              </a:rPr>
              <a:t>به هنگام بروز حادثه، فعاليتي كه شخص مشغول انجام آن بوده است مشخص گردد.</a:t>
            </a:r>
            <a:endParaRPr lang="en-US" altLang="en-US" sz="3600" b="1" dirty="0" smtClean="0">
              <a:solidFill>
                <a:srgbClr val="1414E8"/>
              </a:solidFill>
              <a:ea typeface="Zar" pitchFamily="2" charset="0"/>
              <a:cs typeface="2  Nazanin" panose="00000400000000000000" pitchFamily="2" charset="-78"/>
            </a:endParaRPr>
          </a:p>
          <a:p>
            <a:pPr algn="r" rtl="1">
              <a:buFont typeface="Monotype Sorts"/>
              <a:buNone/>
            </a:pPr>
            <a:endParaRPr lang="en-US" altLang="en-US" sz="3600" b="1" dirty="0" smtClean="0">
              <a:ea typeface="Times New Roman (Arabic)"/>
              <a:cs typeface="2  Nazanin" panose="00000400000000000000" pitchFamily="2" charset="-78"/>
            </a:endParaRPr>
          </a:p>
        </p:txBody>
      </p:sp>
    </p:spTree>
    <p:extLst>
      <p:ext uri="{BB962C8B-B14F-4D97-AF65-F5344CB8AC3E}">
        <p14:creationId xmlns="" xmlns:p14="http://schemas.microsoft.com/office/powerpoint/2010/main" val="184890004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45059">
                                            <p:txEl>
                                              <p:pRg st="1" end="1"/>
                                            </p:txEl>
                                          </p:spTgt>
                                        </p:tgtEl>
                                        <p:attrNameLst>
                                          <p:attrName>style.visibility</p:attrName>
                                        </p:attrNameLst>
                                      </p:cBhvr>
                                      <p:to>
                                        <p:strVal val="visible"/>
                                      </p:to>
                                    </p:set>
                                    <p:anim calcmode="lin" valueType="num">
                                      <p:cBhvr additive="base">
                                        <p:cTn id="13" dur="500" fill="hold"/>
                                        <p:tgtEl>
                                          <p:spTgt spid="450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505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45059">
                                            <p:txEl>
                                              <p:pRg st="2" end="2"/>
                                            </p:txEl>
                                          </p:spTgt>
                                        </p:tgtEl>
                                        <p:attrNameLst>
                                          <p:attrName>style.visibility</p:attrName>
                                        </p:attrNameLst>
                                      </p:cBhvr>
                                      <p:to>
                                        <p:strVal val="visible"/>
                                      </p:to>
                                    </p:set>
                                    <p:anim calcmode="lin" valueType="num">
                                      <p:cBhvr additive="base">
                                        <p:cTn id="19" dur="500" fill="hold"/>
                                        <p:tgtEl>
                                          <p:spTgt spid="450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5059">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42369" name="Group 33"/>
          <p:cNvGraphicFramePr>
            <a:graphicFrameLocks noGrp="1"/>
          </p:cNvGraphicFramePr>
          <p:nvPr>
            <p:ph/>
          </p:nvPr>
        </p:nvGraphicFramePr>
        <p:xfrm>
          <a:off x="1259632" y="1700213"/>
          <a:ext cx="7196981" cy="3851275"/>
        </p:xfrm>
        <a:graphic>
          <a:graphicData uri="http://schemas.openxmlformats.org/drawingml/2006/table">
            <a:tbl>
              <a:tblPr rtl="1"/>
              <a:tblGrid>
                <a:gridCol w="2008671">
                  <a:extLst>
                    <a:ext uri="{9D8B030D-6E8A-4147-A177-3AD203B41FA5}">
                      <a16:colId xmlns="" xmlns:a16="http://schemas.microsoft.com/office/drawing/2014/main" val="20000"/>
                    </a:ext>
                  </a:extLst>
                </a:gridCol>
                <a:gridCol w="5188310">
                  <a:extLst>
                    <a:ext uri="{9D8B030D-6E8A-4147-A177-3AD203B41FA5}">
                      <a16:colId xmlns="" xmlns:a16="http://schemas.microsoft.com/office/drawing/2014/main" val="20001"/>
                    </a:ext>
                  </a:extLst>
                </a:gridCol>
              </a:tblGrid>
              <a:tr h="312738">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نامشخص و مبهم</a:t>
                      </a:r>
                      <a:endParaRPr kumimoji="0" lang="ar-SA"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كامل و مناسب</a:t>
                      </a:r>
                      <a:endParaRPr kumimoji="0" lang="ar-SA"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41300">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Shock</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Septic shock</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15900">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Diabetes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Insulin dependent diabetes mellitus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92088">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Pneumonia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Pneumoccocal pneumonia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30225">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Malnutrition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Sever protein calorie malnutrition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577850">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UTI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Urinary Tract Infection due to E – coli</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192088">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Septicemia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Streptococcal septicemia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265113">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Otitis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Acute suppressive otitis media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bl>
          </a:graphicData>
        </a:graphic>
      </p:graphicFrame>
      <p:sp>
        <p:nvSpPr>
          <p:cNvPr id="87071" name="Rectangle 107"/>
          <p:cNvSpPr>
            <a:spLocks noChangeArrowheads="1"/>
          </p:cNvSpPr>
          <p:nvPr/>
        </p:nvSpPr>
        <p:spPr bwMode="auto">
          <a:xfrm>
            <a:off x="762000" y="446088"/>
            <a:ext cx="8077200" cy="519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justLow" rtl="1"/>
            <a:r>
              <a:rPr lang="ar-SA" altLang="en-US" sz="2800">
                <a:ea typeface="Nazanin" pitchFamily="2" charset="-78"/>
                <a:cs typeface="B Titr" pitchFamily="2" charset="0"/>
              </a:rPr>
              <a:t>چند كلمه تشخيصي نامشخص و مبهم و اشكال كامل و مناسب آنها</a:t>
            </a:r>
          </a:p>
        </p:txBody>
      </p:sp>
    </p:spTree>
    <p:extLst>
      <p:ext uri="{BB962C8B-B14F-4D97-AF65-F5344CB8AC3E}">
        <p14:creationId xmlns="" xmlns:p14="http://schemas.microsoft.com/office/powerpoint/2010/main" val="6980834"/>
      </p:ext>
    </p:extLst>
  </p:cSld>
  <p:clrMapOvr>
    <a:masterClrMapping/>
  </p:clrMapOvr>
  <p:transition>
    <p:cover dir="d"/>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P.G\تدريس\مرگ ، گواهی فوت و جواز دفن\جوازدفن\4.jpg"/>
          <p:cNvPicPr>
            <a:picLocks noGrp="1"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187624" y="0"/>
            <a:ext cx="7704856" cy="6858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1935405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P.G\تدريس\مرگ ، گواهی فوت و جواز دفن\جوازدفن\5.jpg"/>
          <p:cNvPicPr>
            <a:picLocks noGrp="1"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0"/>
            <a:ext cx="8280920" cy="6858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918591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115888"/>
            <a:ext cx="8229600" cy="720725"/>
          </a:xfrm>
          <a:noFill/>
        </p:spPr>
        <p:txBody>
          <a:bodyPr/>
          <a:lstStyle/>
          <a:p>
            <a:pPr algn="ctr" rtl="1" eaLnBrk="1" hangingPunct="1"/>
            <a:r>
              <a:rPr lang="ar-SA" altLang="fa-IR" sz="3200" b="1" dirty="0" smtClean="0">
                <a:effectLst/>
                <a:cs typeface="2  Yagut" panose="00000400000000000000" pitchFamily="2" charset="-78"/>
              </a:rPr>
              <a:t>3</a:t>
            </a:r>
            <a:r>
              <a:rPr lang="fa-IR" altLang="fa-IR" sz="3200" b="1" dirty="0" smtClean="0">
                <a:effectLst/>
                <a:cs typeface="2  Yagut" panose="00000400000000000000" pitchFamily="2" charset="-78"/>
              </a:rPr>
              <a:t>) </a:t>
            </a:r>
            <a:r>
              <a:rPr lang="ar-SA" altLang="fa-IR" sz="3200" b="1" dirty="0" smtClean="0">
                <a:effectLst/>
                <a:cs typeface="2  Yagut" panose="00000400000000000000" pitchFamily="2" charset="-78"/>
              </a:rPr>
              <a:t> </a:t>
            </a:r>
            <a:r>
              <a:rPr lang="fa-IR" altLang="fa-IR" sz="3200" b="1" dirty="0" smtClean="0">
                <a:effectLst/>
                <a:cs typeface="2  Yagut" panose="00000400000000000000" pitchFamily="2" charset="-78"/>
              </a:rPr>
              <a:t>حداقل های </a:t>
            </a:r>
            <a:r>
              <a:rPr lang="ar-SA" altLang="fa-IR" sz="3200" b="1" dirty="0" smtClean="0">
                <a:effectLst/>
                <a:cs typeface="2  Yagut" panose="00000400000000000000" pitchFamily="2" charset="-78"/>
              </a:rPr>
              <a:t>برگ شرح حال</a:t>
            </a:r>
            <a:r>
              <a:rPr lang="fa-IR" altLang="fa-IR" sz="3200" b="1" dirty="0" smtClean="0">
                <a:effectLst/>
                <a:cs typeface="2  Yagut" panose="00000400000000000000" pitchFamily="2" charset="-78"/>
              </a:rPr>
              <a:t> :</a:t>
            </a:r>
            <a:r>
              <a:rPr lang="ar-SA" altLang="fa-IR" sz="3200" b="1" dirty="0" smtClean="0">
                <a:effectLst/>
                <a:cs typeface="2  Yagut" panose="00000400000000000000" pitchFamily="2" charset="-78"/>
              </a:rPr>
              <a:t> </a:t>
            </a:r>
            <a:endParaRPr lang="en-US" altLang="fa-IR" sz="8000" dirty="0" smtClean="0">
              <a:effectLst/>
              <a:cs typeface="2  Yagut" panose="00000400000000000000" pitchFamily="2" charset="-78"/>
            </a:endParaRPr>
          </a:p>
        </p:txBody>
      </p:sp>
      <p:sp>
        <p:nvSpPr>
          <p:cNvPr id="23555" name="Rectangle 3"/>
          <p:cNvSpPr>
            <a:spLocks noGrp="1" noChangeArrowheads="1"/>
          </p:cNvSpPr>
          <p:nvPr>
            <p:ph type="body" idx="1"/>
          </p:nvPr>
        </p:nvSpPr>
        <p:spPr>
          <a:xfrm>
            <a:off x="250825" y="908050"/>
            <a:ext cx="8642350" cy="5400675"/>
          </a:xfrm>
        </p:spPr>
        <p:txBody>
          <a:bodyPr>
            <a:normAutofit fontScale="92500" lnSpcReduction="20000"/>
          </a:bodyPr>
          <a:lstStyle/>
          <a:p>
            <a:pPr algn="r" rtl="1">
              <a:defRPr/>
            </a:pPr>
            <a:r>
              <a:rPr lang="fa-IR" sz="2400" b="1" dirty="0" smtClean="0">
                <a:cs typeface="2  Traffic" panose="00000400000000000000" pitchFamily="2" charset="-78"/>
              </a:rPr>
              <a:t>مشخصات </a:t>
            </a:r>
            <a:r>
              <a:rPr lang="fa-IR" sz="2400" b="1" dirty="0">
                <a:cs typeface="2  Traffic" panose="00000400000000000000" pitchFamily="2" charset="-78"/>
              </a:rPr>
              <a:t>دموگرافیک </a:t>
            </a:r>
            <a:r>
              <a:rPr lang="fa-IR" sz="2400" b="1" dirty="0" smtClean="0">
                <a:cs typeface="2  Traffic" panose="00000400000000000000" pitchFamily="2" charset="-78"/>
              </a:rPr>
              <a:t>(جمعیت شناختی) </a:t>
            </a:r>
            <a:r>
              <a:rPr lang="fa-IR" sz="2400" b="1" dirty="0">
                <a:cs typeface="2  Traffic" panose="00000400000000000000" pitchFamily="2" charset="-78"/>
              </a:rPr>
              <a:t>بيمار</a:t>
            </a:r>
          </a:p>
          <a:p>
            <a:pPr algn="r" rtl="1">
              <a:defRPr/>
            </a:pPr>
            <a:r>
              <a:rPr lang="fa-IR" sz="2400" b="1" dirty="0" smtClean="0">
                <a:cs typeface="2  Traffic" panose="00000400000000000000" pitchFamily="2" charset="-78"/>
              </a:rPr>
              <a:t>جزییات </a:t>
            </a:r>
            <a:r>
              <a:rPr lang="fa-IR" sz="2400" b="1" dirty="0">
                <a:cs typeface="2  Traffic" panose="00000400000000000000" pitchFamily="2" charset="-78"/>
              </a:rPr>
              <a:t>بیماری وشكايت فعلي</a:t>
            </a:r>
          </a:p>
          <a:p>
            <a:pPr algn="r" rtl="1">
              <a:defRPr/>
            </a:pPr>
            <a:r>
              <a:rPr lang="fa-IR" sz="2400" b="1" dirty="0" smtClean="0">
                <a:cs typeface="2  Traffic" panose="00000400000000000000" pitchFamily="2" charset="-78"/>
              </a:rPr>
              <a:t>تاريخچه </a:t>
            </a:r>
            <a:r>
              <a:rPr lang="fa-IR" sz="2400" b="1" dirty="0">
                <a:cs typeface="2  Traffic" panose="00000400000000000000" pitchFamily="2" charset="-78"/>
              </a:rPr>
              <a:t>شكايت فعلي</a:t>
            </a:r>
          </a:p>
          <a:p>
            <a:pPr algn="r" rtl="1">
              <a:defRPr/>
            </a:pPr>
            <a:r>
              <a:rPr lang="fa-IR" sz="2400" b="1" dirty="0" smtClean="0">
                <a:cs typeface="2  Traffic" panose="00000400000000000000" pitchFamily="2" charset="-78"/>
              </a:rPr>
              <a:t>تاريخچه </a:t>
            </a:r>
            <a:r>
              <a:rPr lang="fa-IR" sz="2400" b="1" dirty="0">
                <a:cs typeface="2  Traffic" panose="00000400000000000000" pitchFamily="2" charset="-78"/>
              </a:rPr>
              <a:t>اي از وضعيت سلامت و بیماری در گذشته</a:t>
            </a:r>
          </a:p>
          <a:p>
            <a:pPr algn="r" rtl="1">
              <a:defRPr/>
            </a:pPr>
            <a:r>
              <a:rPr lang="fa-IR" sz="2400" b="1" dirty="0" smtClean="0">
                <a:cs typeface="2  Traffic" panose="00000400000000000000" pitchFamily="2" charset="-78"/>
              </a:rPr>
              <a:t>سوابق </a:t>
            </a:r>
            <a:r>
              <a:rPr lang="fa-IR" sz="2400" b="1" dirty="0">
                <a:cs typeface="2  Traffic" panose="00000400000000000000" pitchFamily="2" charset="-78"/>
              </a:rPr>
              <a:t>مربوط به پرونده یا پذیرش قبلی دراین بیمارستان و </a:t>
            </a:r>
            <a:r>
              <a:rPr lang="fa-IR" sz="2400" b="1" dirty="0" smtClean="0">
                <a:cs typeface="2  Traffic" panose="00000400000000000000" pitchFamily="2" charset="-78"/>
              </a:rPr>
              <a:t>سوابق</a:t>
            </a:r>
          </a:p>
          <a:p>
            <a:pPr marL="82296" indent="0" algn="r" rtl="1">
              <a:buNone/>
              <a:defRPr/>
            </a:pPr>
            <a:r>
              <a:rPr lang="fa-IR" sz="2400" b="1" dirty="0" smtClean="0">
                <a:cs typeface="2  Traffic" panose="00000400000000000000" pitchFamily="2" charset="-78"/>
              </a:rPr>
              <a:t> </a:t>
            </a:r>
            <a:r>
              <a:rPr lang="fa-IR" sz="2400" b="1" dirty="0">
                <a:cs typeface="2  Traffic" panose="00000400000000000000" pitchFamily="2" charset="-78"/>
              </a:rPr>
              <a:t>جراحی</a:t>
            </a:r>
          </a:p>
          <a:p>
            <a:pPr algn="r" rtl="1">
              <a:defRPr/>
            </a:pPr>
            <a:r>
              <a:rPr lang="fa-IR" sz="2400" b="1" dirty="0" smtClean="0">
                <a:cs typeface="2  Traffic" panose="00000400000000000000" pitchFamily="2" charset="-78"/>
              </a:rPr>
              <a:t>وضعيت </a:t>
            </a:r>
            <a:r>
              <a:rPr lang="fa-IR" sz="2400" b="1" dirty="0">
                <a:cs typeface="2  Traffic" panose="00000400000000000000" pitchFamily="2" charset="-78"/>
              </a:rPr>
              <a:t>حساسیت بيمار</a:t>
            </a:r>
          </a:p>
          <a:p>
            <a:pPr algn="r" rtl="1">
              <a:defRPr/>
            </a:pPr>
            <a:r>
              <a:rPr lang="fa-IR" sz="2400" b="1" dirty="0" smtClean="0">
                <a:cs typeface="2  Traffic" panose="00000400000000000000" pitchFamily="2" charset="-78"/>
              </a:rPr>
              <a:t>داروهايي </a:t>
            </a:r>
            <a:r>
              <a:rPr lang="fa-IR" sz="2400" b="1" dirty="0">
                <a:cs typeface="2  Traffic" panose="00000400000000000000" pitchFamily="2" charset="-78"/>
              </a:rPr>
              <a:t>كه مصرف مي كند</a:t>
            </a:r>
          </a:p>
          <a:p>
            <a:pPr algn="r" rtl="1">
              <a:defRPr/>
            </a:pPr>
            <a:r>
              <a:rPr lang="fa-IR" sz="2400" b="1" dirty="0" smtClean="0">
                <a:cs typeface="2  Traffic" panose="00000400000000000000" pitchFamily="2" charset="-78"/>
              </a:rPr>
              <a:t>حساسیت </a:t>
            </a:r>
            <a:r>
              <a:rPr lang="fa-IR" sz="2400" b="1" dirty="0">
                <a:cs typeface="2  Traffic" panose="00000400000000000000" pitchFamily="2" charset="-78"/>
              </a:rPr>
              <a:t>و ناسازگاری دارویی</a:t>
            </a:r>
          </a:p>
          <a:p>
            <a:pPr algn="r" rtl="1">
              <a:defRPr/>
            </a:pPr>
            <a:r>
              <a:rPr lang="fa-IR" sz="2400" b="1" dirty="0" smtClean="0">
                <a:cs typeface="2  Traffic" panose="00000400000000000000" pitchFamily="2" charset="-78"/>
              </a:rPr>
              <a:t>نتايج </a:t>
            </a:r>
            <a:r>
              <a:rPr lang="fa-IR" sz="2400" b="1" dirty="0">
                <a:cs typeface="2  Traffic" panose="00000400000000000000" pitchFamily="2" charset="-78"/>
              </a:rPr>
              <a:t>معاينات باليني</a:t>
            </a:r>
          </a:p>
          <a:p>
            <a:pPr algn="r" rtl="1">
              <a:defRPr/>
            </a:pPr>
            <a:r>
              <a:rPr lang="fa-IR" sz="2400" b="1" dirty="0" smtClean="0">
                <a:cs typeface="2  Traffic" panose="00000400000000000000" pitchFamily="2" charset="-78"/>
              </a:rPr>
              <a:t>تشخيصهاي </a:t>
            </a:r>
            <a:r>
              <a:rPr lang="fa-IR" sz="2400" b="1" dirty="0">
                <a:cs typeface="2  Traffic" panose="00000400000000000000" pitchFamily="2" charset="-78"/>
              </a:rPr>
              <a:t>افتراقي</a:t>
            </a:r>
          </a:p>
          <a:p>
            <a:pPr algn="r" rtl="1">
              <a:defRPr/>
            </a:pPr>
            <a:r>
              <a:rPr lang="fa-IR" sz="2400" b="1" dirty="0" smtClean="0">
                <a:cs typeface="2  Traffic" panose="00000400000000000000" pitchFamily="2" charset="-78"/>
              </a:rPr>
              <a:t>برنامه ي </a:t>
            </a:r>
            <a:r>
              <a:rPr lang="fa-IR" sz="2400" b="1" dirty="0">
                <a:cs typeface="2  Traffic" panose="00000400000000000000" pitchFamily="2" charset="-78"/>
              </a:rPr>
              <a:t>درماني</a:t>
            </a:r>
          </a:p>
          <a:p>
            <a:pPr algn="r" rtl="1">
              <a:defRPr/>
            </a:pPr>
            <a:r>
              <a:rPr lang="fa-IR" sz="2400" b="1" dirty="0" smtClean="0">
                <a:cs typeface="2  Traffic" panose="00000400000000000000" pitchFamily="2" charset="-78"/>
              </a:rPr>
              <a:t>تاریخچه </a:t>
            </a:r>
            <a:r>
              <a:rPr lang="fa-IR" sz="2400" b="1" dirty="0">
                <a:cs typeface="2  Traffic" panose="00000400000000000000" pitchFamily="2" charset="-78"/>
              </a:rPr>
              <a:t>روانی – اجتماعی بیمار شامل </a:t>
            </a:r>
            <a:r>
              <a:rPr lang="fa-IR" sz="2400" b="1" dirty="0" smtClean="0">
                <a:cs typeface="2  Traffic" panose="00000400000000000000" pitchFamily="2" charset="-78"/>
              </a:rPr>
              <a:t>واکنشهای </a:t>
            </a:r>
            <a:r>
              <a:rPr lang="fa-IR" sz="2400" b="1" dirty="0">
                <a:cs typeface="2  Traffic" panose="00000400000000000000" pitchFamily="2" charset="-78"/>
              </a:rPr>
              <a:t>احساسی هیجانی</a:t>
            </a:r>
            <a:r>
              <a:rPr lang="fa-IR" sz="2400" b="1" dirty="0" smtClean="0">
                <a:cs typeface="2  Traffic" panose="00000400000000000000" pitchFamily="2" charset="-78"/>
              </a:rPr>
              <a:t>،</a:t>
            </a:r>
          </a:p>
          <a:p>
            <a:pPr marL="82296" indent="0" algn="r" rtl="1">
              <a:buNone/>
              <a:defRPr/>
            </a:pPr>
            <a:r>
              <a:rPr lang="fa-IR" sz="2400" b="1" dirty="0" smtClean="0">
                <a:cs typeface="2  Traffic" panose="00000400000000000000" pitchFamily="2" charset="-78"/>
              </a:rPr>
              <a:t> </a:t>
            </a:r>
            <a:r>
              <a:rPr lang="fa-IR" sz="2400" b="1" dirty="0">
                <a:cs typeface="2  Traffic" panose="00000400000000000000" pitchFamily="2" charset="-78"/>
              </a:rPr>
              <a:t>رفتاری و وضعیت اجتماعی</a:t>
            </a:r>
          </a:p>
          <a:p>
            <a:pPr algn="r" rtl="1">
              <a:defRPr/>
            </a:pPr>
            <a:r>
              <a:rPr lang="fa-IR" sz="2400" b="1" dirty="0" smtClean="0">
                <a:cs typeface="2  Traffic" panose="00000400000000000000" pitchFamily="2" charset="-78"/>
              </a:rPr>
              <a:t>تاریخچه </a:t>
            </a:r>
            <a:r>
              <a:rPr lang="fa-IR" sz="2400" b="1" dirty="0">
                <a:cs typeface="2  Traffic" panose="00000400000000000000" pitchFamily="2" charset="-78"/>
              </a:rPr>
              <a:t>فامیلی</a:t>
            </a:r>
            <a:r>
              <a:rPr lang="fa-IR" altLang="fa-IR" sz="2400" dirty="0" smtClean="0">
                <a:cs typeface="2  Traffic" panose="00000400000000000000" pitchFamily="2" charset="-78"/>
              </a:rPr>
              <a:t> </a:t>
            </a:r>
            <a:r>
              <a:rPr lang="ar-SA" altLang="fa-IR" sz="2400" dirty="0" smtClean="0">
                <a:cs typeface="2  Traffic" panose="00000400000000000000" pitchFamily="2" charset="-78"/>
              </a:rPr>
              <a:t>.</a:t>
            </a:r>
          </a:p>
        </p:txBody>
      </p:sp>
    </p:spTree>
    <p:extLst>
      <p:ext uri="{BB962C8B-B14F-4D97-AF65-F5344CB8AC3E}">
        <p14:creationId xmlns="" xmlns:p14="http://schemas.microsoft.com/office/powerpoint/2010/main" val="73285827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P.G\تدريس\مرگ ، گواهی فوت و جواز دفن\جوازدفن\9.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8100" y="-60370"/>
            <a:ext cx="9220200" cy="697874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764987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9672" y="897923"/>
            <a:ext cx="7200800" cy="3844001"/>
          </a:xfrm>
          <a:prstGeom prst="rect">
            <a:avLst/>
          </a:prstGeom>
        </p:spPr>
        <p:txBody>
          <a:bodyPr wrap="square">
            <a:spAutoFit/>
          </a:bodyPr>
          <a:lstStyle/>
          <a:p>
            <a:pPr algn="just" rtl="1">
              <a:lnSpc>
                <a:spcPct val="107000"/>
              </a:lnSpc>
              <a:spcAft>
                <a:spcPts val="800"/>
              </a:spcAft>
            </a:pPr>
            <a:r>
              <a:rPr lang="ar-SA" sz="2000" b="1" dirty="0">
                <a:latin typeface="Calibri" panose="020F0502020204030204" pitchFamily="34" charset="0"/>
                <a:ea typeface="Calibri" panose="020F0502020204030204" pitchFamily="34" charset="0"/>
                <a:cs typeface="2  Nazanin" panose="00000400000000000000" pitchFamily="2" charset="-78"/>
              </a:rPr>
              <a:t>گواهی فوت : دارای سه بند است </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000" b="1" dirty="0">
                <a:latin typeface="Calibri" panose="020F0502020204030204" pitchFamily="34" charset="0"/>
                <a:ea typeface="Calibri" panose="020F0502020204030204" pitchFamily="34" charset="0"/>
                <a:cs typeface="2  Nazanin" panose="00000400000000000000" pitchFamily="2" charset="-78"/>
              </a:rPr>
              <a:t>بند یک : دارای چهار لاین الف: </a:t>
            </a:r>
            <a:r>
              <a:rPr lang="fa-IR" sz="2000" b="1" dirty="0">
                <a:latin typeface="Calibri" panose="020F0502020204030204" pitchFamily="34" charset="0"/>
                <a:ea typeface="Calibri" panose="020F0502020204030204" pitchFamily="34" charset="0"/>
                <a:cs typeface="2  Nazanin" panose="00000400000000000000" pitchFamily="2" charset="-78"/>
              </a:rPr>
              <a:t>علت فوری مرگ            لاین ب: </a:t>
            </a: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a:t>
            </a:r>
            <a:r>
              <a:rPr lang="ar-SA" sz="2000" b="1" dirty="0">
                <a:latin typeface="Eras Bold ITC" panose="020B0907030504020204" pitchFamily="34" charset="0"/>
                <a:ea typeface="Calibri" panose="020F0502020204030204" pitchFamily="34" charset="0"/>
                <a:cs typeface="2  Nazanin" panose="00000400000000000000" pitchFamily="2" charset="-78"/>
              </a:rPr>
              <a:t>حد</a:t>
            </a: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واسط</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لاین ج: علت </a:t>
            </a:r>
            <a:r>
              <a:rPr lang="ar-SA" sz="2000" b="1" dirty="0">
                <a:latin typeface="Eras Bold ITC" panose="020B0907030504020204" pitchFamily="34" charset="0"/>
                <a:ea typeface="Calibri" panose="020F0502020204030204" pitchFamily="34" charset="0"/>
                <a:cs typeface="2  Nazanin" panose="00000400000000000000" pitchFamily="2" charset="-78"/>
              </a:rPr>
              <a:t>حد</a:t>
            </a: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واسط                  لاین د: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زمینه ای مرگ</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بند دو:  سابقه بیماری</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بند سه : فاصله زمانی تقریبی وضعیت تا مرگ</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نکته:</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اگر یک علت داشته باشیم در لاین الف </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اگر دو علت داشته باشیم الف و ب   و ب علت زمینه ای مرگ</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اگر سه علت داشته باشیم الف و ب و ج   و ج علت زمینه ای مرگ</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اگر چهار وضعیت داشته باشیم الف و ب و ج و د   و د علت زمینه ای مرگ</a:t>
            </a:r>
            <a:endParaRPr lang="en-US"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 xmlns:p14="http://schemas.microsoft.com/office/powerpoint/2010/main" val="386713894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59632" y="403046"/>
            <a:ext cx="7632848" cy="3169970"/>
          </a:xfrm>
          <a:prstGeom prst="rect">
            <a:avLst/>
          </a:prstGeom>
        </p:spPr>
        <p:txBody>
          <a:bodyPr wrap="square">
            <a:spAutoFit/>
          </a:bodyPr>
          <a:lstStyle/>
          <a:p>
            <a:pPr algn="just" rtl="1">
              <a:lnSpc>
                <a:spcPct val="107000"/>
              </a:lnSpc>
              <a:spcAft>
                <a:spcPts val="800"/>
              </a:spcAft>
            </a:pPr>
            <a:r>
              <a:rPr lang="ar-SA" b="1" dirty="0">
                <a:latin typeface="Calibri" panose="020F0502020204030204" pitchFamily="34" charset="0"/>
                <a:ea typeface="Calibri" panose="020F0502020204030204" pitchFamily="34" charset="0"/>
                <a:cs typeface="2  Nazanin" panose="00000400000000000000" pitchFamily="2" charset="-78"/>
              </a:rPr>
              <a:t>- یک خانم 50 ساله با استفراغ خونی در بیمارستان پذیرش شد. و تشخیص </a:t>
            </a:r>
            <a:r>
              <a:rPr lang="ar-SA" b="1" dirty="0">
                <a:solidFill>
                  <a:srgbClr val="002060"/>
                </a:solidFill>
                <a:latin typeface="Calibri" panose="020F0502020204030204" pitchFamily="34" charset="0"/>
                <a:ea typeface="Calibri" panose="020F0502020204030204" pitchFamily="34" charset="0"/>
                <a:cs typeface="2  Nazanin" panose="00000400000000000000" pitchFamily="2" charset="-78"/>
              </a:rPr>
              <a:t>خونریزی </a:t>
            </a:r>
            <a:r>
              <a:rPr lang="ar-SA" b="1" dirty="0">
                <a:solidFill>
                  <a:srgbClr val="00B050"/>
                </a:solidFill>
                <a:latin typeface="Calibri" panose="020F0502020204030204" pitchFamily="34" charset="0"/>
                <a:ea typeface="Calibri" panose="020F0502020204030204" pitchFamily="34" charset="0"/>
                <a:cs typeface="2  Nazanin" panose="00000400000000000000" pitchFamily="2" charset="-78"/>
              </a:rPr>
              <a:t>واریس مری </a:t>
            </a:r>
            <a:r>
              <a:rPr lang="ar-SA" b="1" dirty="0">
                <a:latin typeface="Calibri" panose="020F0502020204030204" pitchFamily="34" charset="0"/>
                <a:ea typeface="Calibri" panose="020F0502020204030204" pitchFamily="34" charset="0"/>
                <a:cs typeface="2  Nazanin" panose="00000400000000000000" pitchFamily="2" charset="-78"/>
              </a:rPr>
              <a:t>برای او داده شد. بررسی نشان دهنده </a:t>
            </a:r>
            <a:r>
              <a:rPr lang="ar-SA" b="1" dirty="0">
                <a:solidFill>
                  <a:srgbClr val="00B050"/>
                </a:solidFill>
                <a:latin typeface="Calibri" panose="020F0502020204030204" pitchFamily="34" charset="0"/>
                <a:ea typeface="Calibri" panose="020F0502020204030204" pitchFamily="34" charset="0"/>
                <a:cs typeface="2  Nazanin" panose="00000400000000000000" pitchFamily="2" charset="-78"/>
              </a:rPr>
              <a:t>فشار خون بالا ورید پورت </a:t>
            </a:r>
            <a:r>
              <a:rPr lang="ar-SA" b="1" dirty="0">
                <a:latin typeface="Calibri" panose="020F0502020204030204" pitchFamily="34" charset="0"/>
                <a:ea typeface="Calibri" panose="020F0502020204030204" pitchFamily="34" charset="0"/>
                <a:cs typeface="2  Nazanin" panose="00000400000000000000" pitchFamily="2" charset="-78"/>
              </a:rPr>
              <a:t>بود. همچنین سابقه ابتلا به </a:t>
            </a:r>
            <a:r>
              <a:rPr lang="ar-SA" b="1" dirty="0">
                <a:solidFill>
                  <a:srgbClr val="00B050"/>
                </a:solidFill>
                <a:latin typeface="Calibri" panose="020F0502020204030204" pitchFamily="34" charset="0"/>
                <a:ea typeface="Calibri" panose="020F0502020204030204" pitchFamily="34" charset="0"/>
                <a:cs typeface="2  Nazanin" panose="00000400000000000000" pitchFamily="2" charset="-78"/>
              </a:rPr>
              <a:t>هپاتیت</a:t>
            </a:r>
            <a:r>
              <a:rPr lang="ar-SA" b="1" dirty="0">
                <a:solidFill>
                  <a:srgbClr val="FF0000"/>
                </a:solidFill>
                <a:latin typeface="Calibri" panose="020F0502020204030204" pitchFamily="34" charset="0"/>
                <a:ea typeface="Calibri" panose="020F0502020204030204" pitchFamily="34" charset="0"/>
                <a:cs typeface="2  Nazanin" panose="00000400000000000000" pitchFamily="2" charset="-78"/>
              </a:rPr>
              <a:t>  </a:t>
            </a:r>
            <a:r>
              <a:rPr lang="ar-SA" b="1" dirty="0">
                <a:latin typeface="Calibri" panose="020F0502020204030204" pitchFamily="34" charset="0"/>
                <a:ea typeface="Calibri" panose="020F0502020204030204" pitchFamily="34" charset="0"/>
                <a:cs typeface="2  Nazanin" panose="00000400000000000000" pitchFamily="2" charset="-78"/>
              </a:rPr>
              <a:t> </a:t>
            </a:r>
            <a:r>
              <a:rPr lang="en-US" b="1" dirty="0">
                <a:latin typeface="Calibri" panose="020F0502020204030204" pitchFamily="34" charset="0"/>
                <a:ea typeface="Calibri" panose="020F0502020204030204" pitchFamily="34" charset="0"/>
                <a:cs typeface="2  Nazanin" panose="00000400000000000000" pitchFamily="2" charset="-78"/>
              </a:rPr>
              <a:t>B</a:t>
            </a:r>
            <a:r>
              <a:rPr lang="en-US" b="1" dirty="0">
                <a:latin typeface="2  Nazanin" panose="00000400000000000000" pitchFamily="2" charset="-78"/>
                <a:ea typeface="Calibri" panose="020F0502020204030204" pitchFamily="34" charset="0"/>
                <a:cs typeface="Arial" panose="020B0604020202020204" pitchFamily="34" charset="0"/>
              </a:rPr>
              <a:t> </a:t>
            </a:r>
            <a:r>
              <a:rPr lang="fa-IR" b="1" dirty="0">
                <a:latin typeface="2  Nazanin" panose="00000400000000000000" pitchFamily="2" charset="-78"/>
                <a:ea typeface="Calibri" panose="020F0502020204030204" pitchFamily="34" charset="0"/>
                <a:cs typeface="Arial" panose="020B0604020202020204" pitchFamily="34" charset="0"/>
              </a:rPr>
              <a:t>را داشت بیمار سه روز بعد فوت شد.</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b="1" dirty="0">
                <a:latin typeface="Calibri" panose="020F0502020204030204" pitchFamily="34" charset="0"/>
                <a:ea typeface="Calibri" panose="020F0502020204030204" pitchFamily="34" charset="0"/>
                <a:cs typeface="2  Nazanin" panose="00000400000000000000" pitchFamily="2" charset="-78"/>
              </a:rPr>
              <a:t>علت فوری مرگ:</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 </a:t>
            </a:r>
            <a:r>
              <a:rPr lang="ar-SA" b="1" dirty="0">
                <a:solidFill>
                  <a:srgbClr val="FF0000"/>
                </a:solidFill>
                <a:latin typeface="Calibri" panose="020F0502020204030204" pitchFamily="34" charset="0"/>
                <a:ea typeface="Calibri" panose="020F0502020204030204" pitchFamily="34" charset="0"/>
                <a:cs typeface="2  Nazanin" panose="00000400000000000000" pitchFamily="2" charset="-78"/>
              </a:rPr>
              <a:t>خونریزی واریس مری</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a:t>
            </a:r>
            <a:r>
              <a:rPr lang="ar-SA" b="1" dirty="0">
                <a:latin typeface="Eras Bold ITC" panose="020B0907030504020204" pitchFamily="34" charset="0"/>
                <a:ea typeface="Calibri" panose="020F0502020204030204" pitchFamily="34" charset="0"/>
                <a:cs typeface="2  Nazanin" panose="00000400000000000000" pitchFamily="2" charset="-78"/>
              </a:rPr>
              <a:t>حد</a:t>
            </a:r>
            <a:r>
              <a:rPr lang="ar-SA" b="1" dirty="0">
                <a:solidFill>
                  <a:srgbClr val="000000"/>
                </a:solidFill>
                <a:latin typeface="Calibri" panose="020F0502020204030204" pitchFamily="34" charset="0"/>
                <a:ea typeface="Calibri" panose="020F0502020204030204" pitchFamily="34" charset="0"/>
                <a:cs typeface="2  Nazanin" panose="00000400000000000000" pitchFamily="2" charset="-78"/>
              </a:rPr>
              <a:t> واسط: </a:t>
            </a:r>
            <a:r>
              <a:rPr lang="ar-SA" b="1" dirty="0">
                <a:solidFill>
                  <a:srgbClr val="FF0000"/>
                </a:solidFill>
                <a:latin typeface="Calibri" panose="020F0502020204030204" pitchFamily="34" charset="0"/>
                <a:ea typeface="Calibri" panose="020F0502020204030204" pitchFamily="34" charset="0"/>
                <a:cs typeface="2  Nazanin" panose="00000400000000000000" pitchFamily="2" charset="-78"/>
              </a:rPr>
              <a:t>فشار خون بالا ورید پورت و سیروز کبدی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زمینه ای مرگ: </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هپاتیت </a:t>
            </a:r>
            <a:r>
              <a:rPr lang="en-US" b="1" dirty="0">
                <a:solidFill>
                  <a:srgbClr val="FF0000"/>
                </a:solidFill>
                <a:latin typeface="Calibri" panose="020F0502020204030204" pitchFamily="34" charset="0"/>
                <a:ea typeface="Calibri" panose="020F0502020204030204" pitchFamily="34" charset="0"/>
                <a:cs typeface="2  Nazanin" panose="00000400000000000000" pitchFamily="2" charset="-78"/>
              </a:rPr>
              <a:t>B</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 مردی بعلت </a:t>
            </a:r>
            <a:r>
              <a:rPr lang="fa-IR" b="1" dirty="0">
                <a:solidFill>
                  <a:srgbClr val="00B050"/>
                </a:solidFill>
                <a:latin typeface="Calibri" panose="020F0502020204030204" pitchFamily="34" charset="0"/>
                <a:ea typeface="Calibri" panose="020F0502020204030204" pitchFamily="34" charset="0"/>
                <a:cs typeface="2  Nazanin" panose="00000400000000000000" pitchFamily="2" charset="-78"/>
              </a:rPr>
              <a:t>خونریزی مغزی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ناشی از </a:t>
            </a:r>
            <a:r>
              <a:rPr lang="fa-IR" b="1" dirty="0">
                <a:solidFill>
                  <a:srgbClr val="00B050"/>
                </a:solidFill>
                <a:latin typeface="Calibri" panose="020F0502020204030204" pitchFamily="34" charset="0"/>
                <a:ea typeface="Calibri" panose="020F0502020204030204" pitchFamily="34" charset="0"/>
                <a:cs typeface="2  Nazanin" panose="00000400000000000000" pitchFamily="2" charset="-78"/>
              </a:rPr>
              <a:t>فشار خون ثانویه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اصل از </a:t>
            </a:r>
            <a:r>
              <a:rPr lang="fa-IR" b="1" dirty="0">
                <a:solidFill>
                  <a:srgbClr val="00B050"/>
                </a:solidFill>
                <a:latin typeface="Calibri" panose="020F0502020204030204" pitchFamily="34" charset="0"/>
                <a:ea typeface="Calibri" panose="020F0502020204030204" pitchFamily="34" charset="0"/>
                <a:cs typeface="2  Nazanin" panose="00000400000000000000" pitchFamily="2" charset="-78"/>
              </a:rPr>
              <a:t>پیلونفریت مزمن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فوت می کند. پیلونفریت مزمن ناشی از </a:t>
            </a:r>
            <a:r>
              <a:rPr lang="fa-IR" b="1" dirty="0">
                <a:solidFill>
                  <a:srgbClr val="00B050"/>
                </a:solidFill>
                <a:latin typeface="Calibri" panose="020F0502020204030204" pitchFamily="34" charset="0"/>
                <a:ea typeface="Calibri" panose="020F0502020204030204" pitchFamily="34" charset="0"/>
                <a:cs typeface="2  Nazanin" panose="00000400000000000000" pitchFamily="2" charset="-78"/>
              </a:rPr>
              <a:t>انسداد مجرای کلیه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و بعلت </a:t>
            </a:r>
            <a:r>
              <a:rPr lang="fa-IR" b="1" dirty="0">
                <a:solidFill>
                  <a:srgbClr val="00B050"/>
                </a:solidFill>
                <a:latin typeface="Calibri" panose="020F0502020204030204" pitchFamily="34" charset="0"/>
                <a:ea typeface="Calibri" panose="020F0502020204030204" pitchFamily="34" charset="0"/>
                <a:cs typeface="2  Nazanin" panose="00000400000000000000" pitchFamily="2" charset="-78"/>
              </a:rPr>
              <a:t>هیپرتروفی خوش خیم پروستات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بوده است. </a:t>
            </a:r>
            <a:r>
              <a:rPr lang="fa-IR" b="1" dirty="0">
                <a:solidFill>
                  <a:srgbClr val="00B050"/>
                </a:solidFill>
                <a:latin typeface="Calibri" panose="020F0502020204030204" pitchFamily="34" charset="0"/>
                <a:ea typeface="Calibri" panose="020F0502020204030204" pitchFamily="34" charset="0"/>
                <a:cs typeface="2  Nazanin" panose="00000400000000000000" pitchFamily="2" charset="-78"/>
              </a:rPr>
              <a:t>سابقه دیابت تایپ دو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داشته که 5 سال پیش از مرگش تشخیص داده شده است.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6" name="Rectangle 5"/>
          <p:cNvSpPr/>
          <p:nvPr/>
        </p:nvSpPr>
        <p:spPr>
          <a:xfrm>
            <a:off x="1475656" y="3530206"/>
            <a:ext cx="7416824" cy="1186607"/>
          </a:xfrm>
          <a:prstGeom prst="rect">
            <a:avLst/>
          </a:prstGeom>
        </p:spPr>
        <p:txBody>
          <a:bodyPr wrap="square">
            <a:spAutoFit/>
          </a:bodyPr>
          <a:lstStyle/>
          <a:p>
            <a:pPr algn="just" rtl="1">
              <a:lnSpc>
                <a:spcPct val="107000"/>
              </a:lnSpc>
              <a:spcAft>
                <a:spcPts val="800"/>
              </a:spcAft>
            </a:pPr>
            <a:r>
              <a:rPr lang="fa-IR" b="1" dirty="0">
                <a:latin typeface="Calibri" panose="020F0502020204030204" pitchFamily="34" charset="0"/>
                <a:ea typeface="Calibri" panose="020F0502020204030204" pitchFamily="34" charset="0"/>
                <a:cs typeface="2  Nazanin" panose="00000400000000000000" pitchFamily="2" charset="-78"/>
              </a:rPr>
              <a:t>علت فوری مرگ:</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 خونریزی مغزی</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a:t>
            </a:r>
            <a:r>
              <a:rPr lang="ar-SA" b="1" dirty="0">
                <a:latin typeface="Eras Bold ITC" panose="020B0907030504020204" pitchFamily="34" charset="0"/>
                <a:ea typeface="Calibri" panose="020F0502020204030204" pitchFamily="34" charset="0"/>
                <a:cs typeface="2  Nazanin" panose="00000400000000000000" pitchFamily="2" charset="-78"/>
              </a:rPr>
              <a:t>حد</a:t>
            </a:r>
            <a:r>
              <a:rPr lang="ar-SA" b="1" dirty="0">
                <a:solidFill>
                  <a:srgbClr val="000000"/>
                </a:solidFill>
                <a:latin typeface="Calibri" panose="020F0502020204030204" pitchFamily="34" charset="0"/>
                <a:ea typeface="Calibri" panose="020F0502020204030204" pitchFamily="34" charset="0"/>
                <a:cs typeface="2  Nazanin" panose="00000400000000000000" pitchFamily="2" charset="-78"/>
              </a:rPr>
              <a:t> واسط:</a:t>
            </a:r>
            <a:r>
              <a:rPr lang="ar-SA" b="1" dirty="0">
                <a:solidFill>
                  <a:srgbClr val="FF0000"/>
                </a:solidFill>
                <a:latin typeface="Calibri" panose="020F0502020204030204" pitchFamily="34" charset="0"/>
                <a:ea typeface="Calibri" panose="020F0502020204030204" pitchFamily="34" charset="0"/>
                <a:cs typeface="2  Nazanin" panose="00000400000000000000" pitchFamily="2" charset="-78"/>
              </a:rPr>
              <a:t> </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پیلونفریت مزمن</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 </a:t>
            </a:r>
            <a:r>
              <a:rPr lang="ar-SA" b="1" dirty="0">
                <a:solidFill>
                  <a:srgbClr val="FF0000"/>
                </a:solidFill>
                <a:latin typeface="Calibri" panose="020F0502020204030204" pitchFamily="34" charset="0"/>
                <a:ea typeface="Calibri" panose="020F0502020204030204" pitchFamily="34" charset="0"/>
                <a:cs typeface="2  Nazanin" panose="00000400000000000000" pitchFamily="2" charset="-78"/>
              </a:rPr>
              <a:t>ناشی از </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انسداد مجرای کلیه و فشار خون ثانویه       </a:t>
            </a:r>
            <a:r>
              <a:rPr lang="fa-IR" b="1" dirty="0">
                <a:solidFill>
                  <a:srgbClr val="C00000"/>
                </a:solidFill>
                <a:latin typeface="Calibri" panose="020F0502020204030204" pitchFamily="34" charset="0"/>
                <a:ea typeface="Calibri" panose="020F0502020204030204" pitchFamily="34" charset="0"/>
                <a:cs typeface="2  Nazanin" panose="00000400000000000000" pitchFamily="2" charset="-78"/>
              </a:rPr>
              <a:t>بند یک</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زمینه ای مرگ: </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هیپرتروفی خوش خیم پروستات</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7" name="Left Brace 6"/>
          <p:cNvSpPr/>
          <p:nvPr/>
        </p:nvSpPr>
        <p:spPr>
          <a:xfrm>
            <a:off x="2411760" y="3573016"/>
            <a:ext cx="144016" cy="10801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ectangle 8"/>
          <p:cNvSpPr/>
          <p:nvPr/>
        </p:nvSpPr>
        <p:spPr>
          <a:xfrm>
            <a:off x="6452388" y="4859868"/>
            <a:ext cx="2440092" cy="369332"/>
          </a:xfrm>
          <a:prstGeom prst="rect">
            <a:avLst/>
          </a:prstGeom>
        </p:spPr>
        <p:txBody>
          <a:bodyPr wrap="none">
            <a:spAutoFit/>
          </a:bodyPr>
          <a:lstStyle/>
          <a:p>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 بند دو: </a:t>
            </a:r>
            <a:r>
              <a:rPr lang="fa-IR" b="1" dirty="0">
                <a:solidFill>
                  <a:srgbClr val="C00000"/>
                </a:solidFill>
                <a:latin typeface="Calibri" panose="020F0502020204030204" pitchFamily="34" charset="0"/>
                <a:ea typeface="Calibri" panose="020F0502020204030204" pitchFamily="34" charset="0"/>
                <a:cs typeface="2  Nazanin" panose="00000400000000000000" pitchFamily="2" charset="-78"/>
              </a:rPr>
              <a:t>سابقه دیابت تایپ دو</a:t>
            </a:r>
            <a:endParaRPr lang="en-US" dirty="0"/>
          </a:p>
        </p:txBody>
      </p:sp>
    </p:spTree>
    <p:extLst>
      <p:ext uri="{BB962C8B-B14F-4D97-AF65-F5344CB8AC3E}">
        <p14:creationId xmlns="" xmlns:p14="http://schemas.microsoft.com/office/powerpoint/2010/main" val="357657048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321949"/>
            <a:ext cx="7416824" cy="3013133"/>
          </a:xfrm>
          <a:prstGeom prst="rect">
            <a:avLst/>
          </a:prstGeom>
        </p:spPr>
        <p:txBody>
          <a:bodyPr wrap="square">
            <a:spAutoFit/>
          </a:bodyPr>
          <a:lstStyle/>
          <a:p>
            <a:pPr algn="just" rtl="1">
              <a:lnSpc>
                <a:spcPct val="107000"/>
              </a:lnSpc>
              <a:spcAft>
                <a:spcPts val="800"/>
              </a:spcAft>
            </a:pP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آقای هفتاد ساله بر اثر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خونریزی مغزی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سه روز قبل فوت شده است. خونریزی مغزی بعلت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پرفشاری خون ثانویه</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بوده که از سال قبل ایجاد شده است. فشار خون نامبرده به دلیل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پیلونفریت مزمن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بوده که از دود دو سال قبل شروع شده است. پنج سال قبل برای این فرد تشخیص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آدنوم پروستات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داده شده بود و با تشخیص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هیپرپلازی خوش خیم پروستات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به طور متناوب </a:t>
            </a:r>
            <a:r>
              <a:rPr lang="ar-SA" sz="2000" b="1" dirty="0">
                <a:latin typeface="Eras Bold ITC" panose="020B0907030504020204" pitchFamily="34" charset="0"/>
                <a:ea typeface="Calibri" panose="020F0502020204030204" pitchFamily="34" charset="0"/>
                <a:cs typeface="2  Nazanin" panose="00000400000000000000" pitchFamily="2" charset="-78"/>
              </a:rPr>
              <a:t>تحت</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درمان قرار داشته است. </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000" b="1" dirty="0">
                <a:latin typeface="Calibri" panose="020F0502020204030204" pitchFamily="34" charset="0"/>
                <a:ea typeface="Calibri" panose="020F0502020204030204" pitchFamily="34" charset="0"/>
                <a:cs typeface="2  Nazanin" panose="00000400000000000000" pitchFamily="2" charset="-78"/>
              </a:rPr>
              <a:t>علت فوری مرگ لابن  الف:</a:t>
            </a:r>
            <a:r>
              <a:rPr lang="fa-IR" sz="2000" b="1" dirty="0">
                <a:solidFill>
                  <a:srgbClr val="FF0000"/>
                </a:solidFill>
                <a:latin typeface="Calibri" panose="020F0502020204030204" pitchFamily="34" charset="0"/>
                <a:ea typeface="Calibri" panose="020F0502020204030204" pitchFamily="34" charset="0"/>
                <a:cs typeface="2  Nazanin" panose="00000400000000000000" pitchFamily="2" charset="-78"/>
              </a:rPr>
              <a:t>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خونریزی مغزی</a:t>
            </a:r>
            <a:endParaRPr lang="en-US" sz="16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a:t>
            </a:r>
            <a:r>
              <a:rPr lang="ar-SA" sz="2000" b="1" dirty="0">
                <a:latin typeface="Eras Bold ITC" panose="020B0907030504020204" pitchFamily="34" charset="0"/>
                <a:ea typeface="Calibri" panose="020F0502020204030204" pitchFamily="34" charset="0"/>
                <a:cs typeface="2  Nazanin" panose="00000400000000000000" pitchFamily="2" charset="-78"/>
              </a:rPr>
              <a:t>حد</a:t>
            </a: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واسط</a:t>
            </a:r>
            <a:r>
              <a:rPr lang="ar-SA" sz="2000" b="1" dirty="0">
                <a:latin typeface="Calibri" panose="020F0502020204030204" pitchFamily="34" charset="0"/>
                <a:ea typeface="Calibri" panose="020F0502020204030204" pitchFamily="34" charset="0"/>
                <a:cs typeface="2  Nazanin" panose="00000400000000000000" pitchFamily="2" charset="-78"/>
              </a:rPr>
              <a:t> </a:t>
            </a:r>
            <a:r>
              <a:rPr lang="fa-IR" sz="2000" b="1" dirty="0">
                <a:latin typeface="Calibri" panose="020F0502020204030204" pitchFamily="34" charset="0"/>
                <a:ea typeface="Calibri" panose="020F0502020204030204" pitchFamily="34" charset="0"/>
                <a:cs typeface="2  Nazanin" panose="00000400000000000000" pitchFamily="2" charset="-78"/>
              </a:rPr>
              <a:t>لابن ب و ج </a:t>
            </a:r>
            <a:r>
              <a:rPr lang="ar-SA"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پرفشاری خون ثانویه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لاین ب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و پیلونفریت مزمن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لاین ج</a:t>
            </a:r>
            <a:endParaRPr lang="en-US" sz="1600" dirty="0">
              <a:latin typeface="Calibri" panose="020F0502020204030204" pitchFamily="34" charset="0"/>
              <a:ea typeface="Calibri" panose="020F0502020204030204" pitchFamily="34" charset="0"/>
              <a:cs typeface="Arial" panose="020B0604020202020204" pitchFamily="34" charset="0"/>
            </a:endParaRPr>
          </a:p>
          <a:p>
            <a:pPr algn="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علت زمینه ای مرگ</a:t>
            </a:r>
            <a:r>
              <a:rPr lang="fa-IR" sz="2000" b="1" dirty="0">
                <a:latin typeface="Calibri" panose="020F0502020204030204" pitchFamily="34" charset="0"/>
                <a:ea typeface="Calibri" panose="020F0502020204030204" pitchFamily="34" charset="0"/>
                <a:cs typeface="2  Nazanin" panose="00000400000000000000" pitchFamily="2" charset="-78"/>
              </a:rPr>
              <a:t> لابن  د </a:t>
            </a:r>
            <a:r>
              <a:rPr lang="fa-IR" sz="2000" b="1" dirty="0">
                <a:solidFill>
                  <a:srgbClr val="000000"/>
                </a:solidFill>
                <a:latin typeface="Calibri" panose="020F0502020204030204" pitchFamily="34" charset="0"/>
                <a:ea typeface="Calibri" panose="020F0502020204030204" pitchFamily="34" charset="0"/>
                <a:cs typeface="2  Nazanin" panose="00000400000000000000" pitchFamily="2" charset="-78"/>
              </a:rPr>
              <a:t>: </a:t>
            </a:r>
            <a:r>
              <a:rPr lang="fa-IR" sz="2000" b="1" dirty="0">
                <a:solidFill>
                  <a:srgbClr val="C00000"/>
                </a:solidFill>
                <a:latin typeface="Calibri" panose="020F0502020204030204" pitchFamily="34" charset="0"/>
                <a:ea typeface="Calibri" panose="020F0502020204030204" pitchFamily="34" charset="0"/>
                <a:cs typeface="2  Nazanin" panose="00000400000000000000" pitchFamily="2" charset="-78"/>
              </a:rPr>
              <a:t>هیپرپلازی خوش خیم پروستات</a:t>
            </a:r>
            <a:endParaRPr lang="en-US" sz="2000" dirty="0"/>
          </a:p>
        </p:txBody>
      </p:sp>
    </p:spTree>
    <p:extLst>
      <p:ext uri="{BB962C8B-B14F-4D97-AF65-F5344CB8AC3E}">
        <p14:creationId xmlns="" xmlns:p14="http://schemas.microsoft.com/office/powerpoint/2010/main" val="390328979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3648" y="188640"/>
            <a:ext cx="7416824" cy="5552546"/>
          </a:xfrm>
          <a:prstGeom prst="rect">
            <a:avLst/>
          </a:prstGeom>
        </p:spPr>
        <p:txBody>
          <a:bodyPr wrap="square">
            <a:spAutoFit/>
          </a:bodyPr>
          <a:lstStyle/>
          <a:p>
            <a:pPr algn="just" rtl="1">
              <a:lnSpc>
                <a:spcPct val="107000"/>
              </a:lnSpc>
              <a:spcAft>
                <a:spcPts val="800"/>
              </a:spcAft>
            </a:pPr>
            <a:r>
              <a:rPr lang="ar-SA" sz="2400"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جسد یک پیرمرد نودو دو ساله در رختخواب منزل پیدا شد. نامبرده سابقه بیماری قابل توجهی نداشته است. در کالبد شکافی انجام شده بیماری خفیف عروق کرونر و تغییرات آتروفیک ژنرالیزه منطبق با تغییرات طبیعی روند افزایش سن دیده شد. هیچ علت خاصی برای مرگ وجود نداشت و نتیجه سم شناسی هم منفی بود.</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لاین الف: </a:t>
            </a:r>
            <a:r>
              <a:rPr lang="ar-SA" sz="2400"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مرگ طبیعی با علت نامشخص </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لاین ب:  </a:t>
            </a:r>
            <a:r>
              <a:rPr lang="ar-SA" sz="2400"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بند اول         لاین ج:  </a:t>
            </a:r>
            <a:r>
              <a:rPr lang="ar-SA" sz="2400"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sz="2400"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لاین د: </a:t>
            </a:r>
            <a:r>
              <a:rPr lang="ar-SA" sz="2400"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0000"/>
                </a:solidFill>
                <a:latin typeface="Calibri" panose="020F0502020204030204" pitchFamily="34" charset="0"/>
                <a:ea typeface="Calibri" panose="020F0502020204030204" pitchFamily="34" charset="0"/>
                <a:cs typeface="2  Nazanin" panose="00000400000000000000" pitchFamily="2" charset="-78"/>
              </a:rPr>
              <a:t> </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000000"/>
                </a:solidFill>
                <a:latin typeface="Calibri" panose="020F0502020204030204" pitchFamily="34" charset="0"/>
                <a:ea typeface="Calibri" panose="020F0502020204030204" pitchFamily="34" charset="0"/>
                <a:cs typeface="2  Nazanin" panose="00000400000000000000" pitchFamily="2" charset="-78"/>
              </a:rPr>
              <a:t>بند دوم         </a:t>
            </a:r>
            <a:r>
              <a:rPr lang="fa-IR" sz="2400" b="1" dirty="0">
                <a:solidFill>
                  <a:srgbClr val="FF0000"/>
                </a:solidFill>
                <a:latin typeface="Calibri" panose="020F0502020204030204" pitchFamily="34" charset="0"/>
                <a:ea typeface="Calibri" panose="020F0502020204030204" pitchFamily="34" charset="0"/>
                <a:cs typeface="2  Nazanin" panose="00000400000000000000" pitchFamily="2" charset="-78"/>
              </a:rPr>
              <a:t>پرفشاری خون      و    فیبریلاسیون دهلیزی</a:t>
            </a:r>
            <a:endParaRPr lang="en-US"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sz="2400" b="1" dirty="0">
                <a:solidFill>
                  <a:srgbClr val="FF0000"/>
                </a:solidFill>
                <a:latin typeface="Calibri" panose="020F0502020204030204" pitchFamily="34" charset="0"/>
                <a:ea typeface="Calibri" panose="020F0502020204030204" pitchFamily="34" charset="0"/>
                <a:cs typeface="2  Nazanin" panose="00000400000000000000" pitchFamily="2" charset="-78"/>
              </a:rPr>
              <a:t> </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 xmlns:p14="http://schemas.microsoft.com/office/powerpoint/2010/main" val="210036271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115616" y="476672"/>
            <a:ext cx="7776864" cy="3181384"/>
          </a:xfrm>
          <a:prstGeom prst="rect">
            <a:avLst/>
          </a:prstGeom>
        </p:spPr>
        <p:txBody>
          <a:bodyPr wrap="square">
            <a:spAutoFit/>
          </a:bodyPr>
          <a:lstStyle/>
          <a:p>
            <a:pPr algn="just" rtl="1">
              <a:lnSpc>
                <a:spcPct val="107000"/>
              </a:lnSpc>
              <a:spcAft>
                <a:spcPts val="800"/>
              </a:spcAft>
            </a:pPr>
            <a:r>
              <a:rPr lang="fa-IR" b="1" dirty="0">
                <a:solidFill>
                  <a:srgbClr val="C00000"/>
                </a:solidFill>
                <a:latin typeface="Calibri" panose="020F0502020204030204" pitchFamily="34" charset="0"/>
                <a:ea typeface="Calibri" panose="020F0502020204030204" pitchFamily="34" charset="0"/>
                <a:cs typeface="2  Nazanin" panose="00000400000000000000" pitchFamily="2" charset="-78"/>
              </a:rPr>
              <a:t>- مثال دیگر</a:t>
            </a:r>
            <a:r>
              <a:rPr lang="fa-IR" b="1" dirty="0" smtClean="0">
                <a:solidFill>
                  <a:srgbClr val="C00000"/>
                </a:solidFill>
                <a:latin typeface="Calibri" panose="020F0502020204030204" pitchFamily="34" charset="0"/>
                <a:ea typeface="Calibri" panose="020F0502020204030204" pitchFamily="34" charset="0"/>
                <a:cs typeface="2  Nazanin" panose="00000400000000000000" pitchFamily="2" charset="-78"/>
              </a:rPr>
              <a:t>:-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سکته قلبی         و   آترواسکلروز قلب                و </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آنفلوانزا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                    </a:t>
            </a:r>
            <a:r>
              <a:rPr lang="fa-IR" b="1" dirty="0" smtClean="0">
                <a:solidFill>
                  <a:srgbClr val="000000"/>
                </a:solidFill>
                <a:latin typeface="Calibri" panose="020F0502020204030204" pitchFamily="34" charset="0"/>
                <a:ea typeface="Calibri" panose="020F0502020204030204" pitchFamily="34" charset="0"/>
                <a:cs typeface="2  Nazanin" panose="00000400000000000000" pitchFamily="2" charset="-78"/>
              </a:rPr>
              <a:t>-بزرگ </a:t>
            </a:r>
            <a:r>
              <a:rPr lang="fa-IR" b="1" dirty="0">
                <a:solidFill>
                  <a:srgbClr val="000000"/>
                </a:solidFill>
                <a:latin typeface="Calibri" panose="020F0502020204030204" pitchFamily="34" charset="0"/>
                <a:ea typeface="Calibri" panose="020F0502020204030204" pitchFamily="34" charset="0"/>
                <a:cs typeface="2  Nazanin" panose="00000400000000000000" pitchFamily="2" charset="-78"/>
              </a:rPr>
              <a:t>بودن لوزه         عمل برداشتن لوزه              </a:t>
            </a:r>
            <a:r>
              <a:rPr lang="fa-IR" b="1" dirty="0">
                <a:solidFill>
                  <a:srgbClr val="FF0000"/>
                </a:solidFill>
                <a:latin typeface="Calibri" panose="020F0502020204030204" pitchFamily="34" charset="0"/>
                <a:ea typeface="Calibri" panose="020F0502020204030204" pitchFamily="34" charset="0"/>
                <a:cs typeface="2  Nazanin" panose="00000400000000000000" pitchFamily="2" charset="-78"/>
              </a:rPr>
              <a:t>خونریزی در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حین عمل جراحی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latin typeface="Eras Bold ITC" panose="020B0907030504020204" pitchFamily="34" charset="0"/>
                <a:ea typeface="Calibri" panose="020F0502020204030204" pitchFamily="34" charset="0"/>
                <a:cs typeface="2  Nazanin" panose="00000400000000000000" pitchFamily="2" charset="-78"/>
              </a:rPr>
              <a:t>                  </a:t>
            </a:r>
            <a:r>
              <a:rPr lang="fa-IR" b="1" dirty="0" smtClean="0">
                <a:latin typeface="Eras Bold ITC" panose="020B0907030504020204" pitchFamily="34" charset="0"/>
                <a:ea typeface="Calibri" panose="020F0502020204030204" pitchFamily="34" charset="0"/>
                <a:cs typeface="2  Nazanin" panose="00000400000000000000" pitchFamily="2" charset="-78"/>
              </a:rPr>
              <a:t>-</a:t>
            </a:r>
            <a:r>
              <a:rPr lang="ar-SA" b="1" dirty="0" smtClean="0">
                <a:latin typeface="Eras Bold ITC" panose="020B0907030504020204" pitchFamily="34" charset="0"/>
                <a:ea typeface="Calibri" panose="020F0502020204030204" pitchFamily="34" charset="0"/>
                <a:cs typeface="2  Nazanin" panose="00000400000000000000" pitchFamily="2" charset="-78"/>
              </a:rPr>
              <a:t>  </a:t>
            </a:r>
            <a:r>
              <a:rPr lang="ar-SA" b="1" dirty="0">
                <a:latin typeface="Eras Bold ITC" panose="020B0907030504020204" pitchFamily="34" charset="0"/>
                <a:ea typeface="Calibri" panose="020F0502020204030204" pitchFamily="34" charset="0"/>
                <a:cs typeface="2  Nazanin" panose="00000400000000000000" pitchFamily="2" charset="-78"/>
              </a:rPr>
              <a:t>سپتی سمی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زرد زخم</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                </a:t>
            </a:r>
            <a:r>
              <a:rPr lang="fa-IR" b="1" dirty="0" smtClean="0">
                <a:solidFill>
                  <a:srgbClr val="FF0000"/>
                </a:solidFill>
                <a:latin typeface="Eras Bold ITC" panose="020B0907030504020204" pitchFamily="34" charset="0"/>
                <a:ea typeface="Calibri" panose="020F0502020204030204" pitchFamily="34" charset="0"/>
                <a:cs typeface="2  Nazanin" panose="00000400000000000000" pitchFamily="2" charset="-78"/>
              </a:rPr>
              <a:t>-</a:t>
            </a:r>
            <a:r>
              <a:rPr lang="ar-SA" b="1" dirty="0" smtClean="0">
                <a:solidFill>
                  <a:srgbClr val="FF0000"/>
                </a:solidFill>
                <a:latin typeface="Eras Bold ITC" panose="020B0907030504020204" pitchFamily="34" charset="0"/>
                <a:ea typeface="Calibri" panose="020F0502020204030204" pitchFamily="34" charset="0"/>
                <a:cs typeface="2  Nazanin" panose="00000400000000000000" pitchFamily="2" charset="-78"/>
              </a:rPr>
              <a:t>   </a:t>
            </a: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مننژیت                             سل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علت : مننژیت سلی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                 </a:t>
            </a:r>
            <a:r>
              <a:rPr lang="fa-IR" b="1" dirty="0" smtClean="0">
                <a:solidFill>
                  <a:srgbClr val="FF0000"/>
                </a:solidFill>
                <a:latin typeface="Eras Bold ITC" panose="020B0907030504020204" pitchFamily="34" charset="0"/>
                <a:ea typeface="Calibri" panose="020F0502020204030204" pitchFamily="34" charset="0"/>
                <a:cs typeface="2  Nazanin" panose="00000400000000000000" pitchFamily="2" charset="-78"/>
              </a:rPr>
              <a:t>-</a:t>
            </a:r>
            <a:r>
              <a:rPr lang="ar-SA" b="1" dirty="0" smtClean="0">
                <a:solidFill>
                  <a:srgbClr val="FF0000"/>
                </a:solidFill>
                <a:latin typeface="Eras Bold ITC" panose="020B0907030504020204" pitchFamily="34" charset="0"/>
                <a:ea typeface="Calibri" panose="020F0502020204030204" pitchFamily="34" charset="0"/>
                <a:cs typeface="2  Nazanin" panose="00000400000000000000" pitchFamily="2" charset="-78"/>
              </a:rPr>
              <a:t>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سفلیس ثالثیه                  </a:t>
            </a: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سفلیس اولیه</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a:t>
            </a:r>
            <a:r>
              <a:rPr lang="fa-IR" b="1" dirty="0" smtClean="0">
                <a:solidFill>
                  <a:srgbClr val="000000"/>
                </a:solidFill>
                <a:latin typeface="Eras Bold ITC" panose="020B0907030504020204" pitchFamily="34" charset="0"/>
                <a:ea typeface="Calibri" panose="020F0502020204030204" pitchFamily="34" charset="0"/>
                <a:cs typeface="2  Nazanin" panose="00000400000000000000" pitchFamily="2" charset="-78"/>
              </a:rPr>
              <a:t>-</a:t>
            </a:r>
            <a:r>
              <a:rPr lang="ar-SA" b="1" dirty="0" smtClean="0">
                <a:solidFill>
                  <a:srgbClr val="000000"/>
                </a:solidFill>
                <a:latin typeface="Eras Bold ITC" panose="020B0907030504020204" pitchFamily="34" charset="0"/>
                <a:ea typeface="Calibri" panose="020F0502020204030204" pitchFamily="34" charset="0"/>
                <a:cs typeface="2  Nazanin" panose="00000400000000000000" pitchFamily="2" charset="-78"/>
              </a:rPr>
              <a:t>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میوکاردیت مزمن                </a:t>
            </a: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میوکاردیت</a:t>
            </a:r>
            <a:r>
              <a:rPr lang="ar-SA" b="1" dirty="0">
                <a:latin typeface="Eras Bold ITC" panose="020B0907030504020204" pitchFamily="34" charset="0"/>
                <a:ea typeface="Calibri" panose="020F0502020204030204" pitchFamily="34" charset="0"/>
                <a:cs typeface="2  Nazanin" panose="00000400000000000000" pitchFamily="2" charset="-78"/>
              </a:rPr>
              <a:t> حاد</a:t>
            </a: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a:t>
            </a:r>
            <a:r>
              <a:rPr lang="fa-IR" b="1" dirty="0" smtClean="0">
                <a:solidFill>
                  <a:srgbClr val="000000"/>
                </a:solidFill>
                <a:latin typeface="Eras Bold ITC" panose="020B0907030504020204" pitchFamily="34" charset="0"/>
                <a:ea typeface="Calibri" panose="020F0502020204030204" pitchFamily="34" charset="0"/>
                <a:cs typeface="2  Nazanin" panose="00000400000000000000" pitchFamily="2" charset="-78"/>
              </a:rPr>
              <a:t>-</a:t>
            </a:r>
            <a:r>
              <a:rPr lang="ar-SA" b="1" dirty="0" smtClean="0">
                <a:solidFill>
                  <a:srgbClr val="000000"/>
                </a:solidFill>
                <a:latin typeface="Eras Bold ITC" panose="020B0907030504020204" pitchFamily="34" charset="0"/>
                <a:ea typeface="Calibri" panose="020F0502020204030204" pitchFamily="34" charset="0"/>
                <a:cs typeface="2  Nazanin" panose="00000400000000000000" pitchFamily="2" charset="-78"/>
              </a:rPr>
              <a:t>    </a:t>
            </a: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سکته مغزی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نفریت مزمن</a:t>
            </a:r>
            <a:endParaRPr lang="en-US" sz="1400" dirty="0">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800"/>
              </a:spcAft>
            </a:pP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           </a:t>
            </a:r>
            <a:r>
              <a:rPr lang="fa-IR" b="1" dirty="0" smtClean="0">
                <a:solidFill>
                  <a:srgbClr val="000000"/>
                </a:solidFill>
                <a:latin typeface="Eras Bold ITC" panose="020B0907030504020204" pitchFamily="34" charset="0"/>
                <a:ea typeface="Calibri" panose="020F0502020204030204" pitchFamily="34" charset="0"/>
                <a:cs typeface="2  Nazanin" panose="00000400000000000000" pitchFamily="2" charset="-78"/>
              </a:rPr>
              <a:t>-</a:t>
            </a:r>
            <a:r>
              <a:rPr lang="ar-SA" b="1" dirty="0" smtClean="0">
                <a:solidFill>
                  <a:srgbClr val="000000"/>
                </a:solidFill>
                <a:latin typeface="Eras Bold ITC" panose="020B0907030504020204" pitchFamily="34" charset="0"/>
                <a:ea typeface="Calibri" panose="020F0502020204030204" pitchFamily="34" charset="0"/>
                <a:cs typeface="2  Nazanin" panose="00000400000000000000" pitchFamily="2" charset="-78"/>
              </a:rPr>
              <a:t>     </a:t>
            </a:r>
            <a:r>
              <a:rPr lang="ar-SA" b="1" dirty="0">
                <a:solidFill>
                  <a:srgbClr val="000000"/>
                </a:solidFill>
                <a:latin typeface="Eras Bold ITC" panose="020B0907030504020204" pitchFamily="34" charset="0"/>
                <a:ea typeface="Calibri" panose="020F0502020204030204" pitchFamily="34" charset="0"/>
                <a:cs typeface="2  Nazanin" panose="00000400000000000000" pitchFamily="2" charset="-78"/>
              </a:rPr>
              <a:t>پارگی بطن چپ                   آنفارکتوس میوکارد              </a:t>
            </a:r>
            <a:r>
              <a:rPr lang="ar-SA" b="1" dirty="0">
                <a:solidFill>
                  <a:srgbClr val="FF0000"/>
                </a:solidFill>
                <a:latin typeface="Eras Bold ITC" panose="020B0907030504020204" pitchFamily="34" charset="0"/>
                <a:ea typeface="Calibri" panose="020F0502020204030204" pitchFamily="34" charset="0"/>
                <a:cs typeface="2  Nazanin" panose="00000400000000000000" pitchFamily="2" charset="-78"/>
              </a:rPr>
              <a:t>آرترواسکلروز عروق کرونر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 xmlns:p14="http://schemas.microsoft.com/office/powerpoint/2010/main" val="36820684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P.G\تدريس\مرگ ، گواهی فوت و جواز دفن\جوازدفن\8.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27584" y="-23019"/>
            <a:ext cx="8568952" cy="690403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8688917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nvSpPr>
        <p:spPr bwMode="auto">
          <a:xfrm>
            <a:off x="1043608" y="-27384"/>
            <a:ext cx="7920880" cy="55446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algn="r" rtl="1" eaLnBrk="1" hangingPunct="1">
              <a:lnSpc>
                <a:spcPct val="130000"/>
              </a:lnSpc>
              <a:buFontTx/>
              <a:buNone/>
            </a:pPr>
            <a:r>
              <a:rPr lang="fa-IR" altLang="fa-IR" sz="2400" b="1" dirty="0" smtClean="0">
                <a:solidFill>
                  <a:srgbClr val="000000"/>
                </a:solidFill>
                <a:cs typeface="2  Nazanin" panose="00000400000000000000" pitchFamily="2" charset="-78"/>
              </a:rPr>
              <a:t>	</a:t>
            </a:r>
            <a:r>
              <a:rPr lang="ar-SA" altLang="fa-IR" sz="2400" b="1" dirty="0" smtClean="0">
                <a:solidFill>
                  <a:srgbClr val="000000"/>
                </a:solidFill>
                <a:cs typeface="2  Nazanin" panose="00000400000000000000" pitchFamily="2" charset="-78"/>
              </a:rPr>
              <a:t>مثال 4 </a:t>
            </a:r>
            <a:r>
              <a:rPr lang="en-US" altLang="fa-IR" sz="2400" b="1" dirty="0" smtClean="0">
                <a:solidFill>
                  <a:srgbClr val="000000"/>
                </a:solidFill>
                <a:cs typeface="2  Nazanin" panose="00000400000000000000" pitchFamily="2" charset="-78"/>
              </a:rPr>
              <a:t>–</a:t>
            </a:r>
            <a:r>
              <a:rPr lang="ar-SA" altLang="fa-IR" sz="2400" b="1" dirty="0" smtClean="0">
                <a:solidFill>
                  <a:srgbClr val="000000"/>
                </a:solidFill>
                <a:cs typeface="2  Nazanin" panose="00000400000000000000" pitchFamily="2" charset="-78"/>
              </a:rPr>
              <a:t> يك مادر 30ساله كه داراي يك پسر سالم چهار ساله، در 36 هفتگي حاملگي به علت هيدروآمن</a:t>
            </a:r>
            <a:r>
              <a:rPr lang="fa-IR" altLang="fa-IR" sz="2400" b="1" dirty="0" smtClean="0">
                <a:solidFill>
                  <a:srgbClr val="000000"/>
                </a:solidFill>
                <a:cs typeface="2  Nazanin" panose="00000400000000000000" pitchFamily="2" charset="-78"/>
              </a:rPr>
              <a:t>ی</a:t>
            </a:r>
            <a:r>
              <a:rPr lang="ar-SA" altLang="fa-IR" sz="2400" b="1" dirty="0" smtClean="0">
                <a:solidFill>
                  <a:srgbClr val="000000"/>
                </a:solidFill>
                <a:cs typeface="2  Nazanin" panose="00000400000000000000" pitchFamily="2" charset="-78"/>
              </a:rPr>
              <a:t>وس مورد بررسي قرار گرفت . گرافي انجام شده </a:t>
            </a:r>
            <a:r>
              <a:rPr lang="en-US" altLang="fa-IR" sz="1800" b="1" dirty="0" smtClean="0">
                <a:solidFill>
                  <a:srgbClr val="000000"/>
                </a:solidFill>
                <a:cs typeface="2  Nazanin" panose="00000400000000000000" pitchFamily="2" charset="-78"/>
              </a:rPr>
              <a:t>Anencephaly</a:t>
            </a:r>
            <a:r>
              <a:rPr lang="en-US" altLang="fa-IR" sz="2400" dirty="0" smtClean="0">
                <a:solidFill>
                  <a:srgbClr val="000000"/>
                </a:solidFill>
                <a:cs typeface="2  Nazanin" panose="00000400000000000000" pitchFamily="2" charset="-78"/>
              </a:rPr>
              <a:t> </a:t>
            </a:r>
            <a:r>
              <a:rPr lang="fa-IR" altLang="fa-IR" sz="2400" dirty="0" smtClean="0">
                <a:solidFill>
                  <a:srgbClr val="000000"/>
                </a:solidFill>
                <a:cs typeface="2  Nazanin" panose="00000400000000000000" pitchFamily="2" charset="-78"/>
              </a:rPr>
              <a:t> </a:t>
            </a:r>
            <a:r>
              <a:rPr lang="ar-SA" altLang="fa-IR" sz="2400" b="1" dirty="0" smtClean="0">
                <a:solidFill>
                  <a:srgbClr val="000000"/>
                </a:solidFill>
                <a:cs typeface="2  Nazanin" panose="00000400000000000000" pitchFamily="2" charset="-78"/>
              </a:rPr>
              <a:t>را مطرح نمود. ماحصل زايمان تحريك شده جنين مرده بدون مغز به وزن 1500 گرم بود .</a:t>
            </a:r>
            <a:r>
              <a:rPr lang="ar-SA" altLang="fa-IR" sz="2400" dirty="0" smtClean="0">
                <a:solidFill>
                  <a:srgbClr val="000000"/>
                </a:solidFill>
                <a:cs typeface="2  Nazanin" panose="00000400000000000000" pitchFamily="2" charset="-78"/>
              </a:rPr>
              <a:t> </a:t>
            </a:r>
            <a:endParaRPr lang="en-US" altLang="fa-IR" sz="2400" dirty="0" smtClean="0">
              <a:solidFill>
                <a:srgbClr val="000000"/>
              </a:solidFill>
              <a:cs typeface="2  Nazanin" panose="00000400000000000000" pitchFamily="2" charset="-78"/>
            </a:endParaRPr>
          </a:p>
        </p:txBody>
      </p:sp>
      <p:pic>
        <p:nvPicPr>
          <p:cNvPr id="3" name="table"/>
          <p:cNvPicPr>
            <a:picLocks noChangeAspect="1"/>
          </p:cNvPicPr>
          <p:nvPr/>
        </p:nvPicPr>
        <p:blipFill>
          <a:blip r:embed="rId2"/>
          <a:stretch>
            <a:fillRect/>
          </a:stretch>
        </p:blipFill>
        <p:spPr>
          <a:xfrm>
            <a:off x="4283968" y="2060848"/>
            <a:ext cx="2592288" cy="4111352"/>
          </a:xfrm>
          <a:prstGeom prst="rect">
            <a:avLst/>
          </a:prstGeom>
        </p:spPr>
      </p:pic>
    </p:spTree>
    <p:extLst>
      <p:ext uri="{BB962C8B-B14F-4D97-AF65-F5344CB8AC3E}">
        <p14:creationId xmlns="" xmlns:p14="http://schemas.microsoft.com/office/powerpoint/2010/main" val="175136749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ChangeArrowheads="1"/>
          </p:cNvSpPr>
          <p:nvPr/>
        </p:nvSpPr>
        <p:spPr bwMode="auto">
          <a:xfrm>
            <a:off x="1043608" y="202406"/>
            <a:ext cx="7992888" cy="6453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l" rtl="0" fontAlgn="base">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l" rtl="0" fontAlgn="base">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algn="r" rtl="1" eaLnBrk="1" hangingPunct="1">
              <a:lnSpc>
                <a:spcPct val="130000"/>
              </a:lnSpc>
              <a:buFontTx/>
              <a:buNone/>
            </a:pPr>
            <a:r>
              <a:rPr lang="fa-IR" altLang="fa-IR" sz="1600" b="1" dirty="0" smtClean="0">
                <a:solidFill>
                  <a:srgbClr val="000000"/>
                </a:solidFill>
                <a:cs typeface="2  Nazanin" panose="00000400000000000000" pitchFamily="2" charset="-78"/>
              </a:rPr>
              <a:t>	</a:t>
            </a:r>
            <a:r>
              <a:rPr lang="ar-SA" altLang="fa-IR" sz="2000" b="1" dirty="0" smtClean="0">
                <a:solidFill>
                  <a:srgbClr val="000000"/>
                </a:solidFill>
                <a:cs typeface="2  Nazanin" panose="00000400000000000000" pitchFamily="2" charset="-78"/>
              </a:rPr>
              <a:t>مثال 5 </a:t>
            </a:r>
            <a:r>
              <a:rPr lang="en-US" altLang="fa-IR" sz="2000" b="1" dirty="0" smtClean="0">
                <a:solidFill>
                  <a:srgbClr val="000000"/>
                </a:solidFill>
                <a:cs typeface="2  Nazanin" panose="00000400000000000000" pitchFamily="2" charset="-78"/>
              </a:rPr>
              <a:t>–</a:t>
            </a:r>
            <a:r>
              <a:rPr lang="ar-SA" altLang="fa-IR" sz="2000" b="1" dirty="0" smtClean="0">
                <a:solidFill>
                  <a:srgbClr val="000000"/>
                </a:solidFill>
                <a:cs typeface="2  Nazanin" panose="00000400000000000000" pitchFamily="2" charset="-78"/>
              </a:rPr>
              <a:t> خانم 30 ساله اي در حاملگي ششم با پنج زايمان قبلي با سابقه فشار خون قبل از حاملگي در هفته  36  حاملگي بعد از  12  ساعت كرامپ شكمي و خونريزي واژينال با دفع لخته هاي بزرگ به بيمارستان يك شهرستان كوچك مراجعه كرده است. با تشخيص احتمالي جدا شدن جفت بوسيله آمبولانس به يك مركز مجهز واقع در  100 كيلومتري ارجاع شد. زماني كه بيمار به مركز مجهز رسيد، در شوك عميق قرار داشت و از واژن و سوراخهاي ايجاد شده براي تزريق مايعات داخل عروقي،</a:t>
            </a:r>
            <a:r>
              <a:rPr lang="fa-IR" altLang="fa-IR" sz="2000" b="1" dirty="0" smtClean="0">
                <a:solidFill>
                  <a:srgbClr val="000000"/>
                </a:solidFill>
                <a:cs typeface="2  Nazanin" panose="00000400000000000000" pitchFamily="2" charset="-78"/>
              </a:rPr>
              <a:t> </a:t>
            </a:r>
            <a:r>
              <a:rPr lang="ar-SA" altLang="fa-IR" sz="2000" b="1" dirty="0" smtClean="0">
                <a:solidFill>
                  <a:srgbClr val="000000"/>
                </a:solidFill>
                <a:cs typeface="2  Nazanin" panose="00000400000000000000" pitchFamily="2" charset="-78"/>
              </a:rPr>
              <a:t>در حال خونريزي بود. صداي قلب جنين</a:t>
            </a:r>
            <a:r>
              <a:rPr lang="fa-IR" altLang="fa-IR" sz="2000" b="1" dirty="0" smtClean="0">
                <a:solidFill>
                  <a:srgbClr val="000000"/>
                </a:solidFill>
                <a:cs typeface="2  Nazanin" panose="00000400000000000000" pitchFamily="2" charset="-78"/>
              </a:rPr>
              <a:t> </a:t>
            </a:r>
            <a:r>
              <a:rPr lang="ar-SA" altLang="fa-IR" sz="2000" b="1" dirty="0" smtClean="0">
                <a:solidFill>
                  <a:srgbClr val="000000"/>
                </a:solidFill>
                <a:cs typeface="2  Nazanin" panose="00000400000000000000" pitchFamily="2" charset="-78"/>
              </a:rPr>
              <a:t>نيز شنيده نميشد. با وجود تزريق خون و فاكتورهاي انعقادي، فشار داخل عروقي بيمار اصلاح نشد و مادر و كودك هر دو فوت نمودند .</a:t>
            </a:r>
            <a:endParaRPr lang="en-US" altLang="fa-IR" sz="2000" b="1" dirty="0" smtClean="0">
              <a:solidFill>
                <a:srgbClr val="000000"/>
              </a:solidFill>
              <a:cs typeface="2  Nazanin" panose="00000400000000000000" pitchFamily="2" charset="-78"/>
            </a:endParaRPr>
          </a:p>
        </p:txBody>
      </p:sp>
      <p:pic>
        <p:nvPicPr>
          <p:cNvPr id="3" name="table"/>
          <p:cNvPicPr>
            <a:picLocks noChangeAspect="1"/>
          </p:cNvPicPr>
          <p:nvPr/>
        </p:nvPicPr>
        <p:blipFill>
          <a:blip r:embed="rId2"/>
          <a:stretch>
            <a:fillRect/>
          </a:stretch>
        </p:blipFill>
        <p:spPr>
          <a:xfrm>
            <a:off x="3491880" y="3501008"/>
            <a:ext cx="3600400" cy="3312368"/>
          </a:xfrm>
          <a:prstGeom prst="rect">
            <a:avLst/>
          </a:prstGeom>
        </p:spPr>
      </p:pic>
    </p:spTree>
    <p:extLst>
      <p:ext uri="{BB962C8B-B14F-4D97-AF65-F5344CB8AC3E}">
        <p14:creationId xmlns="" xmlns:p14="http://schemas.microsoft.com/office/powerpoint/2010/main" val="195553713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0418" name="Rectangle 4"/>
          <p:cNvSpPr>
            <a:spLocks noChangeArrowheads="1"/>
          </p:cNvSpPr>
          <p:nvPr/>
        </p:nvSpPr>
        <p:spPr bwMode="auto">
          <a:xfrm>
            <a:off x="1619672" y="886183"/>
            <a:ext cx="7200478" cy="50475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nchor="ctr">
            <a:spAutoFit/>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r" rtl="1"/>
            <a:r>
              <a:rPr lang="en-US" altLang="en-US" sz="2800" dirty="0">
                <a:ea typeface="Zar" pitchFamily="2" charset="0"/>
                <a:cs typeface="2  Nazanin" panose="00000400000000000000" pitchFamily="2" charset="-78"/>
              </a:rPr>
              <a:t> </a:t>
            </a:r>
          </a:p>
          <a:p>
            <a:pPr algn="r" rtl="1">
              <a:lnSpc>
                <a:spcPct val="70000"/>
              </a:lnSpc>
            </a:pPr>
            <a:endParaRPr lang="fa-IR" altLang="en-US" sz="2800" dirty="0">
              <a:ea typeface="Zar" pitchFamily="2" charset="0"/>
              <a:cs typeface="2  Nazanin" panose="00000400000000000000" pitchFamily="2" charset="-78"/>
            </a:endParaRPr>
          </a:p>
          <a:p>
            <a:pPr algn="r" rtl="1">
              <a:lnSpc>
                <a:spcPct val="140000"/>
              </a:lnSpc>
            </a:pPr>
            <a:r>
              <a:rPr lang="ar-SA" altLang="en-US" sz="2800" dirty="0">
                <a:ea typeface="Zar" pitchFamily="2" charset="0"/>
                <a:cs typeface="2  Nazanin" panose="00000400000000000000" pitchFamily="2" charset="-78"/>
              </a:rPr>
              <a:t>مثال</a:t>
            </a:r>
            <a:r>
              <a:rPr lang="fa-IR" altLang="en-US" sz="2800" dirty="0">
                <a:ea typeface="Zar" pitchFamily="2" charset="0"/>
                <a:cs typeface="2  Nazanin" panose="00000400000000000000" pitchFamily="2" charset="-78"/>
              </a:rPr>
              <a:t> 1: </a:t>
            </a:r>
            <a:r>
              <a:rPr lang="ar-SA" altLang="en-US" sz="2800" dirty="0">
                <a:ea typeface="Zar" pitchFamily="2" charset="0"/>
                <a:cs typeface="2  Nazanin" panose="00000400000000000000" pitchFamily="2" charset="-78"/>
              </a:rPr>
              <a:t>خانم 45 ساله اي در ساعت 9 صبح 14 خرداد</a:t>
            </a:r>
            <a:r>
              <a:rPr lang="fa-IR" altLang="en-US" sz="2800" dirty="0">
                <a:ea typeface="Zar" pitchFamily="2" charset="0"/>
                <a:cs typeface="2  Nazanin" panose="00000400000000000000" pitchFamily="2" charset="-78"/>
              </a:rPr>
              <a:t> </a:t>
            </a:r>
            <a:r>
              <a:rPr lang="ar-SA" altLang="en-US" sz="2800" dirty="0">
                <a:ea typeface="Zar" pitchFamily="2" charset="0"/>
                <a:cs typeface="2  Nazanin" panose="00000400000000000000" pitchFamily="2" charset="-78"/>
              </a:rPr>
              <a:t>ماه به علت </a:t>
            </a:r>
            <a:r>
              <a:rPr lang="ar-SA" altLang="en-US" sz="2800" u="sng" dirty="0">
                <a:ea typeface="Zar" pitchFamily="2" charset="0"/>
                <a:cs typeface="2  Nazanin" panose="00000400000000000000" pitchFamily="2" charset="-78"/>
              </a:rPr>
              <a:t>شكستگي استخوان ران</a:t>
            </a:r>
            <a:r>
              <a:rPr lang="ar-SA" altLang="en-US" sz="2800" dirty="0">
                <a:ea typeface="Zar" pitchFamily="2" charset="0"/>
                <a:cs typeface="2  Nazanin" panose="00000400000000000000" pitchFamily="2" charset="-78"/>
              </a:rPr>
              <a:t> در منزل خويش، به درمانگاه ار</a:t>
            </a:r>
            <a:r>
              <a:rPr lang="fa-IR" altLang="en-US" sz="2800" dirty="0">
                <a:ea typeface="Zar" pitchFamily="2" charset="0"/>
                <a:cs typeface="2  Nazanin" panose="00000400000000000000" pitchFamily="2" charset="-78"/>
              </a:rPr>
              <a:t>تو</a:t>
            </a:r>
            <a:r>
              <a:rPr lang="ar-SA" altLang="en-US" sz="2800" dirty="0">
                <a:ea typeface="Zar" pitchFamily="2" charset="0"/>
                <a:cs typeface="2  Nazanin" panose="00000400000000000000" pitchFamily="2" charset="-78"/>
              </a:rPr>
              <a:t>پدي يك بيمارستان منتقل شده و بستري مي</a:t>
            </a:r>
            <a:r>
              <a:rPr lang="fa-IR" altLang="en-US" sz="2800" dirty="0">
                <a:cs typeface="2  Nazanin" panose="00000400000000000000" pitchFamily="2" charset="-78"/>
              </a:rPr>
              <a:t>‌</a:t>
            </a:r>
            <a:r>
              <a:rPr lang="ar-SA" altLang="en-US" sz="2800" dirty="0">
                <a:cs typeface="2  Nazanin" panose="00000400000000000000" pitchFamily="2" charset="-78"/>
              </a:rPr>
              <a:t>شود. پس از اقدامات درماني مناسب در هشتمين روز بستري با تشخيص </a:t>
            </a:r>
            <a:r>
              <a:rPr lang="ar-SA" altLang="en-US" sz="2800" u="sng" dirty="0">
                <a:cs typeface="2  Nazanin" panose="00000400000000000000" pitchFamily="2" charset="-78"/>
              </a:rPr>
              <a:t>آمبولي ريه</a:t>
            </a:r>
            <a:r>
              <a:rPr lang="ar-SA" altLang="en-US" sz="2800" dirty="0">
                <a:cs typeface="2  Nazanin" panose="00000400000000000000" pitchFamily="2" charset="-78"/>
              </a:rPr>
              <a:t> فوت مي</a:t>
            </a:r>
            <a:r>
              <a:rPr lang="fa-IR" altLang="en-US" sz="2800" dirty="0">
                <a:cs typeface="2  Nazanin" panose="00000400000000000000" pitchFamily="2" charset="-78"/>
              </a:rPr>
              <a:t>‌</a:t>
            </a:r>
            <a:r>
              <a:rPr lang="ar-SA" altLang="en-US" sz="2800" dirty="0">
                <a:cs typeface="2  Nazanin" panose="00000400000000000000" pitchFamily="2" charset="-78"/>
              </a:rPr>
              <a:t>كند. در بررسي هاي بيشتر مشخص مي</a:t>
            </a:r>
            <a:r>
              <a:rPr lang="fa-IR" altLang="en-US" sz="2800" dirty="0">
                <a:cs typeface="2  Nazanin" panose="00000400000000000000" pitchFamily="2" charset="-78"/>
              </a:rPr>
              <a:t>‌</a:t>
            </a:r>
            <a:r>
              <a:rPr lang="ar-SA" altLang="en-US" sz="2800" dirty="0">
                <a:cs typeface="2  Nazanin" panose="00000400000000000000" pitchFamily="2" charset="-78"/>
              </a:rPr>
              <a:t>شود كه متوفي چهار سال قبل داراي </a:t>
            </a:r>
            <a:r>
              <a:rPr lang="ar-SA" altLang="en-US" sz="2800" u="sng" dirty="0">
                <a:cs typeface="2  Nazanin" panose="00000400000000000000" pitchFamily="2" charset="-78"/>
              </a:rPr>
              <a:t>كارسينوم پستان</a:t>
            </a:r>
            <a:r>
              <a:rPr lang="ar-SA" altLang="en-US" sz="2800" dirty="0">
                <a:cs typeface="2  Nazanin" panose="00000400000000000000" pitchFamily="2" charset="-78"/>
              </a:rPr>
              <a:t> بود ، كه به </a:t>
            </a:r>
            <a:r>
              <a:rPr lang="ar-SA" altLang="en-US" sz="2800" u="sng" dirty="0">
                <a:cs typeface="2  Nazanin" panose="00000400000000000000" pitchFamily="2" charset="-78"/>
              </a:rPr>
              <a:t>فمور متاستاز</a:t>
            </a:r>
            <a:r>
              <a:rPr lang="ar-SA" altLang="en-US" sz="2800" dirty="0">
                <a:cs typeface="2  Nazanin" panose="00000400000000000000" pitchFamily="2" charset="-78"/>
              </a:rPr>
              <a:t> داده بود .</a:t>
            </a:r>
          </a:p>
        </p:txBody>
      </p:sp>
    </p:spTree>
    <p:extLst>
      <p:ext uri="{BB962C8B-B14F-4D97-AF65-F5344CB8AC3E}">
        <p14:creationId xmlns="" xmlns:p14="http://schemas.microsoft.com/office/powerpoint/2010/main" val="4151400110"/>
      </p:ext>
    </p:extLst>
  </p:cSld>
  <p:clrMapOvr>
    <a:masterClrMapping/>
  </p:clrMapOvr>
  <p:transition>
    <p:cover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250825" y="981075"/>
            <a:ext cx="8642350" cy="5545138"/>
          </a:xfrm>
        </p:spPr>
        <p:txBody>
          <a:bodyPr>
            <a:normAutofit/>
          </a:bodyPr>
          <a:lstStyle/>
          <a:p>
            <a:pPr marL="0" indent="0" algn="just" rtl="1">
              <a:buFontTx/>
              <a:buNone/>
              <a:defRPr/>
            </a:pPr>
            <a:r>
              <a:rPr lang="ar-SA" altLang="fa-IR" sz="2000" dirty="0" smtClean="0">
                <a:cs typeface="2  Yagut" panose="00000400000000000000" pitchFamily="2" charset="-78"/>
              </a:rPr>
              <a:t>. </a:t>
            </a:r>
            <a:r>
              <a:rPr lang="fa-IR" sz="2000" b="1" dirty="0" smtClean="0">
                <a:cs typeface="2  Yagut" panose="00000400000000000000" pitchFamily="2" charset="-78"/>
              </a:rPr>
              <a:t>حداقل های </a:t>
            </a:r>
            <a:r>
              <a:rPr lang="fa-IR" sz="2000" b="1" dirty="0">
                <a:cs typeface="2  Yagut" panose="00000400000000000000" pitchFamily="2" charset="-78"/>
              </a:rPr>
              <a:t>قابل قبول برای نوشتن شر </a:t>
            </a:r>
            <a:r>
              <a:rPr lang="fa-IR" sz="2000" b="1" dirty="0" smtClean="0">
                <a:cs typeface="2  Yagut" panose="00000400000000000000" pitchFamily="2" charset="-78"/>
              </a:rPr>
              <a:t>ح حال </a:t>
            </a:r>
            <a:r>
              <a:rPr lang="fa-IR" sz="2000" b="1" dirty="0">
                <a:cs typeface="2  Yagut" panose="00000400000000000000" pitchFamily="2" charset="-78"/>
              </a:rPr>
              <a:t>و معاینه فیزیکی، برای کلیه </a:t>
            </a:r>
            <a:r>
              <a:rPr lang="fa-IR" sz="2000" b="1" dirty="0" smtClean="0">
                <a:cs typeface="2  Yagut" panose="00000400000000000000" pitchFamily="2" charset="-78"/>
              </a:rPr>
              <a:t>کارکنان</a:t>
            </a:r>
          </a:p>
          <a:p>
            <a:pPr marL="0" indent="0" algn="just" rtl="1">
              <a:buFontTx/>
              <a:buNone/>
              <a:defRPr/>
            </a:pPr>
            <a:r>
              <a:rPr lang="fa-IR" sz="2000" b="1" dirty="0" smtClean="0">
                <a:cs typeface="2  Yagut" panose="00000400000000000000" pitchFamily="2" charset="-78"/>
              </a:rPr>
              <a:t> </a:t>
            </a:r>
            <a:r>
              <a:rPr lang="fa-IR" sz="2000" b="1" dirty="0">
                <a:cs typeface="2  Yagut" panose="00000400000000000000" pitchFamily="2" charset="-78"/>
              </a:rPr>
              <a:t>پزشکی و پیراپزشکی، تعیین گردیده که می تواند بنا به نیا زهای بیمار و </a:t>
            </a:r>
            <a:r>
              <a:rPr lang="fa-IR" sz="2000" b="1" dirty="0" smtClean="0">
                <a:cs typeface="2  Yagut" panose="00000400000000000000" pitchFamily="2" charset="-78"/>
              </a:rPr>
              <a:t>وضعیت</a:t>
            </a:r>
          </a:p>
          <a:p>
            <a:pPr marL="0" indent="0" algn="just" rtl="1">
              <a:buFontTx/>
              <a:buNone/>
              <a:defRPr/>
            </a:pPr>
            <a:r>
              <a:rPr lang="fa-IR" sz="2000" b="1" dirty="0" smtClean="0">
                <a:cs typeface="2  Yagut" panose="00000400000000000000" pitchFamily="2" charset="-78"/>
              </a:rPr>
              <a:t> وی،متفاوت </a:t>
            </a:r>
            <a:r>
              <a:rPr lang="fa-IR" sz="2000" b="1" dirty="0">
                <a:cs typeface="2  Yagut" panose="00000400000000000000" pitchFamily="2" charset="-78"/>
              </a:rPr>
              <a:t>باشد، اما درموارد ذیل تعیین </a:t>
            </a:r>
            <a:r>
              <a:rPr lang="fa-IR" sz="2000" b="1" dirty="0" smtClean="0">
                <a:cs typeface="2  Yagut" panose="00000400000000000000" pitchFamily="2" charset="-78"/>
              </a:rPr>
              <a:t>حداقل ها </a:t>
            </a:r>
            <a:r>
              <a:rPr lang="fa-IR" sz="2000" b="1" dirty="0">
                <a:cs typeface="2  Yagut" panose="00000400000000000000" pitchFamily="2" charset="-78"/>
              </a:rPr>
              <a:t>الزامی است.</a:t>
            </a:r>
          </a:p>
          <a:p>
            <a:pPr algn="r" rtl="1">
              <a:defRPr/>
            </a:pPr>
            <a:r>
              <a:rPr lang="fa-IR" sz="1800" b="1" dirty="0" smtClean="0">
                <a:cs typeface="2  Yagut" panose="00000400000000000000" pitchFamily="2" charset="-78"/>
              </a:rPr>
              <a:t>بستری </a:t>
            </a:r>
            <a:r>
              <a:rPr lang="fa-IR" sz="1800" b="1" dirty="0">
                <a:cs typeface="2  Yagut" panose="00000400000000000000" pitchFamily="2" charset="-78"/>
              </a:rPr>
              <a:t>جهت انجام عمل جراحی</a:t>
            </a:r>
          </a:p>
          <a:p>
            <a:pPr algn="r" rtl="1">
              <a:defRPr/>
            </a:pPr>
            <a:r>
              <a:rPr lang="fa-IR" sz="1800" b="1" dirty="0" smtClean="0">
                <a:cs typeface="2  Yagut" panose="00000400000000000000" pitchFamily="2" charset="-78"/>
              </a:rPr>
              <a:t>جراحیهای </a:t>
            </a:r>
            <a:r>
              <a:rPr lang="fa-IR" sz="1800" b="1" dirty="0">
                <a:cs typeface="2  Yagut" panose="00000400000000000000" pitchFamily="2" charset="-78"/>
              </a:rPr>
              <a:t>سرپایی و سایر اقدامات تهاجمی که نیاز به بستری شدن ندارند</a:t>
            </a:r>
          </a:p>
          <a:p>
            <a:pPr algn="r" rtl="1">
              <a:defRPr/>
            </a:pPr>
            <a:r>
              <a:rPr lang="fa-IR" sz="1800" b="1" dirty="0" smtClean="0">
                <a:cs typeface="2  Yagut" panose="00000400000000000000" pitchFamily="2" charset="-78"/>
              </a:rPr>
              <a:t>گزارش </a:t>
            </a:r>
            <a:r>
              <a:rPr lang="fa-IR" sz="1800" b="1" dirty="0">
                <a:cs typeface="2  Yagut" panose="00000400000000000000" pitchFamily="2" charset="-78"/>
              </a:rPr>
              <a:t>ارزیابی های قبل و پس از عمل جراحی</a:t>
            </a:r>
          </a:p>
          <a:p>
            <a:pPr algn="r" rtl="1">
              <a:defRPr/>
            </a:pPr>
            <a:r>
              <a:rPr lang="fa-IR" sz="1800" b="1" dirty="0" smtClean="0">
                <a:cs typeface="2  Yagut" panose="00000400000000000000" pitchFamily="2" charset="-78"/>
              </a:rPr>
              <a:t>بیماران </a:t>
            </a:r>
            <a:r>
              <a:rPr lang="fa-IR" sz="1800" b="1" dirty="0">
                <a:cs typeface="2  Yagut" panose="00000400000000000000" pitchFamily="2" charset="-78"/>
              </a:rPr>
              <a:t>بخش اورژانس</a:t>
            </a:r>
          </a:p>
          <a:p>
            <a:pPr algn="r" rtl="1">
              <a:defRPr/>
            </a:pPr>
            <a:r>
              <a:rPr lang="fa-IR" sz="1800" b="1" dirty="0" smtClean="0">
                <a:cs typeface="2  Yagut" panose="00000400000000000000" pitchFamily="2" charset="-78"/>
              </a:rPr>
              <a:t>بيماران </a:t>
            </a:r>
            <a:r>
              <a:rPr lang="fa-IR" sz="1800" b="1" dirty="0">
                <a:cs typeface="2  Yagut" panose="00000400000000000000" pitchFamily="2" charset="-78"/>
              </a:rPr>
              <a:t>بخش روا نپزشکی</a:t>
            </a:r>
          </a:p>
          <a:p>
            <a:pPr algn="r" rtl="1">
              <a:defRPr/>
            </a:pPr>
            <a:r>
              <a:rPr lang="fa-IR" sz="1800" b="1" dirty="0" smtClean="0">
                <a:cs typeface="2  Yagut" panose="00000400000000000000" pitchFamily="2" charset="-78"/>
              </a:rPr>
              <a:t>مددجويان </a:t>
            </a:r>
            <a:r>
              <a:rPr lang="fa-IR" sz="1800" b="1" dirty="0">
                <a:cs typeface="2  Yagut" panose="00000400000000000000" pitchFamily="2" charset="-78"/>
              </a:rPr>
              <a:t>بلوك زايمان</a:t>
            </a:r>
          </a:p>
          <a:p>
            <a:pPr algn="r" rtl="1">
              <a:defRPr/>
            </a:pPr>
            <a:r>
              <a:rPr lang="fa-IR" sz="1800" b="1" dirty="0" smtClean="0">
                <a:cs typeface="2  Yagut" panose="00000400000000000000" pitchFamily="2" charset="-78"/>
              </a:rPr>
              <a:t>بيماران </a:t>
            </a:r>
            <a:r>
              <a:rPr lang="fa-IR" sz="1800" b="1" dirty="0">
                <a:cs typeface="2  Yagut" panose="00000400000000000000" pitchFamily="2" charset="-78"/>
              </a:rPr>
              <a:t>چشم پزشكي</a:t>
            </a:r>
            <a:endParaRPr lang="ar-SA" altLang="fa-IR" sz="1800" dirty="0" smtClean="0">
              <a:cs typeface="2  Yagut" panose="00000400000000000000" pitchFamily="2" charset="-78"/>
            </a:endParaRPr>
          </a:p>
        </p:txBody>
      </p:sp>
    </p:spTree>
    <p:extLst>
      <p:ext uri="{BB962C8B-B14F-4D97-AF65-F5344CB8AC3E}">
        <p14:creationId xmlns="" xmlns:p14="http://schemas.microsoft.com/office/powerpoint/2010/main" val="130849596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684213" y="260350"/>
            <a:ext cx="7772400" cy="515938"/>
          </a:xfrm>
        </p:spPr>
        <p:txBody>
          <a:bodyPr>
            <a:normAutofit fontScale="90000"/>
          </a:bodyPr>
          <a:lstStyle/>
          <a:p>
            <a:pPr algn="ctr"/>
            <a:r>
              <a:rPr lang="fa-IR" altLang="en-US" sz="2800" b="1" smtClean="0">
                <a:solidFill>
                  <a:schemeClr val="accent2"/>
                </a:solidFill>
                <a:ea typeface="Zar" pitchFamily="2" charset="0"/>
                <a:cs typeface="B Titr" pitchFamily="2" charset="0"/>
              </a:rPr>
              <a:t>فرم بين المللی گواهی پزشکی علت مرگ</a:t>
            </a:r>
            <a:endParaRPr lang="en-US" altLang="en-US" sz="2800" b="1" smtClean="0">
              <a:solidFill>
                <a:schemeClr val="accent2"/>
              </a:solidFill>
              <a:ea typeface="Zar" pitchFamily="2" charset="0"/>
              <a:cs typeface="B Titr" pitchFamily="2" charset="0"/>
            </a:endParaRPr>
          </a:p>
        </p:txBody>
      </p:sp>
      <p:graphicFrame>
        <p:nvGraphicFramePr>
          <p:cNvPr id="96281" name="Group 25"/>
          <p:cNvGraphicFramePr>
            <a:graphicFrameLocks noGrp="1"/>
          </p:cNvGraphicFramePr>
          <p:nvPr>
            <p:ph type="tbl" idx="1"/>
            <p:extLst>
              <p:ext uri="{D42A27DB-BD31-4B8C-83A1-F6EECF244321}">
                <p14:modId xmlns="" xmlns:p14="http://schemas.microsoft.com/office/powerpoint/2010/main" val="2997506224"/>
              </p:ext>
            </p:extLst>
          </p:nvPr>
        </p:nvGraphicFramePr>
        <p:xfrm>
          <a:off x="1187624" y="1052513"/>
          <a:ext cx="7632526" cy="5360986"/>
        </p:xfrm>
        <a:graphic>
          <a:graphicData uri="http://schemas.openxmlformats.org/drawingml/2006/table">
            <a:tbl>
              <a:tblPr/>
              <a:tblGrid>
                <a:gridCol w="2328718">
                  <a:extLst>
                    <a:ext uri="{9D8B030D-6E8A-4147-A177-3AD203B41FA5}">
                      <a16:colId xmlns="" xmlns:a16="http://schemas.microsoft.com/office/drawing/2014/main" val="20000"/>
                    </a:ext>
                  </a:extLst>
                </a:gridCol>
                <a:gridCol w="2780293">
                  <a:extLst>
                    <a:ext uri="{9D8B030D-6E8A-4147-A177-3AD203B41FA5}">
                      <a16:colId xmlns="" xmlns:a16="http://schemas.microsoft.com/office/drawing/2014/main" val="20001"/>
                    </a:ext>
                  </a:extLst>
                </a:gridCol>
                <a:gridCol w="2523515">
                  <a:extLst>
                    <a:ext uri="{9D8B030D-6E8A-4147-A177-3AD203B41FA5}">
                      <a16:colId xmlns="" xmlns:a16="http://schemas.microsoft.com/office/drawing/2014/main" val="20002"/>
                    </a:ext>
                  </a:extLst>
                </a:gridCol>
              </a:tblGrid>
              <a:tr h="640064">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6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زمان تقريبی بين شروع تا مرگ</a:t>
                      </a:r>
                      <a:endParaRPr kumimoji="0" lang="en-US" sz="16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16" marB="4571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علت مرگ</a:t>
                      </a:r>
                      <a:endParaRPr kumimoji="0" lang="en-US"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16" marB="4571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0000"/>
                  </a:ext>
                </a:extLst>
              </a:tr>
              <a:tr h="282242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چند ساعت</a:t>
                      </a:r>
                      <a:endParaRPr kumimoji="0" lang="fa-IR"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8 روز</a:t>
                      </a:r>
                      <a:endParaRPr kumimoji="0" lang="fa-IR"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2 روز</a:t>
                      </a:r>
                      <a:endParaRPr kumimoji="0" lang="fa-IR"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4 سال</a:t>
                      </a:r>
                      <a:r>
                        <a:rPr kumimoji="0" lang="en-US"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الف:</a:t>
                      </a:r>
                      <a:r>
                        <a:rPr kumimoji="0" lang="ar-SA" sz="2000" b="1" i="0" u="none" strike="noStrike" cap="none" normalizeH="0" baseline="0" smtClean="0">
                          <a:ln>
                            <a:noFill/>
                          </a:ln>
                          <a:solidFill>
                            <a:srgbClr val="0000FF"/>
                          </a:solidFill>
                          <a:effectLst/>
                          <a:latin typeface="Times New Roman" pitchFamily="18" charset="0"/>
                          <a:ea typeface="Zar"/>
                          <a:cs typeface="2  Nazanin" panose="00000400000000000000" pitchFamily="2" charset="-78"/>
                        </a:rPr>
                        <a:t>آمبولي ريوي</a:t>
                      </a:r>
                      <a:r>
                        <a:rPr kumimoji="0" lang="en-US" sz="2400" b="0" i="0" u="none" strike="noStrike" cap="none" normalizeH="0" baseline="0" smtClean="0">
                          <a:ln>
                            <a:noFill/>
                          </a:ln>
                          <a:solidFill>
                            <a:srgbClr val="0000FF"/>
                          </a:solidFill>
                          <a:effectLst/>
                          <a:latin typeface="Times New Roman" pitchFamily="18" charset="0"/>
                          <a:ea typeface="Zar"/>
                          <a:cs typeface="2  Nazanin" panose="00000400000000000000" pitchFamily="2" charset="-78"/>
                        </a:rPr>
                        <a:t> </a:t>
                      </a:r>
                      <a:endParaRPr kumimoji="0" lang="fa-IR" sz="1800" b="0" i="0" u="none" strike="noStrike" cap="none" normalizeH="0" baseline="0" smtClean="0">
                        <a:ln>
                          <a:noFill/>
                        </a:ln>
                        <a:solidFill>
                          <a:srgbClr val="0000FF"/>
                        </a:solidFill>
                        <a:effectLst/>
                        <a:latin typeface="Times New Roman" pitchFamily="18" charset="0"/>
                        <a:ea typeface="Zar"/>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به سبب يا پيامد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ب: </a:t>
                      </a:r>
                      <a:r>
                        <a:rPr kumimoji="0" lang="ar-SA" sz="2000" b="1" i="0" u="none" strike="noStrike" cap="none" normalizeH="0" baseline="0" smtClean="0">
                          <a:ln>
                            <a:noFill/>
                          </a:ln>
                          <a:solidFill>
                            <a:srgbClr val="0000FF"/>
                          </a:solidFill>
                          <a:effectLst/>
                          <a:latin typeface="Times New Roman" pitchFamily="18" charset="0"/>
                          <a:ea typeface="Zar"/>
                          <a:cs typeface="2  Nazanin" panose="00000400000000000000" pitchFamily="2" charset="-78"/>
                        </a:rPr>
                        <a:t>شكستگي پاتولوژيك فمور</a:t>
                      </a:r>
                      <a:endParaRPr kumimoji="0" lang="fa-IR" sz="2000" b="0" i="0" u="none" strike="noStrike" cap="none" normalizeH="0" baseline="0" smtClean="0">
                        <a:ln>
                          <a:noFill/>
                        </a:ln>
                        <a:solidFill>
                          <a:srgbClr val="0000FF"/>
                        </a:solidFill>
                        <a:effectLst/>
                        <a:latin typeface="Times New Roman" pitchFamily="18" charset="0"/>
                        <a:ea typeface="Zar"/>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به سبب يا پيامد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ج:</a:t>
                      </a:r>
                      <a:r>
                        <a:rPr kumimoji="0" lang="ar-SA"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r>
                        <a:rPr kumimoji="0" lang="ar-SA" sz="2000" b="1" i="0" u="none" strike="noStrike" cap="none" normalizeH="0" baseline="0" smtClean="0">
                          <a:ln>
                            <a:noFill/>
                          </a:ln>
                          <a:solidFill>
                            <a:srgbClr val="0000FF"/>
                          </a:solidFill>
                          <a:effectLst/>
                          <a:latin typeface="Times New Roman" pitchFamily="18" charset="0"/>
                          <a:ea typeface="Zar"/>
                          <a:cs typeface="2  Nazanin" panose="00000400000000000000" pitchFamily="2" charset="-78"/>
                        </a:rPr>
                        <a:t>متاستاز سرطان به فمور</a:t>
                      </a:r>
                      <a:endParaRPr kumimoji="0" lang="fa-IR" sz="2000" b="0" i="0" u="none" strike="noStrike" cap="none" normalizeH="0" baseline="0" smtClean="0">
                        <a:ln>
                          <a:noFill/>
                        </a:ln>
                        <a:solidFill>
                          <a:srgbClr val="0000FF"/>
                        </a:solidFill>
                        <a:effectLst/>
                        <a:latin typeface="Times New Roman" pitchFamily="18" charset="0"/>
                        <a:ea typeface="Zar"/>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به سبب يا پيامد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د:</a:t>
                      </a:r>
                      <a:r>
                        <a:rPr kumimoji="0" lang="ar-SA" sz="18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r>
                        <a:rPr kumimoji="0" lang="ar-SA" sz="2000" b="1" i="0" u="none" strike="noStrike" cap="none" normalizeH="0" baseline="0" smtClean="0">
                          <a:ln>
                            <a:noFill/>
                          </a:ln>
                          <a:solidFill>
                            <a:srgbClr val="0000FF"/>
                          </a:solidFill>
                          <a:effectLst/>
                          <a:latin typeface="Times New Roman" pitchFamily="18" charset="0"/>
                          <a:ea typeface="Zar"/>
                          <a:cs typeface="2  Nazanin" panose="00000400000000000000" pitchFamily="2" charset="-78"/>
                        </a:rPr>
                        <a:t>سرطان پستان</a:t>
                      </a:r>
                      <a:r>
                        <a:rPr kumimoji="0" lang="ar-SA"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endParaRPr kumimoji="0" lang="en-US"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1- آخرين بيماری يا وضعيتی که بلافاصله پيش از مرگ وجود داشت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fa-IR" sz="1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بيماريهای قبلی</a:t>
                      </a:r>
                      <a:endParaRPr kumimoji="0" lang="en-US" sz="1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592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2- ساير بيماريهايی که به مرگ کمک کرده اند ولی وجود آنها به تنهايی موجب مرگ نميشد</a:t>
                      </a:r>
                      <a:endParaRPr kumimoji="0" lang="en-US" sz="18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2574">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1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 نام بيماری، آسيب يا عوارض آنها که موحب مرگ شده است. در اين قسمت نمی توان تابلوی مرگ مانند ايست قلبی يا نارسايی تنفسی را وارد کرد.</a:t>
                      </a:r>
                      <a:endParaRPr kumimoji="0" lang="en-US" sz="18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marT="45716" marB="4571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224009911"/>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34146"/>
                                        </p:tgtEl>
                                        <p:attrNameLst>
                                          <p:attrName>style.visibility</p:attrName>
                                        </p:attrNameLst>
                                      </p:cBhvr>
                                      <p:to>
                                        <p:strVal val="visible"/>
                                      </p:to>
                                    </p:set>
                                    <p:anim calcmode="lin" valueType="num">
                                      <p:cBhvr>
                                        <p:cTn id="7" dur="2000" fill="hold"/>
                                        <p:tgtEl>
                                          <p:spTgt spid="134146"/>
                                        </p:tgtEl>
                                        <p:attrNameLst>
                                          <p:attrName>ppt_w</p:attrName>
                                        </p:attrNameLst>
                                      </p:cBhvr>
                                      <p:tavLst>
                                        <p:tav tm="0">
                                          <p:val>
                                            <p:strVal val="#ppt_w*2.5"/>
                                          </p:val>
                                        </p:tav>
                                        <p:tav tm="100000">
                                          <p:val>
                                            <p:strVal val="#ppt_w"/>
                                          </p:val>
                                        </p:tav>
                                      </p:tavLst>
                                    </p:anim>
                                    <p:anim calcmode="lin" valueType="num">
                                      <p:cBhvr>
                                        <p:cTn id="8" dur="2000" fill="hold"/>
                                        <p:tgtEl>
                                          <p:spTgt spid="134146"/>
                                        </p:tgtEl>
                                        <p:attrNameLst>
                                          <p:attrName>ppt_h</p:attrName>
                                        </p:attrNameLst>
                                      </p:cBhvr>
                                      <p:tavLst>
                                        <p:tav tm="0">
                                          <p:val>
                                            <p:strVal val="#ppt_h"/>
                                          </p:val>
                                        </p:tav>
                                        <p:tav tm="100000">
                                          <p:val>
                                            <p:strVal val="#ppt_h"/>
                                          </p:val>
                                        </p:tav>
                                      </p:tavLst>
                                    </p:anim>
                                    <p:anim calcmode="lin" valueType="num">
                                      <p:cBhvr>
                                        <p:cTn id="9" dur="2000" fill="hold"/>
                                        <p:tgtEl>
                                          <p:spTgt spid="134146"/>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34146"/>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34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5171" name="Rectangle 3"/>
          <p:cNvSpPr>
            <a:spLocks noGrp="1" noChangeArrowheads="1"/>
          </p:cNvSpPr>
          <p:nvPr>
            <p:ph type="body" idx="1"/>
          </p:nvPr>
        </p:nvSpPr>
        <p:spPr>
          <a:xfrm>
            <a:off x="1619672" y="692150"/>
            <a:ext cx="7056016" cy="4465638"/>
          </a:xfrm>
        </p:spPr>
        <p:txBody>
          <a:bodyPr>
            <a:normAutofit/>
          </a:bodyPr>
          <a:lstStyle/>
          <a:p>
            <a:pPr algn="r" rtl="1">
              <a:lnSpc>
                <a:spcPct val="120000"/>
              </a:lnSpc>
              <a:spcBef>
                <a:spcPct val="0"/>
              </a:spcBef>
              <a:buFontTx/>
              <a:buNone/>
            </a:pPr>
            <a:r>
              <a:rPr lang="fa-IR" altLang="en-US" sz="2800" dirty="0" smtClean="0">
                <a:ea typeface="Times New Roman (Arabic)"/>
                <a:cs typeface="2  Nazanin" panose="00000400000000000000" pitchFamily="2" charset="-78"/>
              </a:rPr>
              <a:t>	</a:t>
            </a:r>
            <a:r>
              <a:rPr lang="ar-SA" altLang="en-US" sz="2800" b="1" dirty="0" smtClean="0">
                <a:solidFill>
                  <a:schemeClr val="accent2"/>
                </a:solidFill>
                <a:ea typeface="Zar" pitchFamily="2" charset="0"/>
                <a:cs typeface="2  Nazanin" panose="00000400000000000000" pitchFamily="2" charset="-78"/>
              </a:rPr>
              <a:t>مثال 2</a:t>
            </a:r>
            <a:r>
              <a:rPr lang="ar-SA" altLang="en-US" sz="2800" dirty="0" smtClean="0">
                <a:solidFill>
                  <a:schemeClr val="accent2"/>
                </a:solidFill>
                <a:ea typeface="Zar" pitchFamily="2" charset="0"/>
                <a:cs typeface="2  Nazanin" panose="00000400000000000000" pitchFamily="2" charset="-78"/>
              </a:rPr>
              <a:t> </a:t>
            </a:r>
            <a:r>
              <a:rPr lang="fa-IR" altLang="en-US" sz="2800" dirty="0" smtClean="0">
                <a:solidFill>
                  <a:schemeClr val="accent2"/>
                </a:solidFill>
                <a:ea typeface="Zar" pitchFamily="2" charset="0"/>
                <a:cs typeface="2  Nazanin" panose="00000400000000000000" pitchFamily="2" charset="-78"/>
              </a:rPr>
              <a:t>-</a:t>
            </a:r>
            <a:r>
              <a:rPr lang="ar-SA" altLang="en-US" sz="2800" dirty="0" smtClean="0">
                <a:solidFill>
                  <a:schemeClr val="accent2"/>
                </a:solidFill>
                <a:ea typeface="Zar" pitchFamily="2" charset="0"/>
                <a:cs typeface="2  Nazanin" panose="00000400000000000000" pitchFamily="2" charset="-78"/>
              </a:rPr>
              <a:t> آقاي 22 ساله اي بلافاصله بعد از </a:t>
            </a:r>
            <a:r>
              <a:rPr lang="ar-SA" altLang="en-US" sz="2800" u="sng" dirty="0" smtClean="0">
                <a:solidFill>
                  <a:schemeClr val="accent2"/>
                </a:solidFill>
                <a:ea typeface="Zar" pitchFamily="2" charset="0"/>
                <a:cs typeface="2  Nazanin" panose="00000400000000000000" pitchFamily="2" charset="-78"/>
              </a:rPr>
              <a:t>تصادف با اتومبيل</a:t>
            </a:r>
            <a:r>
              <a:rPr lang="ar-SA" altLang="en-US" sz="2800" dirty="0" smtClean="0">
                <a:solidFill>
                  <a:schemeClr val="accent2"/>
                </a:solidFill>
                <a:ea typeface="Zar" pitchFamily="2" charset="0"/>
                <a:cs typeface="2  Nazanin" panose="00000400000000000000" pitchFamily="2" charset="-78"/>
              </a:rPr>
              <a:t>، به اورژانس آورده شده است. هنگام پذيرش فاقد نبض و تنفس بوده و عمليات احيا مؤثر واقع نمي</a:t>
            </a:r>
            <a:r>
              <a:rPr lang="fa-IR" altLang="en-US" sz="2800" dirty="0" smtClean="0">
                <a:solidFill>
                  <a:schemeClr val="accent2"/>
                </a:solidFill>
                <a:ea typeface="Times New Roman (Arabic)"/>
                <a:cs typeface="2  Nazanin" panose="00000400000000000000" pitchFamily="2" charset="-78"/>
              </a:rPr>
              <a:t>‌</a:t>
            </a:r>
            <a:r>
              <a:rPr lang="ar-SA" altLang="en-US" sz="2800" dirty="0" smtClean="0">
                <a:solidFill>
                  <a:schemeClr val="accent2"/>
                </a:solidFill>
                <a:ea typeface="Times New Roman (Arabic)"/>
                <a:cs typeface="2  Nazanin" panose="00000400000000000000" pitchFamily="2" charset="-78"/>
              </a:rPr>
              <a:t>شود</a:t>
            </a:r>
            <a:r>
              <a:rPr lang="fa-IR" altLang="en-US" sz="2800" dirty="0" smtClean="0">
                <a:solidFill>
                  <a:schemeClr val="accent2"/>
                </a:solidFill>
                <a:ea typeface="Times New Roman (Arabic)"/>
                <a:cs typeface="2  Nazanin" panose="00000400000000000000" pitchFamily="2" charset="-78"/>
              </a:rPr>
              <a:t>.</a:t>
            </a:r>
            <a:r>
              <a:rPr lang="ar-SA" altLang="en-US" sz="2800" dirty="0" smtClean="0">
                <a:solidFill>
                  <a:schemeClr val="accent2"/>
                </a:solidFill>
                <a:ea typeface="Times New Roman (Arabic)"/>
                <a:cs typeface="2  Nazanin" panose="00000400000000000000" pitchFamily="2" charset="-78"/>
              </a:rPr>
              <a:t> در لاپاراسكوپي مشخص مي</a:t>
            </a:r>
            <a:r>
              <a:rPr lang="fa-IR" altLang="en-US" sz="2800" dirty="0" smtClean="0">
                <a:solidFill>
                  <a:schemeClr val="accent2"/>
                </a:solidFill>
                <a:ea typeface="Times New Roman (Arabic)"/>
                <a:cs typeface="2  Nazanin" panose="00000400000000000000" pitchFamily="2" charset="-78"/>
              </a:rPr>
              <a:t>‌</a:t>
            </a:r>
            <a:r>
              <a:rPr lang="ar-SA" altLang="en-US" sz="2800" dirty="0" smtClean="0">
                <a:solidFill>
                  <a:schemeClr val="accent2"/>
                </a:solidFill>
                <a:ea typeface="Times New Roman (Arabic)"/>
                <a:cs typeface="2  Nazanin" panose="00000400000000000000" pitchFamily="2" charset="-78"/>
              </a:rPr>
              <a:t>شود كه </a:t>
            </a:r>
            <a:r>
              <a:rPr lang="ar-SA" altLang="en-US" sz="2800" u="sng" dirty="0" smtClean="0">
                <a:solidFill>
                  <a:schemeClr val="accent2"/>
                </a:solidFill>
                <a:ea typeface="Times New Roman (Arabic)"/>
                <a:cs typeface="2  Nazanin" panose="00000400000000000000" pitchFamily="2" charset="-78"/>
              </a:rPr>
              <a:t>كبد بيمار پاره شده</a:t>
            </a:r>
            <a:r>
              <a:rPr lang="ar-SA" altLang="en-US" sz="2800" dirty="0" smtClean="0">
                <a:solidFill>
                  <a:schemeClr val="accent2"/>
                </a:solidFill>
                <a:ea typeface="Times New Roman (Arabic)"/>
                <a:cs typeface="2  Nazanin" panose="00000400000000000000" pitchFamily="2" charset="-78"/>
              </a:rPr>
              <a:t> و</a:t>
            </a:r>
            <a:r>
              <a:rPr lang="ar-SA" altLang="en-US" sz="2800" u="sng" dirty="0" smtClean="0">
                <a:solidFill>
                  <a:schemeClr val="accent2"/>
                </a:solidFill>
                <a:ea typeface="Times New Roman (Arabic)"/>
                <a:cs typeface="2  Nazanin" panose="00000400000000000000" pitchFamily="2" charset="-78"/>
              </a:rPr>
              <a:t> پريتوان پر از خون</a:t>
            </a:r>
            <a:r>
              <a:rPr lang="ar-SA" altLang="en-US" sz="2800" dirty="0" smtClean="0">
                <a:solidFill>
                  <a:schemeClr val="accent2"/>
                </a:solidFill>
                <a:ea typeface="Times New Roman (Arabic)"/>
                <a:cs typeface="2  Nazanin" panose="00000400000000000000" pitchFamily="2" charset="-78"/>
              </a:rPr>
              <a:t> است. به نظر مي</a:t>
            </a:r>
            <a:r>
              <a:rPr lang="fa-IR" altLang="en-US" sz="2800" dirty="0" smtClean="0">
                <a:solidFill>
                  <a:schemeClr val="accent2"/>
                </a:solidFill>
                <a:ea typeface="Times New Roman (Arabic)"/>
                <a:cs typeface="2  Nazanin" panose="00000400000000000000" pitchFamily="2" charset="-78"/>
              </a:rPr>
              <a:t>‌</a:t>
            </a:r>
            <a:r>
              <a:rPr lang="ar-SA" altLang="en-US" sz="2800" dirty="0" smtClean="0">
                <a:solidFill>
                  <a:schemeClr val="accent2"/>
                </a:solidFill>
                <a:ea typeface="Times New Roman (Arabic)"/>
                <a:cs typeface="2  Nazanin" panose="00000400000000000000" pitchFamily="2" charset="-78"/>
              </a:rPr>
              <a:t>آيد، بيمار به علت </a:t>
            </a:r>
            <a:r>
              <a:rPr lang="ar-SA" altLang="en-US" sz="2800" u="sng" dirty="0" smtClean="0">
                <a:solidFill>
                  <a:schemeClr val="accent2"/>
                </a:solidFill>
                <a:ea typeface="Times New Roman (Arabic)"/>
                <a:cs typeface="2  Nazanin" panose="00000400000000000000" pitchFamily="2" charset="-78"/>
              </a:rPr>
              <a:t>شوك هيپوولميك</a:t>
            </a:r>
            <a:r>
              <a:rPr lang="ar-SA" altLang="en-US" sz="2800" dirty="0" smtClean="0">
                <a:solidFill>
                  <a:schemeClr val="accent2"/>
                </a:solidFill>
                <a:ea typeface="Times New Roman (Arabic)"/>
                <a:cs typeface="2  Nazanin" panose="00000400000000000000" pitchFamily="2" charset="-78"/>
              </a:rPr>
              <a:t> در اثر خونريزي، دچار ايست قلبي شده و فوت كرده است. نمونه تكميل شده قسمت</a:t>
            </a:r>
            <a:r>
              <a:rPr lang="fa-IR" altLang="en-US" sz="2800" dirty="0" smtClean="0">
                <a:solidFill>
                  <a:schemeClr val="accent2"/>
                </a:solidFill>
                <a:ea typeface="Times New Roman (Arabic)"/>
                <a:cs typeface="2  Nazanin" panose="00000400000000000000" pitchFamily="2" charset="-78"/>
              </a:rPr>
              <a:t> علت</a:t>
            </a:r>
            <a:r>
              <a:rPr lang="ar-SA" altLang="en-US" sz="2800" dirty="0" smtClean="0">
                <a:solidFill>
                  <a:schemeClr val="accent2"/>
                </a:solidFill>
                <a:ea typeface="Times New Roman (Arabic)"/>
                <a:cs typeface="2  Nazanin" panose="00000400000000000000" pitchFamily="2" charset="-78"/>
              </a:rPr>
              <a:t> مرگ گواهي پزشكي در شكل زير نشان داده مي</a:t>
            </a:r>
            <a:r>
              <a:rPr lang="fa-IR" altLang="en-US" sz="2800" dirty="0" smtClean="0">
                <a:solidFill>
                  <a:schemeClr val="accent2"/>
                </a:solidFill>
                <a:ea typeface="Times New Roman (Arabic)"/>
                <a:cs typeface="2  Nazanin" panose="00000400000000000000" pitchFamily="2" charset="-78"/>
              </a:rPr>
              <a:t>‌</a:t>
            </a:r>
            <a:r>
              <a:rPr lang="ar-SA" altLang="en-US" sz="2800" dirty="0" smtClean="0">
                <a:solidFill>
                  <a:schemeClr val="accent2"/>
                </a:solidFill>
                <a:ea typeface="Times New Roman (Arabic)"/>
                <a:cs typeface="2  Nazanin" panose="00000400000000000000" pitchFamily="2" charset="-78"/>
              </a:rPr>
              <a:t>شود.</a:t>
            </a:r>
            <a:endParaRPr lang="en-US" altLang="en-US" sz="2800" dirty="0" smtClean="0">
              <a:solidFill>
                <a:schemeClr val="accent2"/>
              </a:solidFill>
              <a:ea typeface="Times New Roman (Arabic)"/>
              <a:cs typeface="2  Nazanin" panose="00000400000000000000" pitchFamily="2" charset="-78"/>
            </a:endParaRPr>
          </a:p>
        </p:txBody>
      </p:sp>
    </p:spTree>
    <p:extLst>
      <p:ext uri="{BB962C8B-B14F-4D97-AF65-F5344CB8AC3E}">
        <p14:creationId xmlns="" xmlns:p14="http://schemas.microsoft.com/office/powerpoint/2010/main" val="1695281298"/>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5171">
                                            <p:txEl>
                                              <p:pRg st="0" end="0"/>
                                            </p:txEl>
                                          </p:spTgt>
                                        </p:tgtEl>
                                        <p:attrNameLst>
                                          <p:attrName>style.visibility</p:attrName>
                                        </p:attrNameLst>
                                      </p:cBhvr>
                                      <p:to>
                                        <p:strVal val="visible"/>
                                      </p:to>
                                    </p:set>
                                    <p:animEffect transition="in" filter="wipe(left)">
                                      <p:cBhvr>
                                        <p:cTn id="7" dur="500"/>
                                        <p:tgtEl>
                                          <p:spTgt spid="1351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684213" y="260350"/>
            <a:ext cx="7772400" cy="515938"/>
          </a:xfrm>
        </p:spPr>
        <p:txBody>
          <a:bodyPr>
            <a:normAutofit fontScale="90000"/>
          </a:bodyPr>
          <a:lstStyle/>
          <a:p>
            <a:pPr algn="ctr"/>
            <a:r>
              <a:rPr lang="fa-IR" altLang="en-US" sz="2800" b="1" smtClean="0">
                <a:solidFill>
                  <a:schemeClr val="accent2"/>
                </a:solidFill>
                <a:ea typeface="Zar" pitchFamily="2" charset="0"/>
                <a:cs typeface="B Titr" pitchFamily="2" charset="0"/>
              </a:rPr>
              <a:t>فرم بـين المللی گواهی پزشکی علت مرگ</a:t>
            </a:r>
            <a:endParaRPr lang="en-US" altLang="en-US" sz="2800" b="1" smtClean="0">
              <a:solidFill>
                <a:schemeClr val="accent2"/>
              </a:solidFill>
              <a:ea typeface="Zar" pitchFamily="2" charset="0"/>
              <a:cs typeface="B Titr" pitchFamily="2" charset="0"/>
            </a:endParaRPr>
          </a:p>
        </p:txBody>
      </p:sp>
      <p:graphicFrame>
        <p:nvGraphicFramePr>
          <p:cNvPr id="99352" name="Group 24"/>
          <p:cNvGraphicFramePr>
            <a:graphicFrameLocks noGrp="1"/>
          </p:cNvGraphicFramePr>
          <p:nvPr>
            <p:ph type="tbl" idx="1"/>
            <p:extLst>
              <p:ext uri="{D42A27DB-BD31-4B8C-83A1-F6EECF244321}">
                <p14:modId xmlns="" xmlns:p14="http://schemas.microsoft.com/office/powerpoint/2010/main" val="4052120290"/>
              </p:ext>
            </p:extLst>
          </p:nvPr>
        </p:nvGraphicFramePr>
        <p:xfrm>
          <a:off x="1187624" y="1052513"/>
          <a:ext cx="7632526" cy="5616570"/>
        </p:xfrm>
        <a:graphic>
          <a:graphicData uri="http://schemas.openxmlformats.org/drawingml/2006/table">
            <a:tbl>
              <a:tblPr/>
              <a:tblGrid>
                <a:gridCol w="2328834">
                  <a:extLst>
                    <a:ext uri="{9D8B030D-6E8A-4147-A177-3AD203B41FA5}">
                      <a16:colId xmlns="" xmlns:a16="http://schemas.microsoft.com/office/drawing/2014/main" val="20000"/>
                    </a:ext>
                  </a:extLst>
                </a:gridCol>
                <a:gridCol w="2780909">
                  <a:extLst>
                    <a:ext uri="{9D8B030D-6E8A-4147-A177-3AD203B41FA5}">
                      <a16:colId xmlns="" xmlns:a16="http://schemas.microsoft.com/office/drawing/2014/main" val="20001"/>
                    </a:ext>
                  </a:extLst>
                </a:gridCol>
                <a:gridCol w="2522783">
                  <a:extLst>
                    <a:ext uri="{9D8B030D-6E8A-4147-A177-3AD203B41FA5}">
                      <a16:colId xmlns="" xmlns:a16="http://schemas.microsoft.com/office/drawing/2014/main" val="20002"/>
                    </a:ext>
                  </a:extLst>
                </a:gridCol>
              </a:tblGrid>
              <a:tr h="603136">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8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زمان تقریبی بین شروع تا مرگ</a:t>
                      </a:r>
                      <a:endParaRPr kumimoji="0" lang="en-US" sz="18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علت مرگ</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0000"/>
                  </a:ext>
                </a:extLst>
              </a:tr>
              <a:tr h="288337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چند </a:t>
                      </a:r>
                      <a:r>
                        <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دقیقه</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چند </a:t>
                      </a:r>
                      <a:r>
                        <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دقیقه</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چند </a:t>
                      </a:r>
                      <a:r>
                        <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دقیقه</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چند </a:t>
                      </a:r>
                      <a:r>
                        <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دقیقه</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الف: </a:t>
                      </a:r>
                      <a:r>
                        <a:rPr kumimoji="0" lang="ar-SA"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شوك </a:t>
                      </a:r>
                      <a:r>
                        <a:rPr kumimoji="0" lang="fa-IR"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هیپوولمیک</a:t>
                      </a:r>
                      <a:r>
                        <a:rPr kumimoji="0" lang="en-US"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 </a:t>
                      </a:r>
                      <a:r>
                        <a:rPr kumimoji="0" lang="ar-SA"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خونريزي در پريتوان</a:t>
                      </a:r>
                      <a:r>
                        <a:rPr kumimoji="0" lang="ar-SA" sz="2800" b="0"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 </a:t>
                      </a:r>
                      <a:endParaRPr kumimoji="0" lang="fa-IR" sz="2200" b="0"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ج : </a:t>
                      </a:r>
                      <a:r>
                        <a:rPr kumimoji="0" lang="ar-SA"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پارگي كبد </a:t>
                      </a:r>
                      <a:endParaRPr kumimoji="0" lang="en-US"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د:</a:t>
                      </a: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تصادف با اتومبيل</a:t>
                      </a:r>
                      <a:r>
                        <a:rPr kumimoji="0" lang="ar-SA" sz="28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1- آخرین بیماری یا وضعیتی که بلافاصله پیش از مرگ وجود داشت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بیماریهای قبلی</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5802">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2- سایر بیماریهایی که به مرگ کمک کرده اند ولی وجود آنها به تنهایی موجب مرگ نمیشد</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2490">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نام بیماری، آسیب یا عوارض آنها که موحب مرگ شده است. در این قسمت نمی توان تابلوی مرگ مانند ایست قلبی یا نارسایی تنفسی را وارد کرد.</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12" marB="4571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
        <p:nvSpPr>
          <p:cNvPr id="136220" name="Oval 28"/>
          <p:cNvSpPr>
            <a:spLocks noChangeArrowheads="1"/>
          </p:cNvSpPr>
          <p:nvPr/>
        </p:nvSpPr>
        <p:spPr bwMode="auto">
          <a:xfrm rot="-1094070">
            <a:off x="468313" y="3916363"/>
            <a:ext cx="4038600" cy="1600200"/>
          </a:xfrm>
          <a:prstGeom prst="ellipse">
            <a:avLst/>
          </a:prstGeom>
          <a:solidFill>
            <a:srgbClr val="FF00FF"/>
          </a:solidFill>
          <a:ln w="9525">
            <a:solidFill>
              <a:schemeClr val="tx1"/>
            </a:solidFill>
            <a:round/>
            <a:headEnd type="none" w="sm" len="sm"/>
            <a:tailEnd type="none" w="sm" len="sm"/>
          </a:ln>
        </p:spPr>
        <p:txBody>
          <a:bodyPr wrap="none" anchor="ct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algn="ctr">
              <a:spcBef>
                <a:spcPct val="20000"/>
              </a:spcBef>
            </a:pPr>
            <a:r>
              <a:rPr lang="ar-SA" altLang="en-US">
                <a:solidFill>
                  <a:srgbClr val="0000FF"/>
                </a:solidFill>
                <a:cs typeface="Mitra" pitchFamily="2" charset="0"/>
              </a:rPr>
              <a:t>علت مرگ همان علت</a:t>
            </a:r>
          </a:p>
          <a:p>
            <a:pPr algn="ctr">
              <a:spcBef>
                <a:spcPct val="20000"/>
              </a:spcBef>
            </a:pPr>
            <a:r>
              <a:rPr lang="ar-SA" altLang="en-US">
                <a:solidFill>
                  <a:srgbClr val="0000FF"/>
                </a:solidFill>
                <a:cs typeface="Mitra" pitchFamily="2" charset="0"/>
              </a:rPr>
              <a:t>زمينه اي است</a:t>
            </a:r>
            <a:r>
              <a:rPr lang="ar-SA" altLang="en-US">
                <a:cs typeface="Times New Roman" panose="02020603050405020304" pitchFamily="18" charset="0"/>
              </a:rPr>
              <a:t> </a:t>
            </a:r>
            <a:endParaRPr lang="en-US" altLang="en-US">
              <a:cs typeface="Times New Roman" panose="02020603050405020304" pitchFamily="18" charset="0"/>
            </a:endParaRPr>
          </a:p>
        </p:txBody>
      </p:sp>
    </p:spTree>
    <p:extLst>
      <p:ext uri="{BB962C8B-B14F-4D97-AF65-F5344CB8AC3E}">
        <p14:creationId xmlns="" xmlns:p14="http://schemas.microsoft.com/office/powerpoint/2010/main" val="833950607"/>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36194"/>
                                        </p:tgtEl>
                                        <p:attrNameLst>
                                          <p:attrName>style.visibility</p:attrName>
                                        </p:attrNameLst>
                                      </p:cBhvr>
                                      <p:to>
                                        <p:strVal val="visible"/>
                                      </p:to>
                                    </p:set>
                                    <p:anim calcmode="lin" valueType="num">
                                      <p:cBhvr>
                                        <p:cTn id="7" dur="2000" fill="hold"/>
                                        <p:tgtEl>
                                          <p:spTgt spid="136194"/>
                                        </p:tgtEl>
                                        <p:attrNameLst>
                                          <p:attrName>ppt_w</p:attrName>
                                        </p:attrNameLst>
                                      </p:cBhvr>
                                      <p:tavLst>
                                        <p:tav tm="0">
                                          <p:val>
                                            <p:strVal val="#ppt_w*2.5"/>
                                          </p:val>
                                        </p:tav>
                                        <p:tav tm="100000">
                                          <p:val>
                                            <p:strVal val="#ppt_w"/>
                                          </p:val>
                                        </p:tav>
                                      </p:tavLst>
                                    </p:anim>
                                    <p:anim calcmode="lin" valueType="num">
                                      <p:cBhvr>
                                        <p:cTn id="8" dur="2000" fill="hold"/>
                                        <p:tgtEl>
                                          <p:spTgt spid="136194"/>
                                        </p:tgtEl>
                                        <p:attrNameLst>
                                          <p:attrName>ppt_h</p:attrName>
                                        </p:attrNameLst>
                                      </p:cBhvr>
                                      <p:tavLst>
                                        <p:tav tm="0">
                                          <p:val>
                                            <p:strVal val="#ppt_h"/>
                                          </p:val>
                                        </p:tav>
                                        <p:tav tm="100000">
                                          <p:val>
                                            <p:strVal val="#ppt_h"/>
                                          </p:val>
                                        </p:tav>
                                      </p:tavLst>
                                    </p:anim>
                                    <p:anim calcmode="lin" valueType="num">
                                      <p:cBhvr>
                                        <p:cTn id="9" dur="2000" fill="hold"/>
                                        <p:tgtEl>
                                          <p:spTgt spid="136194"/>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36194"/>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3619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8" fill="hold" grpId="0" nodeType="clickEffect">
                                  <p:stCondLst>
                                    <p:cond delay="0"/>
                                  </p:stCondLst>
                                  <p:childTnLst>
                                    <p:set>
                                      <p:cBhvr>
                                        <p:cTn id="15" dur="1" fill="hold">
                                          <p:stCondLst>
                                            <p:cond delay="0"/>
                                          </p:stCondLst>
                                        </p:cTn>
                                        <p:tgtEl>
                                          <p:spTgt spid="136220"/>
                                        </p:tgtEl>
                                        <p:attrNameLst>
                                          <p:attrName>style.visibility</p:attrName>
                                        </p:attrNameLst>
                                      </p:cBhvr>
                                      <p:to>
                                        <p:strVal val="visible"/>
                                      </p:to>
                                    </p:set>
                                    <p:anim calcmode="lin" valueType="num">
                                      <p:cBhvr additive="base">
                                        <p:cTn id="16" dur="500" fill="hold"/>
                                        <p:tgtEl>
                                          <p:spTgt spid="136220"/>
                                        </p:tgtEl>
                                        <p:attrNameLst>
                                          <p:attrName>ppt_x</p:attrName>
                                        </p:attrNameLst>
                                      </p:cBhvr>
                                      <p:tavLst>
                                        <p:tav tm="0">
                                          <p:val>
                                            <p:strVal val="0-#ppt_w/2"/>
                                          </p:val>
                                        </p:tav>
                                        <p:tav tm="100000">
                                          <p:val>
                                            <p:strVal val="#ppt_x"/>
                                          </p:val>
                                        </p:tav>
                                      </p:tavLst>
                                    </p:anim>
                                    <p:anim calcmode="lin" valueType="num">
                                      <p:cBhvr additive="base">
                                        <p:cTn id="17" dur="500" fill="hold"/>
                                        <p:tgtEl>
                                          <p:spTgt spid="1362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p:bldP spid="136220" grpId="0" animBg="1"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7219" name="Rectangle 3"/>
          <p:cNvSpPr>
            <a:spLocks noGrp="1" noChangeArrowheads="1"/>
          </p:cNvSpPr>
          <p:nvPr>
            <p:ph type="body" idx="1"/>
          </p:nvPr>
        </p:nvSpPr>
        <p:spPr>
          <a:xfrm>
            <a:off x="1691680" y="381000"/>
            <a:ext cx="7452320" cy="5856288"/>
          </a:xfrm>
        </p:spPr>
        <p:txBody>
          <a:bodyPr/>
          <a:lstStyle/>
          <a:p>
            <a:pPr algn="r" rtl="1">
              <a:lnSpc>
                <a:spcPct val="130000"/>
              </a:lnSpc>
              <a:buFontTx/>
              <a:buNone/>
            </a:pPr>
            <a:r>
              <a:rPr lang="fa-IR" altLang="en-US" sz="1200" b="1" dirty="0" smtClean="0">
                <a:solidFill>
                  <a:schemeClr val="accent2"/>
                </a:solidFill>
                <a:ea typeface="Times New Roman (Arabic)"/>
                <a:cs typeface="2  Nazanin" panose="00000400000000000000" pitchFamily="2" charset="-78"/>
              </a:rPr>
              <a:t>	</a:t>
            </a:r>
            <a:r>
              <a:rPr lang="ar-SA" altLang="en-US" sz="3000" dirty="0" smtClean="0">
                <a:solidFill>
                  <a:schemeClr val="accent2"/>
                </a:solidFill>
                <a:ea typeface="Zar" pitchFamily="2" charset="0"/>
                <a:cs typeface="2  Nazanin" panose="00000400000000000000" pitchFamily="2" charset="-78"/>
              </a:rPr>
              <a:t>مثال 3 </a:t>
            </a:r>
            <a:r>
              <a:rPr lang="en-US" altLang="en-US" sz="3000" dirty="0" smtClean="0">
                <a:solidFill>
                  <a:schemeClr val="accent2"/>
                </a:solidFill>
                <a:ea typeface="Zar" pitchFamily="2" charset="0"/>
                <a:cs typeface="2  Nazanin" panose="00000400000000000000" pitchFamily="2" charset="-78"/>
              </a:rPr>
              <a:t>–</a:t>
            </a:r>
            <a:r>
              <a:rPr lang="ar-SA" altLang="en-US" sz="3000" dirty="0" smtClean="0">
                <a:solidFill>
                  <a:schemeClr val="accent2"/>
                </a:solidFill>
                <a:ea typeface="Zar" pitchFamily="2" charset="0"/>
                <a:cs typeface="2  Nazanin" panose="00000400000000000000" pitchFamily="2" charset="-78"/>
              </a:rPr>
              <a:t> آقاي 54 ساله اي به علت استفراغ خوني شديد با زردي واضح مراجعه مي</a:t>
            </a:r>
            <a:r>
              <a:rPr lang="fa-IR" altLang="en-US" sz="3000" dirty="0" smtClean="0">
                <a:solidFill>
                  <a:schemeClr val="accent2"/>
                </a:solidFill>
                <a:ea typeface="Times New Roman (Arabic)"/>
                <a:cs typeface="2  Nazanin" panose="00000400000000000000" pitchFamily="2" charset="-78"/>
              </a:rPr>
              <a:t>‌</a:t>
            </a:r>
            <a:r>
              <a:rPr lang="ar-SA" altLang="en-US" sz="3000" dirty="0" smtClean="0">
                <a:solidFill>
                  <a:schemeClr val="accent2"/>
                </a:solidFill>
                <a:ea typeface="Times New Roman (Arabic)"/>
                <a:cs typeface="2  Nazanin" panose="00000400000000000000" pitchFamily="2" charset="-78"/>
              </a:rPr>
              <a:t>كند. در بررسي معلوم مي</a:t>
            </a:r>
            <a:r>
              <a:rPr lang="fa-IR" altLang="en-US" sz="3000" dirty="0" smtClean="0">
                <a:solidFill>
                  <a:schemeClr val="accent2"/>
                </a:solidFill>
                <a:ea typeface="Times New Roman (Arabic)"/>
                <a:cs typeface="2  Nazanin" panose="00000400000000000000" pitchFamily="2" charset="-78"/>
              </a:rPr>
              <a:t>‌</a:t>
            </a:r>
            <a:r>
              <a:rPr lang="ar-SA" altLang="en-US" sz="3000" dirty="0" smtClean="0">
                <a:solidFill>
                  <a:schemeClr val="accent2"/>
                </a:solidFill>
                <a:ea typeface="Times New Roman (Arabic)"/>
                <a:cs typeface="2  Nazanin" panose="00000400000000000000" pitchFamily="2" charset="-78"/>
              </a:rPr>
              <a:t>شود كه منشاء خونريزي، مري است. در معاينه باليني آسيت شكمي وجود دارد. آمونياك خون بيمار بالا گزارش مي</a:t>
            </a:r>
            <a:r>
              <a:rPr lang="fa-IR" altLang="en-US" sz="3000" dirty="0" smtClean="0">
                <a:solidFill>
                  <a:schemeClr val="accent2"/>
                </a:solidFill>
                <a:ea typeface="Times New Roman (Arabic)"/>
                <a:cs typeface="2  Nazanin" panose="00000400000000000000" pitchFamily="2" charset="-78"/>
              </a:rPr>
              <a:t>‌</a:t>
            </a:r>
            <a:r>
              <a:rPr lang="ar-SA" altLang="en-US" sz="3000" dirty="0" smtClean="0">
                <a:solidFill>
                  <a:schemeClr val="accent2"/>
                </a:solidFill>
                <a:ea typeface="Times New Roman (Arabic)"/>
                <a:cs typeface="2  Nazanin" panose="00000400000000000000" pitchFamily="2" charset="-78"/>
              </a:rPr>
              <a:t>شود. همچنين افزايش فشار پورت و </a:t>
            </a:r>
            <a:r>
              <a:rPr lang="ar-SA" altLang="en-US" sz="3000" u="sng" dirty="0" smtClean="0">
                <a:solidFill>
                  <a:schemeClr val="accent2"/>
                </a:solidFill>
                <a:ea typeface="Times New Roman (Arabic)"/>
                <a:cs typeface="2  Nazanin" panose="00000400000000000000" pitchFamily="2" charset="-78"/>
              </a:rPr>
              <a:t>سيروز كبدي</a:t>
            </a:r>
            <a:r>
              <a:rPr lang="ar-SA" altLang="en-US" sz="3000" dirty="0" smtClean="0">
                <a:solidFill>
                  <a:schemeClr val="accent2"/>
                </a:solidFill>
                <a:ea typeface="Times New Roman (Arabic)"/>
                <a:cs typeface="2  Nazanin" panose="00000400000000000000" pitchFamily="2" charset="-78"/>
              </a:rPr>
              <a:t> اثبات مي</a:t>
            </a:r>
            <a:r>
              <a:rPr lang="fa-IR" altLang="en-US" sz="3000" dirty="0" smtClean="0">
                <a:solidFill>
                  <a:schemeClr val="accent2"/>
                </a:solidFill>
                <a:ea typeface="Times New Roman (Arabic)"/>
                <a:cs typeface="2  Nazanin" panose="00000400000000000000" pitchFamily="2" charset="-78"/>
              </a:rPr>
              <a:t>‌</a:t>
            </a:r>
            <a:r>
              <a:rPr lang="ar-SA" altLang="en-US" sz="3000" dirty="0" smtClean="0">
                <a:solidFill>
                  <a:schemeClr val="accent2"/>
                </a:solidFill>
                <a:ea typeface="Times New Roman (Arabic)"/>
                <a:cs typeface="2  Nazanin" panose="00000400000000000000" pitchFamily="2" charset="-78"/>
              </a:rPr>
              <a:t>شود. در </a:t>
            </a:r>
            <a:r>
              <a:rPr lang="ar-SA" altLang="en-US" sz="3000" u="sng" dirty="0" smtClean="0">
                <a:solidFill>
                  <a:schemeClr val="accent2"/>
                </a:solidFill>
                <a:ea typeface="Times New Roman (Arabic)"/>
                <a:cs typeface="2  Nazanin" panose="00000400000000000000" pitchFamily="2" charset="-78"/>
              </a:rPr>
              <a:t>نهايت</a:t>
            </a:r>
            <a:r>
              <a:rPr lang="ar-SA" altLang="en-US" sz="3000" dirty="0" smtClean="0">
                <a:solidFill>
                  <a:schemeClr val="accent2"/>
                </a:solidFill>
                <a:ea typeface="Times New Roman (Arabic)"/>
                <a:cs typeface="2  Nazanin" panose="00000400000000000000" pitchFamily="2" charset="-78"/>
              </a:rPr>
              <a:t> بيمار دچار </a:t>
            </a:r>
            <a:r>
              <a:rPr lang="ar-SA" altLang="en-US" sz="3000" u="sng" dirty="0" smtClean="0">
                <a:solidFill>
                  <a:schemeClr val="accent2"/>
                </a:solidFill>
                <a:ea typeface="Times New Roman (Arabic)"/>
                <a:cs typeface="2  Nazanin" panose="00000400000000000000" pitchFamily="2" charset="-78"/>
              </a:rPr>
              <a:t>آنسفالوپاتي كبدي</a:t>
            </a:r>
            <a:r>
              <a:rPr lang="ar-SA" altLang="en-US" sz="3000" dirty="0" smtClean="0">
                <a:solidFill>
                  <a:schemeClr val="accent2"/>
                </a:solidFill>
                <a:ea typeface="Times New Roman (Arabic)"/>
                <a:cs typeface="2  Nazanin" panose="00000400000000000000" pitchFamily="2" charset="-78"/>
              </a:rPr>
              <a:t> شده و در روز بيست و دوم بستري به كما رفته و به </a:t>
            </a:r>
            <a:r>
              <a:rPr lang="en-US" altLang="en-US" sz="3000" dirty="0" smtClean="0">
                <a:solidFill>
                  <a:schemeClr val="accent2"/>
                </a:solidFill>
                <a:ea typeface="Times New Roman (Arabic)"/>
                <a:cs typeface="2  Nazanin" panose="00000400000000000000" pitchFamily="2" charset="-78"/>
              </a:rPr>
              <a:t>ICU</a:t>
            </a:r>
            <a:r>
              <a:rPr lang="fa-IR" altLang="en-US" sz="3000" dirty="0" smtClean="0">
                <a:solidFill>
                  <a:schemeClr val="accent2"/>
                </a:solidFill>
                <a:ea typeface="Times New Roman (Arabic)"/>
                <a:cs typeface="2  Nazanin" panose="00000400000000000000" pitchFamily="2" charset="-78"/>
              </a:rPr>
              <a:t> </a:t>
            </a:r>
            <a:r>
              <a:rPr lang="ar-SA" altLang="en-US" sz="3000" dirty="0" smtClean="0">
                <a:solidFill>
                  <a:schemeClr val="accent2"/>
                </a:solidFill>
                <a:ea typeface="Times New Roman (Arabic)"/>
                <a:cs typeface="2  Nazanin" panose="00000400000000000000" pitchFamily="2" charset="-78"/>
              </a:rPr>
              <a:t>منتقل مي</a:t>
            </a:r>
            <a:r>
              <a:rPr lang="fa-IR" altLang="en-US" sz="3000" dirty="0" smtClean="0">
                <a:solidFill>
                  <a:schemeClr val="accent2"/>
                </a:solidFill>
                <a:ea typeface="Times New Roman (Arabic)"/>
                <a:cs typeface="2  Nazanin" panose="00000400000000000000" pitchFamily="2" charset="-78"/>
              </a:rPr>
              <a:t>‌</a:t>
            </a:r>
            <a:r>
              <a:rPr lang="ar-SA" altLang="en-US" sz="3000" dirty="0" smtClean="0">
                <a:solidFill>
                  <a:schemeClr val="accent2"/>
                </a:solidFill>
                <a:ea typeface="Times New Roman (Arabic)"/>
                <a:cs typeface="2  Nazanin" panose="00000400000000000000" pitchFamily="2" charset="-78"/>
              </a:rPr>
              <a:t>شود. دو روز بعد با ايست قلبي و تنفسي فوت مي</a:t>
            </a:r>
            <a:r>
              <a:rPr lang="fa-IR" altLang="en-US" sz="3000" dirty="0" smtClean="0">
                <a:solidFill>
                  <a:schemeClr val="accent2"/>
                </a:solidFill>
                <a:ea typeface="Times New Roman (Arabic)"/>
                <a:cs typeface="2  Nazanin" panose="00000400000000000000" pitchFamily="2" charset="-78"/>
              </a:rPr>
              <a:t>‌</a:t>
            </a:r>
            <a:r>
              <a:rPr lang="ar-SA" altLang="en-US" sz="3000" dirty="0" smtClean="0">
                <a:solidFill>
                  <a:schemeClr val="accent2"/>
                </a:solidFill>
                <a:ea typeface="Times New Roman (Arabic)"/>
                <a:cs typeface="2  Nazanin" panose="00000400000000000000" pitchFamily="2" charset="-78"/>
              </a:rPr>
              <a:t>كند. </a:t>
            </a:r>
            <a:endParaRPr lang="en-US" altLang="en-US" sz="3000" dirty="0" smtClean="0">
              <a:solidFill>
                <a:schemeClr val="accent2"/>
              </a:solidFill>
              <a:ea typeface="Times New Roman (Arabic)"/>
              <a:cs typeface="2  Nazanin" panose="00000400000000000000" pitchFamily="2" charset="-78"/>
            </a:endParaRPr>
          </a:p>
        </p:txBody>
      </p:sp>
    </p:spTree>
    <p:extLst>
      <p:ext uri="{BB962C8B-B14F-4D97-AF65-F5344CB8AC3E}">
        <p14:creationId xmlns="" xmlns:p14="http://schemas.microsoft.com/office/powerpoint/2010/main" val="147351155"/>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animEffect transition="in" filter="wipe(left)">
                                      <p:cBhvr>
                                        <p:cTn id="7" dur="500"/>
                                        <p:tgtEl>
                                          <p:spTgt spid="137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19" grpId="0" build="p"/>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1417" name="Group 41"/>
          <p:cNvGraphicFramePr>
            <a:graphicFrameLocks noGrp="1"/>
          </p:cNvGraphicFramePr>
          <p:nvPr>
            <p:ph type="tbl" idx="1"/>
            <p:extLst>
              <p:ext uri="{D42A27DB-BD31-4B8C-83A1-F6EECF244321}">
                <p14:modId xmlns="" xmlns:p14="http://schemas.microsoft.com/office/powerpoint/2010/main" val="2528544033"/>
              </p:ext>
            </p:extLst>
          </p:nvPr>
        </p:nvGraphicFramePr>
        <p:xfrm>
          <a:off x="1187624" y="333375"/>
          <a:ext cx="7705551" cy="5552759"/>
        </p:xfrm>
        <a:graphic>
          <a:graphicData uri="http://schemas.openxmlformats.org/drawingml/2006/table">
            <a:tbl>
              <a:tblPr/>
              <a:tblGrid>
                <a:gridCol w="5794957">
                  <a:extLst>
                    <a:ext uri="{9D8B030D-6E8A-4147-A177-3AD203B41FA5}">
                      <a16:colId xmlns="" xmlns:a16="http://schemas.microsoft.com/office/drawing/2014/main" val="20000"/>
                    </a:ext>
                  </a:extLst>
                </a:gridCol>
                <a:gridCol w="1910594">
                  <a:extLst>
                    <a:ext uri="{9D8B030D-6E8A-4147-A177-3AD203B41FA5}">
                      <a16:colId xmlns="" xmlns:a16="http://schemas.microsoft.com/office/drawing/2014/main" val="20001"/>
                    </a:ext>
                  </a:extLst>
                </a:gridCol>
              </a:tblGrid>
              <a:tr h="4572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4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توضيحات</a:t>
                      </a:r>
                      <a:endParaRPr kumimoji="0" lang="en-US" sz="24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4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وضعيت</a:t>
                      </a:r>
                      <a:endParaRPr kumimoji="0" lang="en-US" sz="24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4492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تابلوي مرگ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ايست قلبی</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4508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تابلوي مرگ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ايست تنفسی</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4492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آخرين بيماري تشخيص داده شده قبل از مرگ است و مقابل الف نوشته 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آنسفالوپاتي كبدي</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4508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شكايت يا علامت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استفراغ خوني</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4492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يافته آزمايشگاهي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Hyperammonemia</a:t>
                      </a:r>
                      <a:r>
                        <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4508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علامت است  و در گواهي فوت وارد نمي</a:t>
                      </a:r>
                      <a:r>
                        <a:rPr kumimoji="0" lang="fa-IR" sz="22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افزايش فشار پورت</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4492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علامت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كماي هپاتيت</a:t>
                      </a:r>
                      <a:r>
                        <a:rPr kumimoji="0" lang="en-US" sz="2200" b="1"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4508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شكايت يا علامت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آسيت شكمي</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44926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شكايت يا علامت است  و در گواهي فوت وارد نمي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زردي</a:t>
                      </a:r>
                      <a:r>
                        <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450850">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اين بيماري علت الف است و مقابل ب نوشته مي</a:t>
                      </a:r>
                      <a:r>
                        <a:rPr kumimoji="0" lang="fa-IR"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a:t>
                      </a:r>
                      <a:r>
                        <a:rPr kumimoji="0" lang="ar-SA"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rPr>
                        <a:t>شود .</a:t>
                      </a:r>
                      <a:endParaRPr kumimoji="0" lang="en-US" sz="2200" b="0" i="0" u="none" strike="noStrike" cap="none" normalizeH="0" baseline="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2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rPr>
                        <a:t>سيروز كبدي</a:t>
                      </a:r>
                      <a:endParaRPr kumimoji="0" lang="en-US" sz="2200" b="0" i="0" u="none" strike="noStrike" cap="none" normalizeH="0" baseline="0" dirty="0" smtClean="0">
                        <a:ln>
                          <a:noFill/>
                        </a:ln>
                        <a:solidFill>
                          <a:schemeClr val="accent2"/>
                        </a:solidFill>
                        <a:effectLst/>
                        <a:latin typeface="Times New Roman" pitchFamily="18" charset="0"/>
                        <a:ea typeface="Zar"/>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bl>
          </a:graphicData>
        </a:graphic>
      </p:graphicFrame>
    </p:spTree>
    <p:extLst>
      <p:ext uri="{BB962C8B-B14F-4D97-AF65-F5344CB8AC3E}">
        <p14:creationId xmlns="" xmlns:p14="http://schemas.microsoft.com/office/powerpoint/2010/main" val="1380748275"/>
      </p:ext>
    </p:extLst>
  </p:cSld>
  <p:clrMapOvr>
    <a:masterClrMapping/>
  </p:clrMapOvr>
  <p:transition>
    <p:cover dir="d"/>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684213" y="260350"/>
            <a:ext cx="7772400" cy="515938"/>
          </a:xfrm>
        </p:spPr>
        <p:txBody>
          <a:bodyPr>
            <a:normAutofit fontScale="90000"/>
          </a:bodyPr>
          <a:lstStyle/>
          <a:p>
            <a:pPr algn="ctr"/>
            <a:r>
              <a:rPr lang="fa-IR" altLang="en-US" sz="2800" b="1" smtClean="0">
                <a:solidFill>
                  <a:schemeClr val="accent2"/>
                </a:solidFill>
                <a:ea typeface="Titr" pitchFamily="2" charset="-78"/>
                <a:cs typeface="B Titr" pitchFamily="2" charset="0"/>
              </a:rPr>
              <a:t>فرم بين المللی گواهی پزشکی علت مرگ</a:t>
            </a:r>
            <a:endParaRPr lang="en-US" altLang="en-US" sz="2800" b="1" smtClean="0">
              <a:solidFill>
                <a:schemeClr val="accent2"/>
              </a:solidFill>
              <a:ea typeface="Titr" pitchFamily="2" charset="-78"/>
              <a:cs typeface="B Titr" pitchFamily="2" charset="0"/>
            </a:endParaRPr>
          </a:p>
        </p:txBody>
      </p:sp>
      <p:graphicFrame>
        <p:nvGraphicFramePr>
          <p:cNvPr id="102423" name="Group 23"/>
          <p:cNvGraphicFramePr>
            <a:graphicFrameLocks noGrp="1"/>
          </p:cNvGraphicFramePr>
          <p:nvPr>
            <p:ph type="tbl" idx="1"/>
            <p:extLst>
              <p:ext uri="{D42A27DB-BD31-4B8C-83A1-F6EECF244321}">
                <p14:modId xmlns="" xmlns:p14="http://schemas.microsoft.com/office/powerpoint/2010/main" val="561448107"/>
              </p:ext>
            </p:extLst>
          </p:nvPr>
        </p:nvGraphicFramePr>
        <p:xfrm>
          <a:off x="1259632" y="1052513"/>
          <a:ext cx="7560518" cy="5527003"/>
        </p:xfrm>
        <a:graphic>
          <a:graphicData uri="http://schemas.openxmlformats.org/drawingml/2006/table">
            <a:tbl>
              <a:tblPr/>
              <a:tblGrid>
                <a:gridCol w="2306863">
                  <a:extLst>
                    <a:ext uri="{9D8B030D-6E8A-4147-A177-3AD203B41FA5}">
                      <a16:colId xmlns="" xmlns:a16="http://schemas.microsoft.com/office/drawing/2014/main" val="20000"/>
                    </a:ext>
                  </a:extLst>
                </a:gridCol>
                <a:gridCol w="2754673">
                  <a:extLst>
                    <a:ext uri="{9D8B030D-6E8A-4147-A177-3AD203B41FA5}">
                      <a16:colId xmlns="" xmlns:a16="http://schemas.microsoft.com/office/drawing/2014/main" val="20001"/>
                    </a:ext>
                  </a:extLst>
                </a:gridCol>
                <a:gridCol w="2498982">
                  <a:extLst>
                    <a:ext uri="{9D8B030D-6E8A-4147-A177-3AD203B41FA5}">
                      <a16:colId xmlns="" xmlns:a16="http://schemas.microsoft.com/office/drawing/2014/main" val="20002"/>
                    </a:ext>
                  </a:extLst>
                </a:gridCol>
              </a:tblGrid>
              <a:tr h="64772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زمان تقریبی بین شروع تا مرگ</a:t>
                      </a:r>
                      <a:endParaRPr kumimoji="0" lang="en-US"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علت مرگ</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0000"/>
                  </a:ext>
                </a:extLst>
              </a:tr>
              <a:tr h="278597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چند روز</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ar-SA"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چند سال</a:t>
                      </a:r>
                      <a:endPar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4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الف: </a:t>
                      </a:r>
                      <a:r>
                        <a:rPr kumimoji="0" lang="ar-SA" sz="22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آنسفالوپاتي</a:t>
                      </a:r>
                      <a:r>
                        <a:rPr kumimoji="0" lang="en-US" sz="28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en-US"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a:t>
                      </a:r>
                      <a:r>
                        <a:rPr kumimoji="0" lang="ar-SA" sz="24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 </a:t>
                      </a:r>
                      <a:r>
                        <a:rPr kumimoji="0" lang="ar-SA" sz="22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سيروز كبدي</a:t>
                      </a:r>
                      <a:endParaRPr kumimoji="0" lang="fa-IR" sz="22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ج :</a:t>
                      </a:r>
                      <a:endParaRPr kumimoji="0" lang="en-US" sz="22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د:</a:t>
                      </a: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1- آخرین بیماری یا وضعیتی که بلافاصله پیش از مرگ وجود داشت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بیماریهای قبلی</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605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2- سایر بیماریهایی که به مرگ کمک کرده اند ولی وجود آنها به تنهایی موجب مرگ نمیشد</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2666">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نام بیماری، آسیب یا عوارض آنها که موحب مرگ شده است. در این قسمت نمی توان تابلوی مرگ مانند ایست قلبی یا نارسایی تنفسی را وارد کرد.</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2" marB="4572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516505196"/>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39266"/>
                                        </p:tgtEl>
                                        <p:attrNameLst>
                                          <p:attrName>style.visibility</p:attrName>
                                        </p:attrNameLst>
                                      </p:cBhvr>
                                      <p:to>
                                        <p:strVal val="visible"/>
                                      </p:to>
                                    </p:set>
                                    <p:anim calcmode="lin" valueType="num">
                                      <p:cBhvr>
                                        <p:cTn id="7" dur="2000" fill="hold"/>
                                        <p:tgtEl>
                                          <p:spTgt spid="139266"/>
                                        </p:tgtEl>
                                        <p:attrNameLst>
                                          <p:attrName>ppt_w</p:attrName>
                                        </p:attrNameLst>
                                      </p:cBhvr>
                                      <p:tavLst>
                                        <p:tav tm="0">
                                          <p:val>
                                            <p:strVal val="#ppt_w*2.5"/>
                                          </p:val>
                                        </p:tav>
                                        <p:tav tm="100000">
                                          <p:val>
                                            <p:strVal val="#ppt_w"/>
                                          </p:val>
                                        </p:tav>
                                      </p:tavLst>
                                    </p:anim>
                                    <p:anim calcmode="lin" valueType="num">
                                      <p:cBhvr>
                                        <p:cTn id="8" dur="2000" fill="hold"/>
                                        <p:tgtEl>
                                          <p:spTgt spid="139266"/>
                                        </p:tgtEl>
                                        <p:attrNameLst>
                                          <p:attrName>ppt_h</p:attrName>
                                        </p:attrNameLst>
                                      </p:cBhvr>
                                      <p:tavLst>
                                        <p:tav tm="0">
                                          <p:val>
                                            <p:strVal val="#ppt_h"/>
                                          </p:val>
                                        </p:tav>
                                        <p:tav tm="100000">
                                          <p:val>
                                            <p:strVal val="#ppt_h"/>
                                          </p:val>
                                        </p:tav>
                                      </p:tavLst>
                                    </p:anim>
                                    <p:anim calcmode="lin" valueType="num">
                                      <p:cBhvr>
                                        <p:cTn id="9" dur="2000" fill="hold"/>
                                        <p:tgtEl>
                                          <p:spTgt spid="139266"/>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39266"/>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39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6" grpId="0"/>
    </p:bld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1315" name="Rectangle 3"/>
          <p:cNvSpPr>
            <a:spLocks noGrp="1" noChangeArrowheads="1"/>
          </p:cNvSpPr>
          <p:nvPr>
            <p:ph type="body" idx="1"/>
          </p:nvPr>
        </p:nvSpPr>
        <p:spPr>
          <a:xfrm>
            <a:off x="1259632" y="914400"/>
            <a:ext cx="7633543" cy="5251450"/>
          </a:xfrm>
        </p:spPr>
        <p:txBody>
          <a:bodyPr>
            <a:normAutofit lnSpcReduction="10000"/>
          </a:bodyPr>
          <a:lstStyle/>
          <a:p>
            <a:pPr algn="r" rtl="1">
              <a:lnSpc>
                <a:spcPct val="150000"/>
              </a:lnSpc>
              <a:buFontTx/>
              <a:buNone/>
            </a:pPr>
            <a:r>
              <a:rPr lang="fa-IR" altLang="en-US" sz="2800" dirty="0" smtClean="0">
                <a:ea typeface="Times New Roman (Arabic)"/>
                <a:cs typeface="2  Nazanin" panose="00000400000000000000" pitchFamily="2" charset="-78"/>
              </a:rPr>
              <a:t>	</a:t>
            </a:r>
            <a:r>
              <a:rPr lang="ar-SA" altLang="en-US" sz="2600" b="1" dirty="0" smtClean="0">
                <a:solidFill>
                  <a:schemeClr val="accent2"/>
                </a:solidFill>
                <a:ea typeface="Zar" pitchFamily="2" charset="0"/>
                <a:cs typeface="2  Nazanin" panose="00000400000000000000" pitchFamily="2" charset="-78"/>
              </a:rPr>
              <a:t>مثال 4</a:t>
            </a:r>
            <a:r>
              <a:rPr lang="ar-SA" altLang="en-US" sz="2600" dirty="0" smtClean="0">
                <a:solidFill>
                  <a:schemeClr val="accent2"/>
                </a:solidFill>
                <a:ea typeface="Zar" pitchFamily="2" charset="0"/>
                <a:cs typeface="2  Nazanin" panose="00000400000000000000" pitchFamily="2" charset="-78"/>
              </a:rPr>
              <a:t> </a:t>
            </a:r>
            <a:r>
              <a:rPr lang="en-US" altLang="en-US" sz="2600" dirty="0" smtClean="0">
                <a:solidFill>
                  <a:schemeClr val="accent2"/>
                </a:solidFill>
                <a:ea typeface="Zar" pitchFamily="2" charset="0"/>
                <a:cs typeface="2  Nazanin" panose="00000400000000000000" pitchFamily="2" charset="-78"/>
              </a:rPr>
              <a:t>–</a:t>
            </a:r>
            <a:r>
              <a:rPr lang="ar-SA" altLang="en-US" sz="2600" dirty="0" smtClean="0">
                <a:solidFill>
                  <a:schemeClr val="accent2"/>
                </a:solidFill>
                <a:ea typeface="Zar" pitchFamily="2" charset="0"/>
                <a:cs typeface="2  Nazanin" panose="00000400000000000000" pitchFamily="2" charset="-78"/>
              </a:rPr>
              <a:t> آقاي 61 ساله</a:t>
            </a:r>
            <a:r>
              <a:rPr lang="fa-IR" altLang="en-US" sz="2600" dirty="0" smtClean="0">
                <a:solidFill>
                  <a:schemeClr val="accent2"/>
                </a:solidFill>
                <a:ea typeface="Times New Roman (Arabic)"/>
                <a:cs typeface="2  Nazanin" panose="00000400000000000000" pitchFamily="2" charset="-78"/>
              </a:rPr>
              <a:t>‌ا</a:t>
            </a:r>
            <a:r>
              <a:rPr lang="ar-SA" altLang="en-US" sz="2600" dirty="0" smtClean="0">
                <a:solidFill>
                  <a:schemeClr val="accent2"/>
                </a:solidFill>
                <a:ea typeface="Times New Roman (Arabic)"/>
                <a:cs typeface="2  Nazanin" panose="00000400000000000000" pitchFamily="2" charset="-78"/>
              </a:rPr>
              <a:t>ي از پنج سال قبل با تشخيص ديابت نوع دوم روزانه دو قرص گلي بن كلاميد مصرف مي</a:t>
            </a:r>
            <a:r>
              <a:rPr lang="fa-IR" altLang="en-US" sz="2600" dirty="0" smtClean="0">
                <a:solidFill>
                  <a:schemeClr val="accent2"/>
                </a:solidFill>
                <a:ea typeface="Times New Roman (Arabic)"/>
                <a:cs typeface="2  Nazanin" panose="00000400000000000000" pitchFamily="2" charset="-78"/>
              </a:rPr>
              <a:t>‌</a:t>
            </a:r>
            <a:r>
              <a:rPr lang="ar-SA" altLang="en-US" sz="2600" dirty="0" smtClean="0">
                <a:solidFill>
                  <a:schemeClr val="accent2"/>
                </a:solidFill>
                <a:ea typeface="Times New Roman (Arabic)"/>
                <a:cs typeface="2  Nazanin" panose="00000400000000000000" pitchFamily="2" charset="-78"/>
              </a:rPr>
              <a:t>كرد. همچنين از چهار سال قبل بعلت انسداد نسبي عروق قلب</a:t>
            </a:r>
            <a:r>
              <a:rPr lang="en-US" altLang="en-US" sz="2600" dirty="0" smtClean="0">
                <a:solidFill>
                  <a:schemeClr val="accent2"/>
                </a:solidFill>
                <a:ea typeface="Times New Roman (Arabic)"/>
                <a:cs typeface="2  Nazanin" panose="00000400000000000000" pitchFamily="2" charset="-78"/>
              </a:rPr>
              <a:t>(CAD) </a:t>
            </a:r>
            <a:r>
              <a:rPr lang="ar-SA" altLang="en-US" sz="2600" dirty="0" smtClean="0">
                <a:solidFill>
                  <a:schemeClr val="accent2"/>
                </a:solidFill>
                <a:ea typeface="Times New Roman (Arabic)"/>
                <a:cs typeface="2  Nazanin" panose="00000400000000000000" pitchFamily="2" charset="-78"/>
              </a:rPr>
              <a:t>  و فشار خون زير نظر متخصص</a:t>
            </a:r>
            <a:r>
              <a:rPr lang="fa-IR" altLang="en-US" sz="2600" dirty="0" smtClean="0">
                <a:solidFill>
                  <a:schemeClr val="accent2"/>
                </a:solidFill>
                <a:ea typeface="Times New Roman (Arabic)"/>
                <a:cs typeface="2  Nazanin" panose="00000400000000000000" pitchFamily="2" charset="-78"/>
              </a:rPr>
              <a:t> </a:t>
            </a:r>
            <a:r>
              <a:rPr lang="ar-SA" altLang="en-US" sz="2600" dirty="0" smtClean="0">
                <a:solidFill>
                  <a:schemeClr val="accent2"/>
                </a:solidFill>
                <a:ea typeface="Times New Roman (Arabic)"/>
                <a:cs typeface="2  Nazanin" panose="00000400000000000000" pitchFamily="2" charset="-78"/>
              </a:rPr>
              <a:t>قلب تحت درمان دارويي بود و يكبار نيز در</a:t>
            </a:r>
            <a:r>
              <a:rPr lang="en-US" altLang="en-US" sz="2600" dirty="0" smtClean="0">
                <a:solidFill>
                  <a:schemeClr val="accent2"/>
                </a:solidFill>
                <a:ea typeface="Times New Roman (Arabic)"/>
                <a:cs typeface="2  Nazanin" panose="00000400000000000000" pitchFamily="2" charset="-78"/>
              </a:rPr>
              <a:t>CCU </a:t>
            </a:r>
            <a:r>
              <a:rPr lang="ar-SA" altLang="en-US" sz="2600" dirty="0" smtClean="0">
                <a:solidFill>
                  <a:schemeClr val="accent2"/>
                </a:solidFill>
                <a:ea typeface="Times New Roman (Arabic)"/>
                <a:cs typeface="2  Nazanin" panose="00000400000000000000" pitchFamily="2" charset="-78"/>
              </a:rPr>
              <a:t> بستري شده بود. ده روز قبل از فوت به علت اسهال آبكي شديد در بيمارستان بستري شده و با كشت مدفوع </a:t>
            </a:r>
            <a:r>
              <a:rPr lang="ar-SA" altLang="en-US" sz="2600" u="sng" dirty="0" smtClean="0">
                <a:solidFill>
                  <a:schemeClr val="accent2"/>
                </a:solidFill>
                <a:ea typeface="Times New Roman (Arabic)"/>
                <a:cs typeface="2  Nazanin" panose="00000400000000000000" pitchFamily="2" charset="-78"/>
              </a:rPr>
              <a:t>تشخيص وبا</a:t>
            </a:r>
            <a:r>
              <a:rPr lang="ar-SA" altLang="en-US" sz="2600" dirty="0" smtClean="0">
                <a:solidFill>
                  <a:schemeClr val="accent2"/>
                </a:solidFill>
                <a:ea typeface="Times New Roman (Arabic)"/>
                <a:cs typeface="2  Nazanin" panose="00000400000000000000" pitchFamily="2" charset="-78"/>
              </a:rPr>
              <a:t> داده مي</a:t>
            </a:r>
            <a:r>
              <a:rPr lang="fa-IR" altLang="en-US" sz="2600" dirty="0" smtClean="0">
                <a:solidFill>
                  <a:schemeClr val="accent2"/>
                </a:solidFill>
                <a:ea typeface="Times New Roman (Arabic)"/>
                <a:cs typeface="2  Nazanin" panose="00000400000000000000" pitchFamily="2" charset="-78"/>
              </a:rPr>
              <a:t>‌</a:t>
            </a:r>
            <a:r>
              <a:rPr lang="ar-SA" altLang="en-US" sz="2600" dirty="0" smtClean="0">
                <a:solidFill>
                  <a:schemeClr val="accent2"/>
                </a:solidFill>
                <a:ea typeface="Times New Roman (Arabic)"/>
                <a:cs typeface="2  Nazanin" panose="00000400000000000000" pitchFamily="2" charset="-78"/>
              </a:rPr>
              <a:t>شود. چهار روز بعد از بستري دچار اورمي شده و كرات</a:t>
            </a:r>
            <a:r>
              <a:rPr lang="fa-IR" altLang="en-US" sz="2600" dirty="0" smtClean="0">
                <a:solidFill>
                  <a:schemeClr val="accent2"/>
                </a:solidFill>
                <a:ea typeface="Times New Roman (Arabic)"/>
                <a:cs typeface="2  Nazanin" panose="00000400000000000000" pitchFamily="2" charset="-78"/>
              </a:rPr>
              <a:t>ي</a:t>
            </a:r>
            <a:r>
              <a:rPr lang="ar-SA" altLang="en-US" sz="2600" dirty="0" smtClean="0">
                <a:solidFill>
                  <a:schemeClr val="accent2"/>
                </a:solidFill>
                <a:ea typeface="Times New Roman (Arabic)"/>
                <a:cs typeface="2  Nazanin" panose="00000400000000000000" pitchFamily="2" charset="-78"/>
              </a:rPr>
              <a:t>نين وي تا 12 بالا مي</a:t>
            </a:r>
            <a:r>
              <a:rPr lang="fa-IR" altLang="en-US" sz="2600" dirty="0" smtClean="0">
                <a:solidFill>
                  <a:schemeClr val="accent2"/>
                </a:solidFill>
                <a:ea typeface="Times New Roman (Arabic)"/>
                <a:cs typeface="2  Nazanin" panose="00000400000000000000" pitchFamily="2" charset="-78"/>
              </a:rPr>
              <a:t>‌</a:t>
            </a:r>
            <a:r>
              <a:rPr lang="ar-SA" altLang="en-US" sz="2600" dirty="0" smtClean="0">
                <a:solidFill>
                  <a:schemeClr val="accent2"/>
                </a:solidFill>
                <a:ea typeface="Times New Roman (Arabic)"/>
                <a:cs typeface="2  Nazanin" panose="00000400000000000000" pitchFamily="2" charset="-78"/>
              </a:rPr>
              <a:t>رود و تحت همودياليز قرار مي</a:t>
            </a:r>
            <a:r>
              <a:rPr lang="fa-IR" altLang="en-US" sz="2600" dirty="0" smtClean="0">
                <a:solidFill>
                  <a:schemeClr val="accent2"/>
                </a:solidFill>
                <a:ea typeface="Times New Roman (Arabic)"/>
                <a:cs typeface="2  Nazanin" panose="00000400000000000000" pitchFamily="2" charset="-78"/>
              </a:rPr>
              <a:t>‌</a:t>
            </a:r>
            <a:r>
              <a:rPr lang="ar-SA" altLang="en-US" sz="2600" dirty="0" smtClean="0">
                <a:solidFill>
                  <a:schemeClr val="accent2"/>
                </a:solidFill>
                <a:ea typeface="Times New Roman (Arabic)"/>
                <a:cs typeface="2  Nazanin" panose="00000400000000000000" pitchFamily="2" charset="-78"/>
              </a:rPr>
              <a:t>گيرد. ولي </a:t>
            </a:r>
            <a:r>
              <a:rPr lang="ar-SA" altLang="en-US" sz="2600" u="sng" dirty="0" smtClean="0">
                <a:solidFill>
                  <a:schemeClr val="accent2"/>
                </a:solidFill>
                <a:ea typeface="Times New Roman (Arabic)"/>
                <a:cs typeface="2  Nazanin" panose="00000400000000000000" pitchFamily="2" charset="-78"/>
              </a:rPr>
              <a:t>نارسايي كليه</a:t>
            </a:r>
            <a:r>
              <a:rPr lang="ar-SA" altLang="en-US" sz="2600" dirty="0" smtClean="0">
                <a:solidFill>
                  <a:schemeClr val="accent2"/>
                </a:solidFill>
                <a:ea typeface="Times New Roman (Arabic)"/>
                <a:cs typeface="2  Nazanin" panose="00000400000000000000" pitchFamily="2" charset="-78"/>
              </a:rPr>
              <a:t> بيمار اصلاح نشده و در روز دهم بستري با ايست قلبي فوت مي</a:t>
            </a:r>
            <a:r>
              <a:rPr lang="fa-IR" altLang="en-US" sz="2600" dirty="0" smtClean="0">
                <a:solidFill>
                  <a:schemeClr val="accent2"/>
                </a:solidFill>
                <a:ea typeface="Times New Roman (Arabic)"/>
                <a:cs typeface="2  Nazanin" panose="00000400000000000000" pitchFamily="2" charset="-78"/>
              </a:rPr>
              <a:t>‌</a:t>
            </a:r>
            <a:r>
              <a:rPr lang="ar-SA" altLang="en-US" sz="2600" dirty="0" smtClean="0">
                <a:solidFill>
                  <a:schemeClr val="accent2"/>
                </a:solidFill>
                <a:ea typeface="Times New Roman (Arabic)"/>
                <a:cs typeface="2  Nazanin" panose="00000400000000000000" pitchFamily="2" charset="-78"/>
              </a:rPr>
              <a:t>كند.</a:t>
            </a:r>
            <a:endParaRPr lang="en-US" altLang="en-US" sz="2600" dirty="0" smtClean="0">
              <a:solidFill>
                <a:schemeClr val="accent2"/>
              </a:solidFill>
              <a:ea typeface="Times New Roman (Arabic)"/>
              <a:cs typeface="2  Nazanin" panose="00000400000000000000" pitchFamily="2" charset="-78"/>
            </a:endParaRPr>
          </a:p>
        </p:txBody>
      </p:sp>
    </p:spTree>
    <p:extLst>
      <p:ext uri="{BB962C8B-B14F-4D97-AF65-F5344CB8AC3E}">
        <p14:creationId xmlns="" xmlns:p14="http://schemas.microsoft.com/office/powerpoint/2010/main" val="3235674769"/>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1315">
                                            <p:txEl>
                                              <p:pRg st="0" end="0"/>
                                            </p:txEl>
                                          </p:spTgt>
                                        </p:tgtEl>
                                        <p:attrNameLst>
                                          <p:attrName>style.visibility</p:attrName>
                                        </p:attrNameLst>
                                      </p:cBhvr>
                                      <p:to>
                                        <p:strVal val="visible"/>
                                      </p:to>
                                    </p:set>
                                    <p:animEffect transition="in" filter="wipe(left)">
                                      <p:cBhvr>
                                        <p:cTn id="7" dur="500"/>
                                        <p:tgtEl>
                                          <p:spTgt spid="141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Lst>
  </p:timing>
</p:sld>
</file>

<file path=ppt/slides/slide8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684213" y="260350"/>
            <a:ext cx="7772400" cy="515938"/>
          </a:xfrm>
        </p:spPr>
        <p:txBody>
          <a:bodyPr>
            <a:normAutofit fontScale="90000"/>
          </a:bodyPr>
          <a:lstStyle/>
          <a:p>
            <a:pPr algn="ctr"/>
            <a:r>
              <a:rPr lang="fa-IR" altLang="en-US" sz="2800" b="1" smtClean="0">
                <a:solidFill>
                  <a:schemeClr val="accent2"/>
                </a:solidFill>
                <a:ea typeface="Times New Roman (Arabic)"/>
                <a:cs typeface="B Mitra" pitchFamily="2" charset="0"/>
              </a:rPr>
              <a:t>فرم بین المللی گواهی پزشکی علت مرگ</a:t>
            </a:r>
            <a:endParaRPr lang="en-US" altLang="en-US" sz="2800" b="1" smtClean="0">
              <a:solidFill>
                <a:schemeClr val="accent2"/>
              </a:solidFill>
              <a:ea typeface="Times New Roman (Arabic)"/>
              <a:cs typeface="B Mitra" pitchFamily="2" charset="0"/>
            </a:endParaRPr>
          </a:p>
        </p:txBody>
      </p:sp>
      <p:graphicFrame>
        <p:nvGraphicFramePr>
          <p:cNvPr id="107543" name="Group 23"/>
          <p:cNvGraphicFramePr>
            <a:graphicFrameLocks noGrp="1"/>
          </p:cNvGraphicFramePr>
          <p:nvPr>
            <p:ph type="tbl" idx="1"/>
            <p:extLst>
              <p:ext uri="{D42A27DB-BD31-4B8C-83A1-F6EECF244321}">
                <p14:modId xmlns="" xmlns:p14="http://schemas.microsoft.com/office/powerpoint/2010/main" val="3092129371"/>
              </p:ext>
            </p:extLst>
          </p:nvPr>
        </p:nvGraphicFramePr>
        <p:xfrm>
          <a:off x="1187624" y="1052513"/>
          <a:ext cx="7632526" cy="5331778"/>
        </p:xfrm>
        <a:graphic>
          <a:graphicData uri="http://schemas.openxmlformats.org/drawingml/2006/table">
            <a:tbl>
              <a:tblPr/>
              <a:tblGrid>
                <a:gridCol w="2328834">
                  <a:extLst>
                    <a:ext uri="{9D8B030D-6E8A-4147-A177-3AD203B41FA5}">
                      <a16:colId xmlns="" xmlns:a16="http://schemas.microsoft.com/office/drawing/2014/main" val="20000"/>
                    </a:ext>
                  </a:extLst>
                </a:gridCol>
                <a:gridCol w="2780909">
                  <a:extLst>
                    <a:ext uri="{9D8B030D-6E8A-4147-A177-3AD203B41FA5}">
                      <a16:colId xmlns="" xmlns:a16="http://schemas.microsoft.com/office/drawing/2014/main" val="20001"/>
                    </a:ext>
                  </a:extLst>
                </a:gridCol>
                <a:gridCol w="2522783">
                  <a:extLst>
                    <a:ext uri="{9D8B030D-6E8A-4147-A177-3AD203B41FA5}">
                      <a16:colId xmlns="" xmlns:a16="http://schemas.microsoft.com/office/drawing/2014/main" val="20002"/>
                    </a:ext>
                  </a:extLst>
                </a:gridCol>
              </a:tblGrid>
              <a:tr h="6477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زمان تقریبی بین شروع تا مرگ</a:t>
                      </a:r>
                      <a:endParaRPr kumimoji="0" lang="en-US"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علت مرگ</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0000"/>
                  </a:ext>
                </a:extLst>
              </a:tr>
              <a:tr h="259079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a-IR" sz="22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4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ا</a:t>
                      </a:r>
                      <a:r>
                        <a:rPr kumimoji="0" lang="ar-SA"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لف </a:t>
                      </a: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نارسايي حاد كليه</a:t>
                      </a:r>
                      <a:endParaRPr kumimoji="0" lang="fa-IR"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 : </a:t>
                      </a:r>
                      <a:r>
                        <a:rPr kumimoji="0" lang="ar-SA" sz="2000" b="1" i="0" u="none" strike="noStrike" cap="none" normalizeH="0" baseline="0" dirty="0" smtClean="0">
                          <a:ln>
                            <a:noFill/>
                          </a:ln>
                          <a:solidFill>
                            <a:srgbClr val="0000FF"/>
                          </a:solidFill>
                          <a:effectLst/>
                          <a:latin typeface="Times New Roman" pitchFamily="18" charset="0"/>
                          <a:ea typeface="Times New Roman (Arabic)"/>
                          <a:cs typeface="2  Nazanin" panose="00000400000000000000" pitchFamily="2" charset="-78"/>
                        </a:rPr>
                        <a:t>ويبريو كلرا</a:t>
                      </a:r>
                      <a:r>
                        <a:rPr kumimoji="0" lang="ar-SA"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ج :</a:t>
                      </a:r>
                      <a:endParaRPr kumimoji="0" lang="en-US" sz="22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د:</a:t>
                      </a: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en-US"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1- آخرین بیماری یا وضعیتی که بلافاصله پیش از مرگ وجود داشت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بیماریهای قبلی</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601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پنج سال</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چهار سال</a:t>
                      </a:r>
                      <a:r>
                        <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ديابت غير وابسته به انسولين</a:t>
                      </a:r>
                      <a:r>
                        <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بيماري عروق كرونري،</a:t>
                      </a: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پرفشاري خون </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2- سایر بیماریهایی که به مرگ کمک کرده اند ولی وجود آنها به تنهایی موجب مرگ نمیشد</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2638">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نام بیماری، آسیب یا عوارض آنها که موحب مرگ شده است. در این قسمت نمی توان تابلوی مرگ مانند ایست قلبی یا نارسایی تنفسی را وارد کرد.</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3709903103"/>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44386"/>
                                        </p:tgtEl>
                                        <p:attrNameLst>
                                          <p:attrName>style.visibility</p:attrName>
                                        </p:attrNameLst>
                                      </p:cBhvr>
                                      <p:to>
                                        <p:strVal val="visible"/>
                                      </p:to>
                                    </p:set>
                                    <p:anim calcmode="lin" valueType="num">
                                      <p:cBhvr>
                                        <p:cTn id="7" dur="2000" fill="hold"/>
                                        <p:tgtEl>
                                          <p:spTgt spid="144386"/>
                                        </p:tgtEl>
                                        <p:attrNameLst>
                                          <p:attrName>ppt_w</p:attrName>
                                        </p:attrNameLst>
                                      </p:cBhvr>
                                      <p:tavLst>
                                        <p:tav tm="0">
                                          <p:val>
                                            <p:strVal val="#ppt_w*2.5"/>
                                          </p:val>
                                        </p:tav>
                                        <p:tav tm="100000">
                                          <p:val>
                                            <p:strVal val="#ppt_w"/>
                                          </p:val>
                                        </p:tav>
                                      </p:tavLst>
                                    </p:anim>
                                    <p:anim calcmode="lin" valueType="num">
                                      <p:cBhvr>
                                        <p:cTn id="8" dur="2000" fill="hold"/>
                                        <p:tgtEl>
                                          <p:spTgt spid="144386"/>
                                        </p:tgtEl>
                                        <p:attrNameLst>
                                          <p:attrName>ppt_h</p:attrName>
                                        </p:attrNameLst>
                                      </p:cBhvr>
                                      <p:tavLst>
                                        <p:tav tm="0">
                                          <p:val>
                                            <p:strVal val="#ppt_h"/>
                                          </p:val>
                                        </p:tav>
                                        <p:tav tm="100000">
                                          <p:val>
                                            <p:strVal val="#ppt_h"/>
                                          </p:val>
                                        </p:tav>
                                      </p:tavLst>
                                    </p:anim>
                                    <p:anim calcmode="lin" valueType="num">
                                      <p:cBhvr>
                                        <p:cTn id="9" dur="2000" fill="hold"/>
                                        <p:tgtEl>
                                          <p:spTgt spid="144386"/>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44386"/>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44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p:bldLst>
  </p:timing>
</p:sld>
</file>

<file path=ppt/slides/slide8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5" name="Rectangle 3"/>
          <p:cNvSpPr>
            <a:spLocks noGrp="1" noChangeArrowheads="1"/>
          </p:cNvSpPr>
          <p:nvPr>
            <p:ph type="body" idx="1"/>
          </p:nvPr>
        </p:nvSpPr>
        <p:spPr>
          <a:xfrm>
            <a:off x="1403648" y="404813"/>
            <a:ext cx="7124402" cy="5330825"/>
          </a:xfrm>
        </p:spPr>
        <p:txBody>
          <a:bodyPr/>
          <a:lstStyle/>
          <a:p>
            <a:pPr algn="r" rtl="1">
              <a:lnSpc>
                <a:spcPct val="130000"/>
              </a:lnSpc>
              <a:buFontTx/>
              <a:buNone/>
            </a:pPr>
            <a:r>
              <a:rPr lang="fa-IR" altLang="en-US" sz="2800" dirty="0" smtClean="0">
                <a:ea typeface="Times New Roman (Arabic)"/>
                <a:cs typeface="2  Nazanin" panose="00000400000000000000" pitchFamily="2" charset="-78"/>
              </a:rPr>
              <a:t>	</a:t>
            </a:r>
            <a:r>
              <a:rPr lang="ar-SA" altLang="en-US" dirty="0" smtClean="0">
                <a:solidFill>
                  <a:srgbClr val="05053B"/>
                </a:solidFill>
                <a:ea typeface="Zar" pitchFamily="2" charset="0"/>
                <a:cs typeface="2  Nazanin" panose="00000400000000000000" pitchFamily="2" charset="-78"/>
              </a:rPr>
              <a:t>مثال5 </a:t>
            </a:r>
            <a:r>
              <a:rPr lang="en-US" altLang="en-US" dirty="0" smtClean="0">
                <a:solidFill>
                  <a:srgbClr val="05053B"/>
                </a:solidFill>
                <a:ea typeface="Zar" pitchFamily="2" charset="0"/>
                <a:cs typeface="2  Nazanin" panose="00000400000000000000" pitchFamily="2" charset="-78"/>
              </a:rPr>
              <a:t>–</a:t>
            </a:r>
            <a:r>
              <a:rPr lang="ar-SA" altLang="en-US" dirty="0" smtClean="0">
                <a:solidFill>
                  <a:srgbClr val="05053B"/>
                </a:solidFill>
                <a:ea typeface="Zar" pitchFamily="2" charset="0"/>
                <a:cs typeface="2  Nazanin" panose="00000400000000000000" pitchFamily="2" charset="-78"/>
              </a:rPr>
              <a:t> خانم 72 ساله اي  با سابقه 20ساله ديابت نوع دوم كه از سه سال قبل انسولين مصرف مي كرد</a:t>
            </a:r>
            <a:r>
              <a:rPr lang="fa-IR" altLang="en-US" dirty="0" smtClean="0">
                <a:solidFill>
                  <a:srgbClr val="05053B"/>
                </a:solidFill>
                <a:ea typeface="Zar" pitchFamily="2" charset="0"/>
                <a:cs typeface="2  Nazanin" panose="00000400000000000000" pitchFamily="2" charset="-78"/>
              </a:rPr>
              <a:t>،</a:t>
            </a:r>
            <a:r>
              <a:rPr lang="ar-SA" altLang="en-US" dirty="0" smtClean="0">
                <a:solidFill>
                  <a:srgbClr val="05053B"/>
                </a:solidFill>
                <a:ea typeface="Zar" pitchFamily="2" charset="0"/>
                <a:cs typeface="2  Nazanin" panose="00000400000000000000" pitchFamily="2" charset="-78"/>
              </a:rPr>
              <a:t> بعلت </a:t>
            </a:r>
            <a:r>
              <a:rPr lang="ar-SA" altLang="en-US" u="sng" dirty="0" smtClean="0">
                <a:solidFill>
                  <a:srgbClr val="05053B"/>
                </a:solidFill>
                <a:ea typeface="Zar" pitchFamily="2" charset="0"/>
                <a:cs typeface="2  Nazanin" panose="00000400000000000000" pitchFamily="2" charset="-78"/>
              </a:rPr>
              <a:t>زخم بستر عفوني</a:t>
            </a:r>
            <a:r>
              <a:rPr lang="ar-SA" altLang="en-US" dirty="0" smtClean="0">
                <a:solidFill>
                  <a:srgbClr val="05053B"/>
                </a:solidFill>
                <a:ea typeface="Zar" pitchFamily="2" charset="0"/>
                <a:cs typeface="2  Nazanin" panose="00000400000000000000" pitchFamily="2" charset="-78"/>
              </a:rPr>
              <a:t> مراجعه كرده است.</a:t>
            </a:r>
            <a:r>
              <a:rPr lang="fa-IR" altLang="en-US" dirty="0" smtClean="0">
                <a:solidFill>
                  <a:srgbClr val="05053B"/>
                </a:solidFill>
                <a:ea typeface="Zar" pitchFamily="2" charset="0"/>
                <a:cs typeface="2  Nazanin" panose="00000400000000000000" pitchFamily="2" charset="-78"/>
              </a:rPr>
              <a:t> </a:t>
            </a:r>
            <a:r>
              <a:rPr lang="ar-SA" altLang="en-US" dirty="0" smtClean="0">
                <a:solidFill>
                  <a:srgbClr val="05053B"/>
                </a:solidFill>
                <a:ea typeface="Zar" pitchFamily="2" charset="0"/>
                <a:cs typeface="2  Nazanin" panose="00000400000000000000" pitchFamily="2" charset="-78"/>
              </a:rPr>
              <a:t> 5 سال قبل دچار </a:t>
            </a:r>
            <a:r>
              <a:rPr lang="ar-SA" altLang="en-US" u="sng" dirty="0" smtClean="0">
                <a:solidFill>
                  <a:srgbClr val="05053B"/>
                </a:solidFill>
                <a:ea typeface="Zar" pitchFamily="2" charset="0"/>
                <a:cs typeface="2  Nazanin" panose="00000400000000000000" pitchFamily="2" charset="-78"/>
              </a:rPr>
              <a:t>سكته مغزي</a:t>
            </a:r>
            <a:r>
              <a:rPr lang="ar-SA" altLang="en-US" dirty="0" smtClean="0">
                <a:solidFill>
                  <a:srgbClr val="05053B"/>
                </a:solidFill>
                <a:ea typeface="Zar" pitchFamily="2" charset="0"/>
                <a:cs typeface="2  Nazanin" panose="00000400000000000000" pitchFamily="2" charset="-78"/>
              </a:rPr>
              <a:t> شده و از آن زمان در بستر افتاده بود. بررسي هاي آن زمان نشان داد كه بعلت</a:t>
            </a:r>
            <a:r>
              <a:rPr lang="fa-IR" altLang="en-US" dirty="0" smtClean="0">
                <a:solidFill>
                  <a:srgbClr val="05053B"/>
                </a:solidFill>
                <a:ea typeface="Zar" pitchFamily="2" charset="0"/>
                <a:cs typeface="2  Nazanin" panose="00000400000000000000" pitchFamily="2" charset="-78"/>
              </a:rPr>
              <a:t> </a:t>
            </a:r>
            <a:r>
              <a:rPr lang="ar-SA" altLang="en-US" u="sng" dirty="0" smtClean="0">
                <a:solidFill>
                  <a:srgbClr val="05053B"/>
                </a:solidFill>
                <a:ea typeface="Zar" pitchFamily="2" charset="0"/>
                <a:cs typeface="2  Nazanin" panose="00000400000000000000" pitchFamily="2" charset="-78"/>
              </a:rPr>
              <a:t>آتروسكلروزيس</a:t>
            </a:r>
            <a:r>
              <a:rPr lang="ar-SA" altLang="en-US" dirty="0" smtClean="0">
                <a:solidFill>
                  <a:srgbClr val="05053B"/>
                </a:solidFill>
                <a:ea typeface="Zar" pitchFamily="2" charset="0"/>
                <a:cs typeface="2  Nazanin" panose="00000400000000000000" pitchFamily="2" charset="-78"/>
              </a:rPr>
              <a:t> داراي انسداد كاروتيد مي باشد. در نمونه كشت شده از زخم </a:t>
            </a:r>
            <a:r>
              <a:rPr lang="en-US" altLang="en-US" sz="2800" dirty="0" smtClean="0">
                <a:solidFill>
                  <a:srgbClr val="05053B"/>
                </a:solidFill>
                <a:ea typeface="Zar" pitchFamily="2" charset="0"/>
                <a:cs typeface="2  Nazanin" panose="00000400000000000000" pitchFamily="2" charset="-78"/>
              </a:rPr>
              <a:t>Proteus mirabilis</a:t>
            </a:r>
            <a:r>
              <a:rPr lang="en-US" altLang="en-US" dirty="0" smtClean="0">
                <a:solidFill>
                  <a:srgbClr val="05053B"/>
                </a:solidFill>
                <a:ea typeface="Zar" pitchFamily="2" charset="0"/>
                <a:cs typeface="2  Nazanin" panose="00000400000000000000" pitchFamily="2" charset="-78"/>
              </a:rPr>
              <a:t>  </a:t>
            </a:r>
            <a:r>
              <a:rPr lang="fa-IR" altLang="en-US" dirty="0" smtClean="0">
                <a:solidFill>
                  <a:srgbClr val="05053B"/>
                </a:solidFill>
                <a:ea typeface="Zar" pitchFamily="2" charset="0"/>
                <a:cs typeface="2  Nazanin" panose="00000400000000000000" pitchFamily="2" charset="-78"/>
              </a:rPr>
              <a:t> </a:t>
            </a:r>
            <a:r>
              <a:rPr lang="ar-SA" altLang="en-US" dirty="0" smtClean="0">
                <a:solidFill>
                  <a:srgbClr val="05053B"/>
                </a:solidFill>
                <a:ea typeface="Zar" pitchFamily="2" charset="0"/>
                <a:cs typeface="2  Nazanin" panose="00000400000000000000" pitchFamily="2" charset="-78"/>
              </a:rPr>
              <a:t>جدا شد. در نهايت بيمار با شوك سپتيك فوت نمود.</a:t>
            </a:r>
            <a:endParaRPr lang="en-US" altLang="en-US" dirty="0" smtClean="0">
              <a:solidFill>
                <a:srgbClr val="05053B"/>
              </a:solidFill>
              <a:ea typeface="Zar" pitchFamily="2" charset="0"/>
              <a:cs typeface="2  Nazanin" panose="00000400000000000000" pitchFamily="2" charset="-78"/>
            </a:endParaRPr>
          </a:p>
        </p:txBody>
      </p:sp>
    </p:spTree>
    <p:extLst>
      <p:ext uri="{BB962C8B-B14F-4D97-AF65-F5344CB8AC3E}">
        <p14:creationId xmlns="" xmlns:p14="http://schemas.microsoft.com/office/powerpoint/2010/main" val="2434715882"/>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6435">
                                            <p:txEl>
                                              <p:pRg st="0" end="0"/>
                                            </p:txEl>
                                          </p:spTgt>
                                        </p:tgtEl>
                                        <p:attrNameLst>
                                          <p:attrName>style.visibility</p:attrName>
                                        </p:attrNameLst>
                                      </p:cBhvr>
                                      <p:to>
                                        <p:strVal val="visible"/>
                                      </p:to>
                                    </p:set>
                                    <p:animEffect transition="in" filter="wipe(left)">
                                      <p:cBhvr>
                                        <p:cTn id="7" dur="500"/>
                                        <p:tgtEl>
                                          <p:spTgt spid="146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p:bldLst>
  </p:timing>
</p:sld>
</file>

<file path=ppt/slides/slide8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684213" y="260350"/>
            <a:ext cx="7772400" cy="515938"/>
          </a:xfrm>
        </p:spPr>
        <p:txBody>
          <a:bodyPr>
            <a:normAutofit fontScale="90000"/>
          </a:bodyPr>
          <a:lstStyle/>
          <a:p>
            <a:pPr algn="ctr"/>
            <a:r>
              <a:rPr lang="fa-IR" altLang="en-US" sz="2800" b="1" smtClean="0">
                <a:solidFill>
                  <a:schemeClr val="accent2"/>
                </a:solidFill>
                <a:ea typeface="Times New Roman (Arabic)"/>
                <a:cs typeface="B Mitra" pitchFamily="2" charset="0"/>
              </a:rPr>
              <a:t>فرم بین المللی گواهی پزشکی علت مرگ</a:t>
            </a:r>
            <a:endParaRPr lang="en-US" altLang="en-US" sz="2800" b="1" smtClean="0">
              <a:solidFill>
                <a:schemeClr val="accent2"/>
              </a:solidFill>
              <a:ea typeface="Times New Roman (Arabic)"/>
              <a:cs typeface="B Mitra" pitchFamily="2" charset="0"/>
            </a:endParaRPr>
          </a:p>
        </p:txBody>
      </p:sp>
      <p:graphicFrame>
        <p:nvGraphicFramePr>
          <p:cNvPr id="109591" name="Group 23"/>
          <p:cNvGraphicFramePr>
            <a:graphicFrameLocks noGrp="1"/>
          </p:cNvGraphicFramePr>
          <p:nvPr>
            <p:ph type="tbl" idx="1"/>
            <p:extLst>
              <p:ext uri="{D42A27DB-BD31-4B8C-83A1-F6EECF244321}">
                <p14:modId xmlns="" xmlns:p14="http://schemas.microsoft.com/office/powerpoint/2010/main" val="1649874189"/>
              </p:ext>
            </p:extLst>
          </p:nvPr>
        </p:nvGraphicFramePr>
        <p:xfrm>
          <a:off x="1331641" y="765175"/>
          <a:ext cx="7488509" cy="6014403"/>
        </p:xfrm>
        <a:graphic>
          <a:graphicData uri="http://schemas.openxmlformats.org/drawingml/2006/table">
            <a:tbl>
              <a:tblPr/>
              <a:tblGrid>
                <a:gridCol w="2284777">
                  <a:extLst>
                    <a:ext uri="{9D8B030D-6E8A-4147-A177-3AD203B41FA5}">
                      <a16:colId xmlns="" xmlns:a16="http://schemas.microsoft.com/office/drawing/2014/main" val="20000"/>
                    </a:ext>
                  </a:extLst>
                </a:gridCol>
                <a:gridCol w="2727833">
                  <a:extLst>
                    <a:ext uri="{9D8B030D-6E8A-4147-A177-3AD203B41FA5}">
                      <a16:colId xmlns="" xmlns:a16="http://schemas.microsoft.com/office/drawing/2014/main" val="20001"/>
                    </a:ext>
                  </a:extLst>
                </a:gridCol>
                <a:gridCol w="2475899">
                  <a:extLst>
                    <a:ext uri="{9D8B030D-6E8A-4147-A177-3AD203B41FA5}">
                      <a16:colId xmlns="" xmlns:a16="http://schemas.microsoft.com/office/drawing/2014/main" val="20002"/>
                    </a:ext>
                  </a:extLst>
                </a:gridCol>
              </a:tblGrid>
              <a:tr h="720725">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زمان تقریبی بین شروع تا مرگ</a:t>
                      </a:r>
                      <a:endParaRPr kumimoji="0" lang="en-US"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علت مرگ</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0000"/>
                  </a:ext>
                </a:extLst>
              </a:tr>
              <a:tr h="3200399">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6 ماه</a:t>
                      </a: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5سال</a:t>
                      </a:r>
                      <a:r>
                        <a:rPr kumimoji="0" lang="en-US" sz="28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8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fa-IR" sz="28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10 </a:t>
                      </a:r>
                      <a:r>
                        <a:rPr kumimoji="0" lang="en-US"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a:t>
                      </a: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5 سال</a:t>
                      </a:r>
                      <a:r>
                        <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ا</a:t>
                      </a: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لف </a:t>
                      </a: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عفونت زخم بستر با پروتئوس ميرابيليس</a:t>
                      </a:r>
                      <a:endParaRPr kumimoji="0" lang="fa-IR"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a:t>
                      </a: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 </a:t>
                      </a: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سكته مغزي</a:t>
                      </a:r>
                      <a:r>
                        <a:rPr kumimoji="0" lang="en-US" sz="2000" b="0"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 </a:t>
                      </a:r>
                      <a:endParaRPr kumimoji="0" lang="fa-IR" sz="2000" b="0"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justLow" defTabSz="914400" rtl="1" eaLnBrk="1" fontAlgn="base" latinLnBrk="0" hangingPunct="1">
                        <a:lnSpc>
                          <a:spcPct val="100000"/>
                        </a:lnSpc>
                        <a:spcBef>
                          <a:spcPct val="2000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ج</a:t>
                      </a: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r>
                        <a:rPr kumimoji="0" lang="ar-SA"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آترواسكلروزيس شريان كاروتيد</a:t>
                      </a:r>
                      <a:r>
                        <a:rPr kumimoji="0" lang="en-US" sz="2000" b="0"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 </a:t>
                      </a:r>
                      <a:endParaRPr kumimoji="0" lang="en-US"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به سبب یا پیامد</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a:t>
                      </a: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1- آخرین بیماری یا وضعیتی که بلافاصله پیش از مرگ وجود داشت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بیماریهای قبلی</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6013">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بیست</a:t>
                      </a: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سال</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ديابت غير وابسته به انسولين</a:t>
                      </a:r>
                      <a:r>
                        <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2- سایر بیماریهایی که به مرگ کمک کرده اند ولی وجود آنها به تنهایی موجب مرگ نمیشد</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2638">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نام بیماری، آسیب یا عوارض آنها که موحب مرگ شده است. در این قسمت نمی توان تابلوی مرگ مانند ایست قلبی یا نارسایی تنفسی را وارد کرد.</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2487987479"/>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47458"/>
                                        </p:tgtEl>
                                        <p:attrNameLst>
                                          <p:attrName>style.visibility</p:attrName>
                                        </p:attrNameLst>
                                      </p:cBhvr>
                                      <p:to>
                                        <p:strVal val="visible"/>
                                      </p:to>
                                    </p:set>
                                    <p:anim calcmode="lin" valueType="num">
                                      <p:cBhvr>
                                        <p:cTn id="7" dur="2000" fill="hold"/>
                                        <p:tgtEl>
                                          <p:spTgt spid="147458"/>
                                        </p:tgtEl>
                                        <p:attrNameLst>
                                          <p:attrName>ppt_w</p:attrName>
                                        </p:attrNameLst>
                                      </p:cBhvr>
                                      <p:tavLst>
                                        <p:tav tm="0">
                                          <p:val>
                                            <p:strVal val="#ppt_w*2.5"/>
                                          </p:val>
                                        </p:tav>
                                        <p:tav tm="100000">
                                          <p:val>
                                            <p:strVal val="#ppt_w"/>
                                          </p:val>
                                        </p:tav>
                                      </p:tavLst>
                                    </p:anim>
                                    <p:anim calcmode="lin" valueType="num">
                                      <p:cBhvr>
                                        <p:cTn id="8" dur="2000" fill="hold"/>
                                        <p:tgtEl>
                                          <p:spTgt spid="147458"/>
                                        </p:tgtEl>
                                        <p:attrNameLst>
                                          <p:attrName>ppt_h</p:attrName>
                                        </p:attrNameLst>
                                      </p:cBhvr>
                                      <p:tavLst>
                                        <p:tav tm="0">
                                          <p:val>
                                            <p:strVal val="#ppt_h"/>
                                          </p:val>
                                        </p:tav>
                                        <p:tav tm="100000">
                                          <p:val>
                                            <p:strVal val="#ppt_h"/>
                                          </p:val>
                                        </p:tav>
                                      </p:tavLst>
                                    </p:anim>
                                    <p:anim calcmode="lin" valueType="num">
                                      <p:cBhvr>
                                        <p:cTn id="9" dur="2000" fill="hold"/>
                                        <p:tgtEl>
                                          <p:spTgt spid="147458"/>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47458"/>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47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pPr eaLnBrk="1" hangingPunct="1">
              <a:defRPr/>
            </a:pPr>
            <a:endParaRPr lang="en-US"/>
          </a:p>
        </p:txBody>
      </p:sp>
      <p:sp>
        <p:nvSpPr>
          <p:cNvPr id="189443" name="Rectangle 3"/>
          <p:cNvSpPr>
            <a:spLocks noGrp="1" noChangeArrowheads="1"/>
          </p:cNvSpPr>
          <p:nvPr>
            <p:ph type="body" idx="1"/>
          </p:nvPr>
        </p:nvSpPr>
        <p:spPr/>
        <p:txBody>
          <a:bodyPr/>
          <a:lstStyle/>
          <a:p>
            <a:pPr eaLnBrk="1" hangingPunct="1">
              <a:defRPr/>
            </a:pPr>
            <a:endParaRPr lang="en-US"/>
          </a:p>
        </p:txBody>
      </p:sp>
      <p:pic>
        <p:nvPicPr>
          <p:cNvPr id="8196" name="Picture 4" descr="270d 003"/>
          <p:cNvPicPr>
            <a:picLocks noChangeAspect="1" noChangeArrowheads="1"/>
          </p:cNvPicPr>
          <p:nvPr/>
        </p:nvPicPr>
        <p:blipFill>
          <a:blip r:embed="rId2" cstate="print"/>
          <a:srcRect/>
          <a:stretch>
            <a:fillRect/>
          </a:stretch>
        </p:blipFill>
        <p:spPr bwMode="auto">
          <a:xfrm>
            <a:off x="684213" y="1"/>
            <a:ext cx="7772400" cy="6858000"/>
          </a:xfrm>
          <a:prstGeom prst="rect">
            <a:avLst/>
          </a:prstGeom>
          <a:noFill/>
          <a:ln w="9525">
            <a:noFill/>
            <a:miter lim="800000"/>
            <a:headEnd/>
            <a:tailEnd/>
          </a:ln>
        </p:spPr>
      </p:pic>
      <p:sp>
        <p:nvSpPr>
          <p:cNvPr id="8197" name="Rectangle 5"/>
          <p:cNvSpPr>
            <a:spLocks noChangeArrowheads="1"/>
          </p:cNvSpPr>
          <p:nvPr/>
        </p:nvSpPr>
        <p:spPr bwMode="auto">
          <a:xfrm>
            <a:off x="6588125" y="-747713"/>
            <a:ext cx="1296988" cy="288925"/>
          </a:xfrm>
          <a:prstGeom prst="rect">
            <a:avLst/>
          </a:prstGeom>
          <a:solidFill>
            <a:schemeClr val="bg1"/>
          </a:solidFill>
          <a:ln w="12700">
            <a:noFill/>
            <a:miter lim="800000"/>
            <a:headEnd/>
            <a:tailEnd/>
          </a:ln>
        </p:spPr>
        <p:txBody>
          <a:bodyPr anchor="ctr">
            <a:spAutoFit/>
          </a:bodyPr>
          <a:lstStyle/>
          <a:p>
            <a:endParaRPr lang="en-US"/>
          </a:p>
        </p:txBody>
      </p:sp>
      <p:sp>
        <p:nvSpPr>
          <p:cNvPr id="8198" name="Rectangle 6"/>
          <p:cNvSpPr>
            <a:spLocks noChangeArrowheads="1"/>
          </p:cNvSpPr>
          <p:nvPr/>
        </p:nvSpPr>
        <p:spPr bwMode="auto">
          <a:xfrm>
            <a:off x="6804025" y="-171450"/>
            <a:ext cx="936625" cy="171450"/>
          </a:xfrm>
          <a:prstGeom prst="rect">
            <a:avLst/>
          </a:prstGeom>
          <a:solidFill>
            <a:schemeClr val="bg2"/>
          </a:solidFill>
          <a:ln w="12700">
            <a:noFill/>
            <a:miter lim="800000"/>
            <a:headEnd/>
            <a:tailEnd/>
          </a:ln>
        </p:spPr>
        <p:txBody>
          <a:bodyPr wrap="none" anchor="ctr">
            <a:spAutoFit/>
          </a:bodyPr>
          <a:lstStyle/>
          <a:p>
            <a:endParaRPr lang="en-US"/>
          </a:p>
        </p:txBody>
      </p:sp>
      <p:sp>
        <p:nvSpPr>
          <p:cNvPr id="8199" name="Rectangle 7"/>
          <p:cNvSpPr>
            <a:spLocks noChangeArrowheads="1"/>
          </p:cNvSpPr>
          <p:nvPr/>
        </p:nvSpPr>
        <p:spPr bwMode="auto">
          <a:xfrm>
            <a:off x="5508625" y="-315913"/>
            <a:ext cx="719138" cy="315913"/>
          </a:xfrm>
          <a:prstGeom prst="rect">
            <a:avLst/>
          </a:prstGeom>
          <a:solidFill>
            <a:schemeClr val="bg2"/>
          </a:solidFill>
          <a:ln w="12700">
            <a:noFill/>
            <a:miter lim="800000"/>
            <a:headEnd/>
            <a:tailEnd/>
          </a:ln>
        </p:spPr>
        <p:txBody>
          <a:bodyPr wrap="none" anchor="ctr">
            <a:spAutoFit/>
          </a:bodyPr>
          <a:lstStyle/>
          <a:p>
            <a:endParaRPr lang="en-US"/>
          </a:p>
        </p:txBody>
      </p:sp>
      <p:sp>
        <p:nvSpPr>
          <p:cNvPr id="8200" name="Rectangle 8"/>
          <p:cNvSpPr>
            <a:spLocks noChangeArrowheads="1"/>
          </p:cNvSpPr>
          <p:nvPr/>
        </p:nvSpPr>
        <p:spPr bwMode="auto">
          <a:xfrm>
            <a:off x="4067175" y="-315913"/>
            <a:ext cx="792163" cy="315913"/>
          </a:xfrm>
          <a:prstGeom prst="rect">
            <a:avLst/>
          </a:prstGeom>
          <a:solidFill>
            <a:schemeClr val="bg2"/>
          </a:solidFill>
          <a:ln w="12700">
            <a:noFill/>
            <a:miter lim="800000"/>
            <a:headEnd/>
            <a:tailEnd/>
          </a:ln>
        </p:spPr>
        <p:txBody>
          <a:bodyPr anchor="ctr">
            <a:spAutoFit/>
          </a:bodyPr>
          <a:lstStyle/>
          <a:p>
            <a:endParaRPr lang="en-US"/>
          </a:p>
        </p:txBody>
      </p:sp>
      <p:sp>
        <p:nvSpPr>
          <p:cNvPr id="8201" name="Rectangle 9"/>
          <p:cNvSpPr>
            <a:spLocks noChangeArrowheads="1"/>
          </p:cNvSpPr>
          <p:nvPr/>
        </p:nvSpPr>
        <p:spPr bwMode="auto">
          <a:xfrm>
            <a:off x="7019925" y="0"/>
            <a:ext cx="576263" cy="476250"/>
          </a:xfrm>
          <a:prstGeom prst="rect">
            <a:avLst/>
          </a:prstGeom>
          <a:solidFill>
            <a:schemeClr val="bg2"/>
          </a:solidFill>
          <a:ln w="12700">
            <a:noFill/>
            <a:miter lim="800000"/>
            <a:headEnd/>
            <a:tailEnd/>
          </a:ln>
        </p:spPr>
        <p:txBody>
          <a:bodyPr anchor="ctr">
            <a:spAutoFit/>
          </a:bodyPr>
          <a:lstStyle/>
          <a:p>
            <a:endParaRPr lang="en-US"/>
          </a:p>
        </p:txBody>
      </p:sp>
      <p:sp>
        <p:nvSpPr>
          <p:cNvPr id="8202" name="Rectangle 10"/>
          <p:cNvSpPr>
            <a:spLocks noChangeArrowheads="1"/>
          </p:cNvSpPr>
          <p:nvPr/>
        </p:nvSpPr>
        <p:spPr bwMode="auto">
          <a:xfrm>
            <a:off x="5364163" y="188913"/>
            <a:ext cx="792162" cy="287337"/>
          </a:xfrm>
          <a:prstGeom prst="rect">
            <a:avLst/>
          </a:prstGeom>
          <a:solidFill>
            <a:schemeClr val="bg2"/>
          </a:solidFill>
          <a:ln w="12700">
            <a:noFill/>
            <a:miter lim="800000"/>
            <a:headEnd/>
            <a:tailEnd/>
          </a:ln>
        </p:spPr>
        <p:txBody>
          <a:bodyPr anchor="ctr">
            <a:spAutoFit/>
          </a:bodyPr>
          <a:lstStyle/>
          <a:p>
            <a:endParaRPr lang="en-US"/>
          </a:p>
        </p:txBody>
      </p:sp>
      <p:sp>
        <p:nvSpPr>
          <p:cNvPr id="8203" name="Rectangle 11"/>
          <p:cNvSpPr>
            <a:spLocks noChangeArrowheads="1"/>
          </p:cNvSpPr>
          <p:nvPr/>
        </p:nvSpPr>
        <p:spPr bwMode="auto">
          <a:xfrm>
            <a:off x="2411413" y="260350"/>
            <a:ext cx="865187" cy="288925"/>
          </a:xfrm>
          <a:prstGeom prst="rect">
            <a:avLst/>
          </a:prstGeom>
          <a:solidFill>
            <a:schemeClr val="bg2"/>
          </a:solidFill>
          <a:ln w="12700">
            <a:noFill/>
            <a:miter lim="800000"/>
            <a:headEnd/>
            <a:tailEnd/>
          </a:ln>
        </p:spPr>
        <p:txBody>
          <a:bodyPr anchor="ctr">
            <a:spAutoFit/>
          </a:bodyPr>
          <a:lstStyle/>
          <a:p>
            <a:endParaRPr lang="en-US"/>
          </a:p>
        </p:txBody>
      </p:sp>
      <p:sp>
        <p:nvSpPr>
          <p:cNvPr id="12" name="Date Placeholder 11"/>
          <p:cNvSpPr>
            <a:spLocks noGrp="1"/>
          </p:cNvSpPr>
          <p:nvPr>
            <p:ph type="dt" sz="quarter" idx="10"/>
          </p:nvPr>
        </p:nvSpPr>
        <p:spPr/>
        <p:txBody>
          <a:bodyPr/>
          <a:lstStyle/>
          <a:p>
            <a:pPr>
              <a:defRPr/>
            </a:pPr>
            <a:fld id="{06E01F43-9F12-4128-934B-FE2BF72D2C2D}" type="datetime1">
              <a:rPr lang="en-US" altLang="fa-IR"/>
              <a:pPr>
                <a:defRPr/>
              </a:pPr>
              <a:t>7/21/2020</a:t>
            </a:fld>
            <a:endParaRPr lang="en-US" altLang="fa-IR"/>
          </a:p>
        </p:txBody>
      </p:sp>
      <p:sp>
        <p:nvSpPr>
          <p:cNvPr id="13" name="Slide Number Placeholder 12"/>
          <p:cNvSpPr>
            <a:spLocks noGrp="1"/>
          </p:cNvSpPr>
          <p:nvPr>
            <p:ph type="sldNum" sz="quarter" idx="12"/>
          </p:nvPr>
        </p:nvSpPr>
        <p:spPr/>
        <p:txBody>
          <a:bodyPr/>
          <a:lstStyle/>
          <a:p>
            <a:pPr>
              <a:defRPr/>
            </a:pPr>
            <a:fld id="{DB6D5A6D-51D3-471D-9B2A-F9AA1EA673BC}" type="slidenum">
              <a:rPr lang="ar-SA" altLang="fa-IR" smtClean="0"/>
              <a:pPr>
                <a:defRPr/>
              </a:pPr>
              <a:t>9</a:t>
            </a:fld>
            <a:endParaRPr lang="en-US" altLang="fa-IR"/>
          </a:p>
        </p:txBody>
      </p:sp>
      <p:sp>
        <p:nvSpPr>
          <p:cNvPr id="14" name="Footer Placeholder 13"/>
          <p:cNvSpPr>
            <a:spLocks noGrp="1"/>
          </p:cNvSpPr>
          <p:nvPr>
            <p:ph type="ftr" sz="quarter" idx="11"/>
          </p:nvPr>
        </p:nvSpPr>
        <p:spPr/>
        <p:txBody>
          <a:bodyPr/>
          <a:lstStyle/>
          <a:p>
            <a:pPr>
              <a:defRPr/>
            </a:pPr>
            <a:r>
              <a:rPr lang="en-US" altLang="fa-IR"/>
              <a:t>Mehraban Shahi</a:t>
            </a:r>
          </a:p>
        </p:txBody>
      </p:sp>
    </p:spTree>
    <p:extLst>
      <p:ext uri="{BB962C8B-B14F-4D97-AF65-F5344CB8AC3E}">
        <p14:creationId xmlns="" xmlns:p14="http://schemas.microsoft.com/office/powerpoint/2010/main" val="197928270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3" name="Rectangle 3"/>
          <p:cNvSpPr>
            <a:spLocks noGrp="1" noChangeArrowheads="1"/>
          </p:cNvSpPr>
          <p:nvPr>
            <p:ph type="body" idx="1"/>
          </p:nvPr>
        </p:nvSpPr>
        <p:spPr>
          <a:xfrm>
            <a:off x="1115616" y="260350"/>
            <a:ext cx="7633097" cy="5835650"/>
          </a:xfrm>
        </p:spPr>
        <p:txBody>
          <a:bodyPr>
            <a:normAutofit lnSpcReduction="10000"/>
          </a:bodyPr>
          <a:lstStyle/>
          <a:p>
            <a:pPr algn="r" rtl="1">
              <a:lnSpc>
                <a:spcPct val="140000"/>
              </a:lnSpc>
              <a:buFontTx/>
              <a:buNone/>
            </a:pPr>
            <a:r>
              <a:rPr lang="fa-IR" altLang="en-US" sz="2800" dirty="0" smtClean="0">
                <a:ea typeface="Times New Roman (Arabic)"/>
                <a:cs typeface="2  Nazanin" panose="00000400000000000000" pitchFamily="2" charset="-78"/>
              </a:rPr>
              <a:t>	</a:t>
            </a:r>
            <a:r>
              <a:rPr lang="ar-SA" altLang="en-US" dirty="0" smtClean="0">
                <a:solidFill>
                  <a:schemeClr val="accent2"/>
                </a:solidFill>
                <a:ea typeface="Zar" pitchFamily="2" charset="0"/>
                <a:cs typeface="2  Nazanin" panose="00000400000000000000" pitchFamily="2" charset="-78"/>
              </a:rPr>
              <a:t>مثال 6 </a:t>
            </a:r>
            <a:r>
              <a:rPr lang="en-US" altLang="en-US" dirty="0" smtClean="0">
                <a:solidFill>
                  <a:schemeClr val="accent2"/>
                </a:solidFill>
                <a:ea typeface="Zar" pitchFamily="2" charset="0"/>
                <a:cs typeface="2  Nazanin" panose="00000400000000000000" pitchFamily="2" charset="-78"/>
              </a:rPr>
              <a:t>–</a:t>
            </a:r>
            <a:r>
              <a:rPr lang="ar-SA" altLang="en-US" dirty="0" smtClean="0">
                <a:solidFill>
                  <a:schemeClr val="accent2"/>
                </a:solidFill>
                <a:ea typeface="Zar" pitchFamily="2" charset="0"/>
                <a:cs typeface="2  Nazanin" panose="00000400000000000000" pitchFamily="2" charset="-78"/>
              </a:rPr>
              <a:t> در تاريخ 13 دي ماه1382، يك مرد 21 ساله كه در </a:t>
            </a:r>
            <a:r>
              <a:rPr lang="ar-SA" altLang="en-US" u="sng" dirty="0" smtClean="0">
                <a:solidFill>
                  <a:schemeClr val="accent2"/>
                </a:solidFill>
                <a:ea typeface="Zar" pitchFamily="2" charset="0"/>
                <a:cs typeface="2  Nazanin" panose="00000400000000000000" pitchFamily="2" charset="-78"/>
              </a:rPr>
              <a:t>تصادف اتومبيل</a:t>
            </a:r>
            <a:r>
              <a:rPr lang="ar-SA" altLang="en-US" dirty="0" smtClean="0">
                <a:solidFill>
                  <a:schemeClr val="accent2"/>
                </a:solidFill>
                <a:ea typeface="Zar" pitchFamily="2" charset="0"/>
                <a:cs typeface="2  Nazanin" panose="00000400000000000000" pitchFamily="2" charset="-78"/>
              </a:rPr>
              <a:t> به شدت مجروح شده بود</a:t>
            </a:r>
            <a:r>
              <a:rPr lang="fa-IR" altLang="en-US" dirty="0" smtClean="0">
                <a:solidFill>
                  <a:schemeClr val="accent2"/>
                </a:solidFill>
                <a:ea typeface="Zar" pitchFamily="2" charset="0"/>
                <a:cs typeface="2  Nazanin" panose="00000400000000000000" pitchFamily="2" charset="-78"/>
              </a:rPr>
              <a:t>،</a:t>
            </a:r>
            <a:r>
              <a:rPr lang="ar-SA" altLang="en-US" dirty="0" smtClean="0">
                <a:solidFill>
                  <a:schemeClr val="accent2"/>
                </a:solidFill>
                <a:ea typeface="Zar" pitchFamily="2" charset="0"/>
                <a:cs typeface="2  Nazanin" panose="00000400000000000000" pitchFamily="2" charset="-78"/>
              </a:rPr>
              <a:t> بعلت </a:t>
            </a:r>
            <a:r>
              <a:rPr lang="ar-SA" altLang="en-US" u="sng" dirty="0" smtClean="0">
                <a:solidFill>
                  <a:schemeClr val="accent2"/>
                </a:solidFill>
                <a:ea typeface="Zar" pitchFamily="2" charset="0"/>
                <a:cs typeface="2  Nazanin" panose="00000400000000000000" pitchFamily="2" charset="-78"/>
              </a:rPr>
              <a:t>ضربه مغزي</a:t>
            </a:r>
            <a:r>
              <a:rPr lang="ar-SA" altLang="en-US" dirty="0" smtClean="0">
                <a:solidFill>
                  <a:schemeClr val="accent2"/>
                </a:solidFill>
                <a:ea typeface="Zar" pitchFamily="2" charset="0"/>
                <a:cs typeface="2  Nazanin" panose="00000400000000000000" pitchFamily="2" charset="-78"/>
              </a:rPr>
              <a:t> در اثر شكستگي ج</a:t>
            </a:r>
            <a:r>
              <a:rPr lang="ar-SA" altLang="en-US" u="sng" dirty="0" smtClean="0">
                <a:solidFill>
                  <a:schemeClr val="accent2"/>
                </a:solidFill>
                <a:ea typeface="Zar" pitchFamily="2" charset="0"/>
                <a:cs typeface="2  Nazanin" panose="00000400000000000000" pitchFamily="2" charset="-78"/>
              </a:rPr>
              <a:t>مجمه</a:t>
            </a:r>
            <a:r>
              <a:rPr lang="ar-SA" altLang="en-US" dirty="0" smtClean="0">
                <a:solidFill>
                  <a:schemeClr val="accent2"/>
                </a:solidFill>
                <a:ea typeface="Zar" pitchFamily="2" charset="0"/>
                <a:cs typeface="2  Nazanin" panose="00000400000000000000" pitchFamily="2" charset="-78"/>
              </a:rPr>
              <a:t> مدت كوتاهي بعد از ورود</a:t>
            </a:r>
            <a:r>
              <a:rPr lang="fa-IR" altLang="en-US" dirty="0" smtClean="0">
                <a:solidFill>
                  <a:schemeClr val="accent2"/>
                </a:solidFill>
                <a:ea typeface="Zar" pitchFamily="2" charset="0"/>
                <a:cs typeface="2  Nazanin" panose="00000400000000000000" pitchFamily="2" charset="-78"/>
              </a:rPr>
              <a:t> </a:t>
            </a:r>
            <a:r>
              <a:rPr lang="ar-SA" altLang="en-US" dirty="0" smtClean="0">
                <a:solidFill>
                  <a:schemeClr val="accent2"/>
                </a:solidFill>
                <a:ea typeface="Zar" pitchFamily="2" charset="0"/>
                <a:cs typeface="2  Nazanin" panose="00000400000000000000" pitchFamily="2" charset="-78"/>
              </a:rPr>
              <a:t>به بيمارستان فوت كرد. حسب گزارش پليس، متوفي </a:t>
            </a:r>
            <a:r>
              <a:rPr lang="ar-SA" altLang="en-US" u="sng" dirty="0" smtClean="0">
                <a:solidFill>
                  <a:schemeClr val="accent2"/>
                </a:solidFill>
                <a:ea typeface="Zar" pitchFamily="2" charset="0"/>
                <a:cs typeface="2  Nazanin" panose="00000400000000000000" pitchFamily="2" charset="-78"/>
              </a:rPr>
              <a:t>راننده اتومبيلي</a:t>
            </a:r>
            <a:r>
              <a:rPr lang="ar-SA" altLang="en-US" dirty="0" smtClean="0">
                <a:solidFill>
                  <a:schemeClr val="accent2"/>
                </a:solidFill>
                <a:ea typeface="Zar" pitchFamily="2" charset="0"/>
                <a:cs typeface="2  Nazanin" panose="00000400000000000000" pitchFamily="2" charset="-78"/>
              </a:rPr>
              <a:t> بود</a:t>
            </a:r>
            <a:r>
              <a:rPr lang="fa-IR" altLang="en-US" dirty="0" smtClean="0">
                <a:solidFill>
                  <a:schemeClr val="accent2"/>
                </a:solidFill>
                <a:ea typeface="Zar" pitchFamily="2" charset="0"/>
                <a:cs typeface="2  Nazanin" panose="00000400000000000000" pitchFamily="2" charset="-78"/>
              </a:rPr>
              <a:t> </a:t>
            </a:r>
            <a:r>
              <a:rPr lang="ar-SA" altLang="en-US" dirty="0" smtClean="0">
                <a:solidFill>
                  <a:schemeClr val="accent2"/>
                </a:solidFill>
                <a:ea typeface="Zar" pitchFamily="2" charset="0"/>
                <a:cs typeface="2  Nazanin" panose="00000400000000000000" pitchFamily="2" charset="-78"/>
              </a:rPr>
              <a:t>كه در ساعت 15/2 صبح در تقاطع خيابان الف با ب، پس از گذشتن از خط وسط خيابان از روبرو با اتومبيلي كه از طرف مقابل مي آمده برخورد نموده است. اتوپسي نشان داد كه اتانول خون 24/0 گرم درصد بود</a:t>
            </a:r>
            <a:r>
              <a:rPr lang="ar-SA" altLang="en-US" dirty="0" smtClean="0">
                <a:ea typeface="Zar" pitchFamily="2" charset="0"/>
                <a:cs typeface="2  Nazanin" panose="00000400000000000000" pitchFamily="2" charset="-78"/>
              </a:rPr>
              <a:t>.</a:t>
            </a:r>
            <a:endParaRPr lang="en-US" altLang="en-US" dirty="0" smtClean="0">
              <a:ea typeface="Zar" pitchFamily="2" charset="0"/>
              <a:cs typeface="2  Nazanin" panose="00000400000000000000" pitchFamily="2" charset="-78"/>
            </a:endParaRPr>
          </a:p>
        </p:txBody>
      </p:sp>
    </p:spTree>
    <p:extLst>
      <p:ext uri="{BB962C8B-B14F-4D97-AF65-F5344CB8AC3E}">
        <p14:creationId xmlns="" xmlns:p14="http://schemas.microsoft.com/office/powerpoint/2010/main" val="3129483433"/>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483">
                                            <p:txEl>
                                              <p:pRg st="0" end="0"/>
                                            </p:txEl>
                                          </p:spTgt>
                                        </p:tgtEl>
                                        <p:attrNameLst>
                                          <p:attrName>style.visibility</p:attrName>
                                        </p:attrNameLst>
                                      </p:cBhvr>
                                      <p:to>
                                        <p:strVal val="visible"/>
                                      </p:to>
                                    </p:set>
                                    <p:animEffect transition="in" filter="wipe(left)">
                                      <p:cBhvr>
                                        <p:cTn id="7" dur="500"/>
                                        <p:tgtEl>
                                          <p:spTgt spid="1484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3" grpId="0" build="p"/>
    </p:bld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684213" y="260350"/>
            <a:ext cx="7772400" cy="515938"/>
          </a:xfrm>
        </p:spPr>
        <p:txBody>
          <a:bodyPr>
            <a:normAutofit fontScale="90000"/>
          </a:bodyPr>
          <a:lstStyle/>
          <a:p>
            <a:pPr algn="ctr"/>
            <a:r>
              <a:rPr lang="fa-IR" altLang="en-US" sz="2800" b="1" smtClean="0">
                <a:solidFill>
                  <a:schemeClr val="accent2"/>
                </a:solidFill>
                <a:ea typeface="Times New Roman (Arabic)"/>
                <a:cs typeface="B Mitra" pitchFamily="2" charset="0"/>
              </a:rPr>
              <a:t>فرم بین المللی گواهی پزشکی علت مرگ</a:t>
            </a:r>
            <a:endParaRPr lang="en-US" altLang="en-US" sz="2800" b="1" smtClean="0">
              <a:solidFill>
                <a:schemeClr val="accent2"/>
              </a:solidFill>
              <a:ea typeface="Times New Roman (Arabic)"/>
              <a:cs typeface="B Mitra" pitchFamily="2" charset="0"/>
            </a:endParaRPr>
          </a:p>
        </p:txBody>
      </p:sp>
      <p:graphicFrame>
        <p:nvGraphicFramePr>
          <p:cNvPr id="111639" name="Group 23"/>
          <p:cNvGraphicFramePr>
            <a:graphicFrameLocks noGrp="1"/>
          </p:cNvGraphicFramePr>
          <p:nvPr>
            <p:ph type="tbl" idx="1"/>
            <p:extLst>
              <p:ext uri="{D42A27DB-BD31-4B8C-83A1-F6EECF244321}">
                <p14:modId xmlns="" xmlns:p14="http://schemas.microsoft.com/office/powerpoint/2010/main" val="675194049"/>
              </p:ext>
            </p:extLst>
          </p:nvPr>
        </p:nvGraphicFramePr>
        <p:xfrm>
          <a:off x="971600" y="1052513"/>
          <a:ext cx="7848550" cy="5149849"/>
        </p:xfrm>
        <a:graphic>
          <a:graphicData uri="http://schemas.openxmlformats.org/drawingml/2006/table">
            <a:tbl>
              <a:tblPr/>
              <a:tblGrid>
                <a:gridCol w="2394747">
                  <a:extLst>
                    <a:ext uri="{9D8B030D-6E8A-4147-A177-3AD203B41FA5}">
                      <a16:colId xmlns="" xmlns:a16="http://schemas.microsoft.com/office/drawing/2014/main" val="20000"/>
                    </a:ext>
                  </a:extLst>
                </a:gridCol>
                <a:gridCol w="2859617">
                  <a:extLst>
                    <a:ext uri="{9D8B030D-6E8A-4147-A177-3AD203B41FA5}">
                      <a16:colId xmlns="" xmlns:a16="http://schemas.microsoft.com/office/drawing/2014/main" val="20001"/>
                    </a:ext>
                  </a:extLst>
                </a:gridCol>
                <a:gridCol w="2594186">
                  <a:extLst>
                    <a:ext uri="{9D8B030D-6E8A-4147-A177-3AD203B41FA5}">
                      <a16:colId xmlns="" xmlns:a16="http://schemas.microsoft.com/office/drawing/2014/main" val="20002"/>
                    </a:ext>
                  </a:extLst>
                </a:gridCol>
              </a:tblGrid>
              <a:tr h="720814">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زمان تقریبی بین شروع تا مرگ</a:t>
                      </a:r>
                      <a:endParaRPr kumimoji="0" lang="en-US" sz="18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fa-IR"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علت مرگ</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 xmlns:a16="http://schemas.microsoft.com/office/drawing/2014/main" val="10000"/>
                  </a:ext>
                </a:extLst>
              </a:tr>
              <a:tr h="2530151">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چند دقيقه</a:t>
                      </a:r>
                      <a:endParaRPr kumimoji="0" lang="fa-IR" sz="2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چند دقيقه</a:t>
                      </a:r>
                      <a:endParaRPr kumimoji="0" lang="fa-IR" sz="2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چند دقيقه</a:t>
                      </a:r>
                      <a:endParaRPr kumimoji="0" lang="fa-IR"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چند دقيقه</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الف : </a:t>
                      </a:r>
                      <a:r>
                        <a:rPr kumimoji="0" lang="ar-SA" sz="2000" b="1" i="0" u="none" strike="noStrike" cap="none" normalizeH="0" baseline="0" smtClean="0">
                          <a:ln>
                            <a:noFill/>
                          </a:ln>
                          <a:solidFill>
                            <a:srgbClr val="0000FF"/>
                          </a:solidFill>
                          <a:effectLst/>
                          <a:latin typeface="Times New Roman" pitchFamily="18" charset="0"/>
                          <a:ea typeface="Times New Roman" pitchFamily="18" charset="0"/>
                          <a:cs typeface="2  Nazanin" panose="00000400000000000000" pitchFamily="2" charset="-78"/>
                        </a:rPr>
                        <a:t>كوفتگي مغزي</a:t>
                      </a:r>
                      <a:r>
                        <a:rPr kumimoji="0" lang="ar-SA" sz="20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  </a:t>
                      </a:r>
                      <a:endParaRPr kumimoji="0" lang="en-US" sz="20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به سبب يا پيامد </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 : </a:t>
                      </a:r>
                      <a:r>
                        <a:rPr kumimoji="0" lang="ar-SA"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شكستگي جمجمه</a:t>
                      </a: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  </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به سبب يا پيامد </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ج : </a:t>
                      </a:r>
                      <a:r>
                        <a:rPr kumimoji="0" lang="ar-SA"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اصابت سر به جسم سخت</a:t>
                      </a:r>
                      <a:r>
                        <a:rPr kumimoji="0" lang="ar-SA" sz="2000" b="0"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 </a:t>
                      </a:r>
                      <a:endParaRPr kumimoji="0" lang="en-US" sz="2000" b="0"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به سبب يا پيامد </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د : </a:t>
                      </a:r>
                      <a:r>
                        <a:rPr kumimoji="0" lang="ar-SA"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rPr>
                        <a:t>تصادف دو وسيله نقليه موتوري</a:t>
                      </a:r>
                      <a:endParaRPr kumimoji="0" lang="en-US" sz="2000" b="1" i="0" u="none" strike="noStrike" cap="none" normalizeH="0" baseline="0" smtClean="0">
                        <a:ln>
                          <a:noFill/>
                        </a:ln>
                        <a:solidFill>
                          <a:srgbClr val="0000FF"/>
                        </a:solidFill>
                        <a:effectLst/>
                        <a:latin typeface="Times New Roman" pitchFamily="18" charset="0"/>
                        <a:ea typeface="Times New Roman (Arabic)"/>
                        <a:cs typeface="2  Nazanin" panose="00000400000000000000" pitchFamily="2" charset="-78"/>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1- آخرین بیماری یا وضعیتی که بلافاصله پیش از مرگ وجود داشت *</a:t>
                      </a:r>
                    </a:p>
                    <a:p>
                      <a:pPr marL="0" marR="0" lvl="0" indent="0" algn="r" defTabSz="914400" rtl="1" eaLnBrk="1" fontAlgn="base" latinLnBrk="0" hangingPunct="1">
                        <a:lnSpc>
                          <a:spcPct val="100000"/>
                        </a:lnSpc>
                        <a:spcBef>
                          <a:spcPct val="20000"/>
                        </a:spcBef>
                        <a:spcAft>
                          <a:spcPct val="0"/>
                        </a:spcAft>
                        <a:buClrTx/>
                        <a:buSzTx/>
                        <a:buFontTx/>
                        <a:buNone/>
                        <a:tabLst/>
                      </a:pPr>
                      <a:endPar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بیماریهای قبلی</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116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يك ساعت</a:t>
                      </a:r>
                      <a:endParaRPr kumimoji="0" lang="en-US" sz="2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مسموميت حاد با الكل</a:t>
                      </a:r>
                      <a:endParaRPr kumimoji="0" lang="en-US" sz="2000" b="1"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ar-SA" sz="2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rPr>
                        <a:t>2- سایر بیماریهایی که به مرگ کمک کرده اند ولی وجود آنها به تنهایی موجب مرگ نمیشد</a:t>
                      </a:r>
                      <a:endParaRPr kumimoji="0" lang="en-US" sz="20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782734">
                <a:tc gridSpan="3">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fa-IR"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rPr>
                        <a:t>* نام بیماری، آسیب یا عوارض آنها که موحب مرگ شده است. در این قسمت نمی توان تابلوی مرگ مانند ایست قلبی یا نارسایی تنفسی را وارد کرد.</a:t>
                      </a:r>
                      <a:endParaRPr kumimoji="0" lang="en-US" sz="20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marT="45726" marB="4572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204393053"/>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50530"/>
                                        </p:tgtEl>
                                        <p:attrNameLst>
                                          <p:attrName>style.visibility</p:attrName>
                                        </p:attrNameLst>
                                      </p:cBhvr>
                                      <p:to>
                                        <p:strVal val="visible"/>
                                      </p:to>
                                    </p:set>
                                    <p:anim calcmode="lin" valueType="num">
                                      <p:cBhvr>
                                        <p:cTn id="7" dur="2000" fill="hold"/>
                                        <p:tgtEl>
                                          <p:spTgt spid="150530"/>
                                        </p:tgtEl>
                                        <p:attrNameLst>
                                          <p:attrName>ppt_w</p:attrName>
                                        </p:attrNameLst>
                                      </p:cBhvr>
                                      <p:tavLst>
                                        <p:tav tm="0">
                                          <p:val>
                                            <p:strVal val="#ppt_w*2.5"/>
                                          </p:val>
                                        </p:tav>
                                        <p:tav tm="100000">
                                          <p:val>
                                            <p:strVal val="#ppt_w"/>
                                          </p:val>
                                        </p:tav>
                                      </p:tavLst>
                                    </p:anim>
                                    <p:anim calcmode="lin" valueType="num">
                                      <p:cBhvr>
                                        <p:cTn id="8" dur="2000" fill="hold"/>
                                        <p:tgtEl>
                                          <p:spTgt spid="150530"/>
                                        </p:tgtEl>
                                        <p:attrNameLst>
                                          <p:attrName>ppt_h</p:attrName>
                                        </p:attrNameLst>
                                      </p:cBhvr>
                                      <p:tavLst>
                                        <p:tav tm="0">
                                          <p:val>
                                            <p:strVal val="#ppt_h"/>
                                          </p:val>
                                        </p:tav>
                                        <p:tav tm="100000">
                                          <p:val>
                                            <p:strVal val="#ppt_h"/>
                                          </p:val>
                                        </p:tav>
                                      </p:tavLst>
                                    </p:anim>
                                    <p:anim calcmode="lin" valueType="num">
                                      <p:cBhvr>
                                        <p:cTn id="9" dur="2000" fill="hold"/>
                                        <p:tgtEl>
                                          <p:spTgt spid="150530"/>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50530"/>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50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0" grpId="0"/>
    </p:bld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9922" name="Rectangle 2"/>
          <p:cNvSpPr>
            <a:spLocks noGrp="1" noChangeArrowheads="1"/>
          </p:cNvSpPr>
          <p:nvPr>
            <p:ph type="body" idx="1"/>
          </p:nvPr>
        </p:nvSpPr>
        <p:spPr>
          <a:xfrm>
            <a:off x="1547664" y="171450"/>
            <a:ext cx="7291536" cy="6497638"/>
          </a:xfrm>
        </p:spPr>
        <p:txBody>
          <a:bodyPr>
            <a:normAutofit fontScale="92500"/>
          </a:bodyPr>
          <a:lstStyle/>
          <a:p>
            <a:pPr marL="609600" indent="-609600" algn="r" rtl="1">
              <a:lnSpc>
                <a:spcPct val="0"/>
              </a:lnSpc>
              <a:buFontTx/>
              <a:buNone/>
            </a:pPr>
            <a:endParaRPr lang="fa-IR" altLang="en-US" sz="1600" dirty="0" smtClean="0">
              <a:ea typeface="Times New Roman (Arabic)"/>
              <a:cs typeface="2  Nazanin" panose="00000400000000000000" pitchFamily="2" charset="-78"/>
            </a:endParaRPr>
          </a:p>
          <a:p>
            <a:pPr marL="609600" indent="-609600" algn="r" rtl="1">
              <a:lnSpc>
                <a:spcPct val="140000"/>
              </a:lnSpc>
              <a:buFontTx/>
              <a:buAutoNum type="arabicPeriod"/>
            </a:pPr>
            <a:r>
              <a:rPr lang="ar-SA" altLang="en-US" sz="2800" dirty="0" smtClean="0">
                <a:solidFill>
                  <a:srgbClr val="05053B"/>
                </a:solidFill>
                <a:ea typeface="Zar" pitchFamily="2" charset="0"/>
                <a:cs typeface="2  Nazanin" panose="00000400000000000000" pitchFamily="2" charset="-78"/>
              </a:rPr>
              <a:t>علت م</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رگ بايد ب</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ا واژه ه</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اي تشخيصي و ترمينولوژي پ</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زشكي مانند واژه هايي كه در تشخيص بيماري ها بكار برده مي شود، </a:t>
            </a:r>
            <a:r>
              <a:rPr lang="fa-IR" altLang="en-US" sz="2800" dirty="0" smtClean="0">
                <a:solidFill>
                  <a:srgbClr val="05053B"/>
                </a:solidFill>
                <a:ea typeface="Zar" pitchFamily="2" charset="0"/>
                <a:cs typeface="2  Nazanin" panose="00000400000000000000" pitchFamily="2" charset="-78"/>
              </a:rPr>
              <a:t>ولی با کلمات فارسی </a:t>
            </a:r>
            <a:r>
              <a:rPr lang="ar-SA" altLang="en-US" sz="2800" dirty="0" smtClean="0">
                <a:solidFill>
                  <a:srgbClr val="05053B"/>
                </a:solidFill>
                <a:ea typeface="Zar" pitchFamily="2" charset="0"/>
                <a:cs typeface="2  Nazanin" panose="00000400000000000000" pitchFamily="2" charset="-78"/>
              </a:rPr>
              <a:t>نوشته شود . </a:t>
            </a:r>
          </a:p>
          <a:p>
            <a:pPr marL="609600" indent="-609600" algn="r" rtl="1">
              <a:lnSpc>
                <a:spcPct val="140000"/>
              </a:lnSpc>
              <a:buFontTx/>
              <a:buAutoNum type="arabicPeriod"/>
            </a:pPr>
            <a:r>
              <a:rPr lang="ar-SA" altLang="en-US" sz="2800" dirty="0" smtClean="0">
                <a:solidFill>
                  <a:srgbClr val="05053B"/>
                </a:solidFill>
                <a:ea typeface="Zar" pitchFamily="2" charset="0"/>
                <a:cs typeface="2  Nazanin" panose="00000400000000000000" pitchFamily="2" charset="-78"/>
              </a:rPr>
              <a:t>منظور از واژه تشخيصي، بيماري، آسيب يا عوارضي است كه موجب مرگ شده است .</a:t>
            </a:r>
          </a:p>
          <a:p>
            <a:pPr marL="609600" indent="-609600" algn="r" rtl="1">
              <a:lnSpc>
                <a:spcPct val="140000"/>
              </a:lnSpc>
              <a:buFontTx/>
              <a:buAutoNum type="arabicPeriod"/>
            </a:pPr>
            <a:r>
              <a:rPr lang="ar-SA" altLang="en-US" sz="2800" dirty="0" smtClean="0">
                <a:solidFill>
                  <a:srgbClr val="05053B"/>
                </a:solidFill>
                <a:ea typeface="Zar" pitchFamily="2" charset="0"/>
                <a:cs typeface="2  Nazanin" panose="00000400000000000000" pitchFamily="2" charset="-78"/>
              </a:rPr>
              <a:t>بايد از نوشتن تابلو مرگ مانند ايست قلبي، ايست قلبي تنفسي و نظاير آن خودداري شود . </a:t>
            </a:r>
          </a:p>
          <a:p>
            <a:pPr marL="609600" indent="-609600" algn="r" rtl="1">
              <a:lnSpc>
                <a:spcPct val="140000"/>
              </a:lnSpc>
              <a:buFontTx/>
              <a:buAutoNum type="arabicPeriod"/>
            </a:pPr>
            <a:r>
              <a:rPr lang="ar-SA" altLang="en-US" sz="2800" dirty="0" smtClean="0">
                <a:solidFill>
                  <a:srgbClr val="05053B"/>
                </a:solidFill>
                <a:ea typeface="Zar" pitchFamily="2" charset="0"/>
                <a:cs typeface="2  Nazanin" panose="00000400000000000000" pitchFamily="2" charset="-78"/>
              </a:rPr>
              <a:t>باي</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د از نوشتن شكاي</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ات، نشان</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ه هاي باليني (آسيت، زردي</a:t>
            </a:r>
            <a:r>
              <a:rPr lang="fa-IR" altLang="en-US" sz="2800" dirty="0" smtClean="0">
                <a:solidFill>
                  <a:srgbClr val="05053B"/>
                </a:solidFill>
                <a:ea typeface="Zar" pitchFamily="2" charset="0"/>
                <a:cs typeface="2  Nazanin" panose="00000400000000000000" pitchFamily="2" charset="-78"/>
              </a:rPr>
              <a:t> و</a:t>
            </a:r>
            <a:r>
              <a:rPr lang="ar-SA" altLang="en-US" sz="2800" dirty="0" smtClean="0">
                <a:solidFill>
                  <a:srgbClr val="05053B"/>
                </a:solidFill>
                <a:ea typeface="Zar" pitchFamily="2" charset="0"/>
                <a:cs typeface="2  Nazanin" panose="00000400000000000000" pitchFamily="2" charset="-78"/>
              </a:rPr>
              <a:t> </a:t>
            </a:r>
            <a:r>
              <a:rPr lang="en-US" altLang="en-US" sz="2800" dirty="0" smtClean="0">
                <a:solidFill>
                  <a:srgbClr val="05053B"/>
                </a:solidFill>
                <a:ea typeface="Zar" pitchFamily="2" charset="0"/>
                <a:cs typeface="2  Nazanin" panose="00000400000000000000" pitchFamily="2" charset="-78"/>
              </a:rPr>
              <a:t>…</a:t>
            </a:r>
            <a:r>
              <a:rPr lang="ar-SA" altLang="en-US" sz="2800" dirty="0" smtClean="0">
                <a:solidFill>
                  <a:srgbClr val="05053B"/>
                </a:solidFill>
                <a:ea typeface="Zar" pitchFamily="2" charset="0"/>
                <a:cs typeface="2  Nazanin" panose="00000400000000000000" pitchFamily="2" charset="-78"/>
              </a:rPr>
              <a:t> ) يافته هاي آزمايشگاهي</a:t>
            </a:r>
            <a:r>
              <a:rPr lang="ar-SA" altLang="en-US" sz="2800" dirty="0" smtClean="0">
                <a:solidFill>
                  <a:schemeClr val="accent2"/>
                </a:solidFill>
                <a:ea typeface="Times New Roman (Arabic)"/>
                <a:cs typeface="2  Nazanin" panose="00000400000000000000" pitchFamily="2" charset="-78"/>
              </a:rPr>
              <a:t> (هايپربيليروبينمي</a:t>
            </a:r>
            <a:r>
              <a:rPr lang="fa-IR" altLang="en-US" sz="2800" dirty="0" smtClean="0">
                <a:solidFill>
                  <a:schemeClr val="accent2"/>
                </a:solidFill>
                <a:ea typeface="Times New Roman (Arabic)"/>
                <a:cs typeface="2  Nazanin" panose="00000400000000000000" pitchFamily="2" charset="-78"/>
              </a:rPr>
              <a:t> و</a:t>
            </a:r>
            <a:r>
              <a:rPr lang="en-US" altLang="en-US" sz="2800" dirty="0" smtClean="0">
                <a:solidFill>
                  <a:schemeClr val="accent2"/>
                </a:solidFill>
                <a:ea typeface="Times New Roman (Arabic)"/>
                <a:cs typeface="2  Nazanin" panose="00000400000000000000" pitchFamily="2" charset="-78"/>
              </a:rPr>
              <a:t>…</a:t>
            </a:r>
            <a:r>
              <a:rPr lang="ar-SA" altLang="en-US" sz="2800" dirty="0" smtClean="0">
                <a:solidFill>
                  <a:schemeClr val="accent2"/>
                </a:solidFill>
                <a:ea typeface="Times New Roman (Arabic)"/>
                <a:cs typeface="2  Nazanin" panose="00000400000000000000" pitchFamily="2" charset="-78"/>
              </a:rPr>
              <a:t> ) و ساير كلمات مانند آسيستولي و فيبريلاسيون بطني خودداري شود .</a:t>
            </a:r>
          </a:p>
        </p:txBody>
      </p:sp>
    </p:spTree>
    <p:extLst>
      <p:ext uri="{BB962C8B-B14F-4D97-AF65-F5344CB8AC3E}">
        <p14:creationId xmlns="" xmlns:p14="http://schemas.microsoft.com/office/powerpoint/2010/main" val="806037045"/>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9922">
                                            <p:txEl>
                                              <p:pRg st="1" end="1"/>
                                            </p:txEl>
                                          </p:spTgt>
                                        </p:tgtEl>
                                        <p:attrNameLst>
                                          <p:attrName>style.visibility</p:attrName>
                                        </p:attrNameLst>
                                      </p:cBhvr>
                                      <p:to>
                                        <p:strVal val="visible"/>
                                      </p:to>
                                    </p:set>
                                    <p:animEffect transition="in" filter="wipe(left)">
                                      <p:cBhvr>
                                        <p:cTn id="7" dur="500"/>
                                        <p:tgtEl>
                                          <p:spTgt spid="209922">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09922">
                                            <p:txEl>
                                              <p:pRg st="2" end="2"/>
                                            </p:txEl>
                                          </p:spTgt>
                                        </p:tgtEl>
                                        <p:attrNameLst>
                                          <p:attrName>style.visibility</p:attrName>
                                        </p:attrNameLst>
                                      </p:cBhvr>
                                      <p:to>
                                        <p:strVal val="visible"/>
                                      </p:to>
                                    </p:set>
                                    <p:animEffect transition="in" filter="wipe(left)">
                                      <p:cBhvr>
                                        <p:cTn id="12" dur="500"/>
                                        <p:tgtEl>
                                          <p:spTgt spid="20992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9922">
                                            <p:txEl>
                                              <p:pRg st="3" end="3"/>
                                            </p:txEl>
                                          </p:spTgt>
                                        </p:tgtEl>
                                        <p:attrNameLst>
                                          <p:attrName>style.visibility</p:attrName>
                                        </p:attrNameLst>
                                      </p:cBhvr>
                                      <p:to>
                                        <p:strVal val="visible"/>
                                      </p:to>
                                    </p:set>
                                    <p:animEffect transition="in" filter="wipe(left)">
                                      <p:cBhvr>
                                        <p:cTn id="17" dur="500"/>
                                        <p:tgtEl>
                                          <p:spTgt spid="209922">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9922">
                                            <p:txEl>
                                              <p:pRg st="4" end="4"/>
                                            </p:txEl>
                                          </p:spTgt>
                                        </p:tgtEl>
                                        <p:attrNameLst>
                                          <p:attrName>style.visibility</p:attrName>
                                        </p:attrNameLst>
                                      </p:cBhvr>
                                      <p:to>
                                        <p:strVal val="visible"/>
                                      </p:to>
                                    </p:set>
                                    <p:animEffect transition="in" filter="wipe(left)">
                                      <p:cBhvr>
                                        <p:cTn id="22" dur="500"/>
                                        <p:tgtEl>
                                          <p:spTgt spid="2099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build="p"/>
    </p:bldLst>
  </p:timing>
</p:sld>
</file>

<file path=ppt/slides/slide9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1970" name="Rectangle 2"/>
          <p:cNvSpPr>
            <a:spLocks noGrp="1" noChangeArrowheads="1"/>
          </p:cNvSpPr>
          <p:nvPr>
            <p:ph type="body" idx="1"/>
          </p:nvPr>
        </p:nvSpPr>
        <p:spPr>
          <a:xfrm>
            <a:off x="1115616" y="-171450"/>
            <a:ext cx="7848997" cy="7029450"/>
          </a:xfrm>
        </p:spPr>
        <p:txBody>
          <a:bodyPr/>
          <a:lstStyle/>
          <a:p>
            <a:pPr marL="609600" indent="-609600" algn="r" rtl="1">
              <a:lnSpc>
                <a:spcPct val="80000"/>
              </a:lnSpc>
              <a:buFontTx/>
              <a:buNone/>
            </a:pPr>
            <a:endParaRPr lang="ar-SA" altLang="en-US" sz="2800" dirty="0" smtClean="0">
              <a:solidFill>
                <a:schemeClr val="accent2"/>
              </a:solidFill>
              <a:ea typeface="Times New Roman (Arabic)"/>
              <a:cs typeface="2  Nazanin" panose="00000400000000000000" pitchFamily="2" charset="-78"/>
            </a:endParaRPr>
          </a:p>
          <a:p>
            <a:pPr marL="609600" indent="-609600" algn="r" rtl="1">
              <a:lnSpc>
                <a:spcPct val="140000"/>
              </a:lnSpc>
              <a:buFontTx/>
              <a:buAutoNum type="arabicPeriod" startAt="5"/>
            </a:pPr>
            <a:r>
              <a:rPr lang="ar-SA" altLang="en-US" sz="2800" dirty="0" smtClean="0">
                <a:solidFill>
                  <a:srgbClr val="05053B"/>
                </a:solidFill>
                <a:ea typeface="Zar" pitchFamily="2" charset="0"/>
                <a:cs typeface="2  Nazanin" panose="00000400000000000000" pitchFamily="2" charset="-78"/>
              </a:rPr>
              <a:t>باي</a:t>
            </a:r>
            <a:r>
              <a:rPr lang="fa-IR" altLang="en-US" sz="2800" dirty="0" smtClean="0">
                <a:solidFill>
                  <a:srgbClr val="05053B"/>
                </a:solidFill>
                <a:ea typeface="Zar" pitchFamily="2" charset="0"/>
                <a:cs typeface="2  Nazanin" panose="00000400000000000000" pitchFamily="2" charset="-78"/>
              </a:rPr>
              <a:t>د</a:t>
            </a:r>
            <a:r>
              <a:rPr lang="ar-SA" altLang="en-US" sz="2800" dirty="0" smtClean="0">
                <a:solidFill>
                  <a:srgbClr val="05053B"/>
                </a:solidFill>
                <a:ea typeface="Zar" pitchFamily="2" charset="0"/>
                <a:cs typeface="2  Nazanin" panose="00000400000000000000" pitchFamily="2" charset="-78"/>
              </a:rPr>
              <a:t> از بكار بردن كلمات اختصاري </a:t>
            </a:r>
            <a:r>
              <a:rPr lang="en-US" altLang="en-US" sz="2800" dirty="0" smtClean="0">
                <a:solidFill>
                  <a:srgbClr val="05053B"/>
                </a:solidFill>
                <a:ea typeface="Zar" pitchFamily="2" charset="0"/>
                <a:cs typeface="2  Nazanin" panose="00000400000000000000" pitchFamily="2" charset="-78"/>
              </a:rPr>
              <a:t> (Abbreviation)</a:t>
            </a:r>
            <a:r>
              <a:rPr lang="ar-SA" altLang="en-US" sz="2800" dirty="0" smtClean="0">
                <a:solidFill>
                  <a:srgbClr val="05053B"/>
                </a:solidFill>
                <a:ea typeface="Zar" pitchFamily="2" charset="0"/>
                <a:cs typeface="2  Nazanin" panose="00000400000000000000" pitchFamily="2" charset="-78"/>
              </a:rPr>
              <a:t>ب</a:t>
            </a:r>
            <a:r>
              <a:rPr lang="fa-IR" altLang="en-US" sz="2800" dirty="0" smtClean="0">
                <a:solidFill>
                  <a:srgbClr val="05053B"/>
                </a:solidFill>
                <a:ea typeface="Zar" pitchFamily="2" charset="0"/>
                <a:cs typeface="2  Nazanin" panose="00000400000000000000" pitchFamily="2" charset="-78"/>
              </a:rPr>
              <a:t>ه </a:t>
            </a:r>
            <a:r>
              <a:rPr lang="ar-SA" altLang="en-US" sz="2800" dirty="0" smtClean="0">
                <a:solidFill>
                  <a:srgbClr val="05053B"/>
                </a:solidFill>
                <a:ea typeface="Zar" pitchFamily="2" charset="0"/>
                <a:cs typeface="2  Nazanin" panose="00000400000000000000" pitchFamily="2" charset="-78"/>
              </a:rPr>
              <a:t>دليل ايجاد مشكل در كدگذاري اجتناب شود. </a:t>
            </a:r>
          </a:p>
          <a:p>
            <a:pPr marL="609600" indent="-609600" algn="r" rtl="1">
              <a:lnSpc>
                <a:spcPct val="140000"/>
              </a:lnSpc>
              <a:buFontTx/>
              <a:buAutoNum type="arabicPeriod" startAt="5"/>
            </a:pPr>
            <a:r>
              <a:rPr lang="ar-SA" altLang="en-US" sz="2800" dirty="0" smtClean="0">
                <a:solidFill>
                  <a:srgbClr val="05053B"/>
                </a:solidFill>
                <a:ea typeface="Zar" pitchFamily="2" charset="0"/>
                <a:cs typeface="2  Nazanin" panose="00000400000000000000" pitchFamily="2" charset="-78"/>
              </a:rPr>
              <a:t>در تمام موارد معيار تشخيص بيماري ها و وضعيت ها براي تعيين علت مرگ و تكميل گواهي فوت، قضاوت پزشك</a:t>
            </a:r>
            <a:r>
              <a:rPr lang="fa-IR" altLang="en-US" sz="2800" dirty="0" smtClean="0">
                <a:solidFill>
                  <a:srgbClr val="05053B"/>
                </a:solidFill>
                <a:ea typeface="Zar" pitchFamily="2" charset="0"/>
                <a:cs typeface="2  Nazanin" panose="00000400000000000000" pitchFamily="2" charset="-78"/>
              </a:rPr>
              <a:t> </a:t>
            </a:r>
            <a:r>
              <a:rPr lang="ar-SA" altLang="en-US" sz="2800" dirty="0" smtClean="0">
                <a:solidFill>
                  <a:srgbClr val="05053B"/>
                </a:solidFill>
                <a:ea typeface="Zar" pitchFamily="2" charset="0"/>
                <a:cs typeface="2  Nazanin" panose="00000400000000000000" pitchFamily="2" charset="-78"/>
              </a:rPr>
              <a:t>معالج يا صادركننده گ</a:t>
            </a:r>
            <a:r>
              <a:rPr lang="fa-IR" altLang="en-US" sz="2800" dirty="0" smtClean="0">
                <a:solidFill>
                  <a:srgbClr val="05053B"/>
                </a:solidFill>
                <a:ea typeface="Zar" pitchFamily="2" charset="0"/>
                <a:cs typeface="2  Nazanin" panose="00000400000000000000" pitchFamily="2" charset="-78"/>
              </a:rPr>
              <a:t>ـ</a:t>
            </a:r>
            <a:r>
              <a:rPr lang="ar-SA" altLang="en-US" sz="2800" dirty="0" smtClean="0">
                <a:solidFill>
                  <a:srgbClr val="05053B"/>
                </a:solidFill>
                <a:ea typeface="Zar" pitchFamily="2" charset="0"/>
                <a:cs typeface="2  Nazanin" panose="00000400000000000000" pitchFamily="2" charset="-78"/>
              </a:rPr>
              <a:t>واهي است. ممكن است يك پزشك با</a:t>
            </a:r>
            <a:r>
              <a:rPr lang="fa-IR" altLang="en-US" sz="2800" dirty="0" smtClean="0">
                <a:solidFill>
                  <a:srgbClr val="05053B"/>
                </a:solidFill>
                <a:ea typeface="Zar" pitchFamily="2" charset="0"/>
                <a:cs typeface="2  Nazanin" panose="00000400000000000000" pitchFamily="2" charset="-78"/>
              </a:rPr>
              <a:t> </a:t>
            </a:r>
            <a:r>
              <a:rPr lang="ar-SA" altLang="en-US" sz="2800" dirty="0" smtClean="0">
                <a:solidFill>
                  <a:srgbClr val="05053B"/>
                </a:solidFill>
                <a:ea typeface="Zar" pitchFamily="2" charset="0"/>
                <a:cs typeface="2  Nazanin" panose="00000400000000000000" pitchFamily="2" charset="-78"/>
              </a:rPr>
              <a:t>شرح حال، معاينه باليني، يافته هاي آزمايشگاهي و سير بيماري به تشخيص برسد و پزشك ديگر فقط اتوپسي را معتبر بداند . </a:t>
            </a:r>
            <a:endParaRPr lang="en-US" altLang="en-US" sz="2800" dirty="0" smtClean="0">
              <a:solidFill>
                <a:srgbClr val="05053B"/>
              </a:solidFill>
              <a:ea typeface="Zar" pitchFamily="2" charset="0"/>
              <a:cs typeface="2  Nazanin" panose="00000400000000000000" pitchFamily="2" charset="-78"/>
            </a:endParaRPr>
          </a:p>
        </p:txBody>
      </p:sp>
    </p:spTree>
    <p:extLst>
      <p:ext uri="{BB962C8B-B14F-4D97-AF65-F5344CB8AC3E}">
        <p14:creationId xmlns="" xmlns:p14="http://schemas.microsoft.com/office/powerpoint/2010/main" val="4068086446"/>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1970">
                                            <p:txEl>
                                              <p:pRg st="1" end="1"/>
                                            </p:txEl>
                                          </p:spTgt>
                                        </p:tgtEl>
                                        <p:attrNameLst>
                                          <p:attrName>style.visibility</p:attrName>
                                        </p:attrNameLst>
                                      </p:cBhvr>
                                      <p:to>
                                        <p:strVal val="visible"/>
                                      </p:to>
                                    </p:set>
                                    <p:animEffect transition="in" filter="wipe(left)">
                                      <p:cBhvr>
                                        <p:cTn id="7" dur="500"/>
                                        <p:tgtEl>
                                          <p:spTgt spid="211970">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11970">
                                            <p:txEl>
                                              <p:pRg st="2" end="2"/>
                                            </p:txEl>
                                          </p:spTgt>
                                        </p:tgtEl>
                                        <p:attrNameLst>
                                          <p:attrName>style.visibility</p:attrName>
                                        </p:attrNameLst>
                                      </p:cBhvr>
                                      <p:to>
                                        <p:strVal val="visible"/>
                                      </p:to>
                                    </p:set>
                                    <p:animEffect transition="in" filter="wipe(left)">
                                      <p:cBhvr>
                                        <p:cTn id="12" dur="500"/>
                                        <p:tgtEl>
                                          <p:spTgt spid="21197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build="p"/>
    </p:bldLst>
  </p:timing>
</p:sld>
</file>

<file path=ppt/slides/slide9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5" name="Rectangle 3"/>
          <p:cNvSpPr>
            <a:spLocks noGrp="1" noChangeArrowheads="1"/>
          </p:cNvSpPr>
          <p:nvPr>
            <p:ph type="body" idx="1"/>
          </p:nvPr>
        </p:nvSpPr>
        <p:spPr>
          <a:xfrm>
            <a:off x="1331640" y="981075"/>
            <a:ext cx="7272610" cy="4810125"/>
          </a:xfrm>
        </p:spPr>
        <p:txBody>
          <a:bodyPr/>
          <a:lstStyle/>
          <a:p>
            <a:pPr algn="r" rtl="1">
              <a:lnSpc>
                <a:spcPct val="150000"/>
              </a:lnSpc>
              <a:buFontTx/>
              <a:buNone/>
            </a:pPr>
            <a:r>
              <a:rPr lang="fa-IR" altLang="en-US" sz="2800" dirty="0" smtClean="0">
                <a:ea typeface="Times New Roman (Arabic)"/>
                <a:cs typeface="2  Nazanin" panose="00000400000000000000" pitchFamily="2" charset="-78"/>
              </a:rPr>
              <a:t>	</a:t>
            </a:r>
            <a:r>
              <a:rPr lang="ar-SA" altLang="en-US" dirty="0" smtClean="0">
                <a:solidFill>
                  <a:schemeClr val="accent2"/>
                </a:solidFill>
                <a:ea typeface="Zar" pitchFamily="2" charset="0"/>
                <a:cs typeface="2  Nazanin" panose="00000400000000000000" pitchFamily="2" charset="-78"/>
              </a:rPr>
              <a:t>مثال 1 </a:t>
            </a:r>
            <a:r>
              <a:rPr lang="en-US" altLang="en-US" dirty="0" smtClean="0">
                <a:solidFill>
                  <a:schemeClr val="accent2"/>
                </a:solidFill>
                <a:ea typeface="Zar" pitchFamily="2" charset="0"/>
                <a:cs typeface="2  Nazanin" panose="00000400000000000000" pitchFamily="2" charset="-78"/>
              </a:rPr>
              <a:t>–</a:t>
            </a:r>
            <a:r>
              <a:rPr lang="ar-SA" altLang="en-US" dirty="0" smtClean="0">
                <a:solidFill>
                  <a:schemeClr val="accent2"/>
                </a:solidFill>
                <a:ea typeface="Zar" pitchFamily="2" charset="0"/>
                <a:cs typeface="2  Nazanin" panose="00000400000000000000" pitchFamily="2" charset="-78"/>
              </a:rPr>
              <a:t> خانمي 26 ساله براي زايمان مراجعه كرده بود. داراي سابقه دو حاملگي قبلي بود كه هر دو در 12 و 18 هفتگي بطور </a:t>
            </a:r>
            <a:r>
              <a:rPr lang="ar-SA" altLang="en-US" u="sng" dirty="0" smtClean="0">
                <a:solidFill>
                  <a:schemeClr val="accent2"/>
                </a:solidFill>
                <a:ea typeface="Zar" pitchFamily="2" charset="0"/>
                <a:cs typeface="2  Nazanin" panose="00000400000000000000" pitchFamily="2" charset="-78"/>
              </a:rPr>
              <a:t>خودبخودي سقط شده </a:t>
            </a:r>
            <a:r>
              <a:rPr lang="ar-SA" altLang="en-US" dirty="0" smtClean="0">
                <a:solidFill>
                  <a:schemeClr val="accent2"/>
                </a:solidFill>
                <a:ea typeface="Zar" pitchFamily="2" charset="0"/>
                <a:cs typeface="2  Nazanin" panose="00000400000000000000" pitchFamily="2" charset="-78"/>
              </a:rPr>
              <a:t>بودند. حاصل زايمان طبيعي نوزادان با وزن 700 گرم بود كه در اولين روز تولد فوت كرد. بررسي ها نشان دهنده</a:t>
            </a:r>
            <a:r>
              <a:rPr lang="en-US" altLang="en-US" sz="2800" dirty="0" smtClean="0">
                <a:solidFill>
                  <a:schemeClr val="accent2"/>
                </a:solidFill>
                <a:ea typeface="Zar" pitchFamily="2" charset="0"/>
                <a:cs typeface="2  Nazanin" panose="00000400000000000000" pitchFamily="2" charset="-78"/>
              </a:rPr>
              <a:t>Pulmonary immaturity</a:t>
            </a:r>
            <a:r>
              <a:rPr lang="en-US" altLang="en-US" dirty="0" smtClean="0">
                <a:solidFill>
                  <a:schemeClr val="accent2"/>
                </a:solidFill>
                <a:ea typeface="Zar" pitchFamily="2" charset="0"/>
                <a:cs typeface="2  Nazanin" panose="00000400000000000000" pitchFamily="2" charset="-78"/>
              </a:rPr>
              <a:t> </a:t>
            </a:r>
            <a:r>
              <a:rPr lang="ar-SA" altLang="en-US" dirty="0" smtClean="0">
                <a:solidFill>
                  <a:schemeClr val="accent2"/>
                </a:solidFill>
                <a:ea typeface="Zar" pitchFamily="2" charset="0"/>
                <a:cs typeface="2  Nazanin" panose="00000400000000000000" pitchFamily="2" charset="-78"/>
              </a:rPr>
              <a:t> بود .</a:t>
            </a:r>
            <a:r>
              <a:rPr lang="en-US" altLang="en-US" dirty="0" smtClean="0">
                <a:ea typeface="Zar" pitchFamily="2" charset="0"/>
                <a:cs typeface="2  Nazanin" panose="00000400000000000000" pitchFamily="2" charset="-78"/>
              </a:rPr>
              <a:t> </a:t>
            </a:r>
          </a:p>
        </p:txBody>
      </p:sp>
    </p:spTree>
    <p:extLst>
      <p:ext uri="{BB962C8B-B14F-4D97-AF65-F5344CB8AC3E}">
        <p14:creationId xmlns="" xmlns:p14="http://schemas.microsoft.com/office/powerpoint/2010/main" val="2337066001"/>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2035">
                                            <p:txEl>
                                              <p:pRg st="0" end="0"/>
                                            </p:txEl>
                                          </p:spTgt>
                                        </p:tgtEl>
                                        <p:attrNameLst>
                                          <p:attrName>style.visibility</p:attrName>
                                        </p:attrNameLst>
                                      </p:cBhvr>
                                      <p:to>
                                        <p:strVal val="visible"/>
                                      </p:to>
                                    </p:set>
                                    <p:animEffect transition="in" filter="wipe(left)">
                                      <p:cBhvr>
                                        <p:cTn id="7" dur="500"/>
                                        <p:tgtEl>
                                          <p:spTgt spid="1720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5" grpId="0" build="p"/>
    </p:bld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73099" name="Group 43"/>
          <p:cNvGraphicFramePr>
            <a:graphicFrameLocks noGrp="1"/>
          </p:cNvGraphicFramePr>
          <p:nvPr>
            <p:ph/>
            <p:extLst>
              <p:ext uri="{D42A27DB-BD31-4B8C-83A1-F6EECF244321}">
                <p14:modId xmlns="" xmlns:p14="http://schemas.microsoft.com/office/powerpoint/2010/main" val="982300011"/>
              </p:ext>
            </p:extLst>
          </p:nvPr>
        </p:nvGraphicFramePr>
        <p:xfrm>
          <a:off x="2195513" y="1484313"/>
          <a:ext cx="4681537" cy="4611689"/>
        </p:xfrm>
        <a:graphic>
          <a:graphicData uri="http://schemas.openxmlformats.org/drawingml/2006/table">
            <a:tbl>
              <a:tblPr rtl="1"/>
              <a:tblGrid>
                <a:gridCol w="4681537">
                  <a:extLst>
                    <a:ext uri="{9D8B030D-6E8A-4147-A177-3AD203B41FA5}">
                      <a16:colId xmlns="" xmlns:a16="http://schemas.microsoft.com/office/drawing/2014/main" val="20000"/>
                    </a:ext>
                  </a:extLst>
                </a:gridCol>
              </a:tblGrid>
              <a:tr h="59690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3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الف </a:t>
                      </a:r>
                      <a:r>
                        <a:rPr kumimoji="0" lang="en-US" sz="24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a:t>
                      </a:r>
                      <a:r>
                        <a:rPr kumimoji="0" lang="ar-SA" sz="3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 نارسي ريوي</a:t>
                      </a:r>
                      <a:endParaRPr kumimoji="0" lang="ar-SA" sz="24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59690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3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ب- زايمان زودرس</a:t>
                      </a:r>
                      <a:endParaRPr kumimoji="0" lang="ar-SA"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63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09696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3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ج </a:t>
                      </a:r>
                      <a:r>
                        <a:rPr kumimoji="0" lang="en-US" sz="24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a:t>
                      </a:r>
                      <a:r>
                        <a:rPr kumimoji="0" lang="ar-SA" sz="3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 سقط جنين تكراري</a:t>
                      </a:r>
                      <a:endParaRPr kumimoji="0" lang="ar-SA" sz="2400" b="0" i="0" u="none" strike="noStrike" cap="none" normalizeH="0" baseline="0" dirty="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59690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3000" b="1"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rPr>
                        <a:t>د - </a:t>
                      </a:r>
                      <a:endParaRPr kumimoji="0" lang="ar-SA" sz="2400" b="0" i="0" u="none" strike="noStrike" cap="none" normalizeH="0" baseline="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5635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pitchFamily="18" charset="0"/>
                        <a:ea typeface="Times New Roman (Arabic)"/>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59690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3000" b="1"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rPr>
                        <a:t>ه - </a:t>
                      </a:r>
                      <a:endParaRPr kumimoji="0" lang="ar-SA" sz="2400" b="0" i="0" u="none" strike="noStrike" cap="none" normalizeH="0" baseline="0" dirty="0" smtClean="0">
                        <a:ln>
                          <a:noFill/>
                        </a:ln>
                        <a:solidFill>
                          <a:schemeClr val="accent2"/>
                        </a:solidFill>
                        <a:effectLst/>
                        <a:latin typeface="Times New Roman" pitchFamily="18" charset="0"/>
                        <a:ea typeface="Times New Roman" pitchFamily="18"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
        <p:nvSpPr>
          <p:cNvPr id="76820" name="Rectangle 45"/>
          <p:cNvSpPr>
            <a:spLocks noChangeArrowheads="1"/>
          </p:cNvSpPr>
          <p:nvPr/>
        </p:nvSpPr>
        <p:spPr bwMode="auto">
          <a:xfrm>
            <a:off x="1865313" y="692150"/>
            <a:ext cx="4862512"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anose="02020603050405020304" pitchFamily="18" charset="0"/>
                <a:ea typeface="Times New Roman (Arabic)"/>
                <a:cs typeface="Times New Roman (Arabic)"/>
              </a:defRPr>
            </a:lvl1pPr>
            <a:lvl2pPr marL="742950" indent="-285750" eaLnBrk="0" hangingPunct="0">
              <a:defRPr sz="2400">
                <a:solidFill>
                  <a:schemeClr val="tx1"/>
                </a:solidFill>
                <a:latin typeface="Times New Roman" panose="02020603050405020304" pitchFamily="18" charset="0"/>
                <a:ea typeface="Times New Roman (Arabic)"/>
                <a:cs typeface="Times New Roman (Arabic)"/>
              </a:defRPr>
            </a:lvl2pPr>
            <a:lvl3pPr marL="1143000" indent="-228600" eaLnBrk="0" hangingPunct="0">
              <a:defRPr sz="2400">
                <a:solidFill>
                  <a:schemeClr val="tx1"/>
                </a:solidFill>
                <a:latin typeface="Times New Roman" panose="02020603050405020304" pitchFamily="18" charset="0"/>
                <a:ea typeface="Times New Roman (Arabic)"/>
                <a:cs typeface="Times New Roman (Arabic)"/>
              </a:defRPr>
            </a:lvl3pPr>
            <a:lvl4pPr marL="1600200" indent="-228600" eaLnBrk="0" hangingPunct="0">
              <a:defRPr sz="2400">
                <a:solidFill>
                  <a:schemeClr val="tx1"/>
                </a:solidFill>
                <a:latin typeface="Times New Roman" panose="02020603050405020304" pitchFamily="18" charset="0"/>
                <a:ea typeface="Times New Roman (Arabic)"/>
                <a:cs typeface="Times New Roman (Arabic)"/>
              </a:defRPr>
            </a:lvl4pPr>
            <a:lvl5pPr marL="2057400" indent="-228600" eaLnBrk="0" hangingPunct="0">
              <a:defRPr sz="2400">
                <a:solidFill>
                  <a:schemeClr val="tx1"/>
                </a:solidFill>
                <a:latin typeface="Times New Roman" panose="02020603050405020304" pitchFamily="18" charset="0"/>
                <a:ea typeface="Times New Roman (Arabic)"/>
                <a:cs typeface="Times New Roman (Arabic)"/>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Times New Roman (Arabic)"/>
                <a:cs typeface="Times New Roman (Arabic)"/>
              </a:defRPr>
            </a:lvl9pPr>
          </a:lstStyle>
          <a:p>
            <a:pPr rtl="1"/>
            <a:r>
              <a:rPr lang="ar-SA" altLang="en-US">
                <a:ea typeface="Zar" pitchFamily="2" charset="0"/>
                <a:cs typeface="B Titr" pitchFamily="2" charset="0"/>
              </a:rPr>
              <a:t>گواهي فوت تكميل شده به صورت زير است : </a:t>
            </a:r>
          </a:p>
        </p:txBody>
      </p:sp>
    </p:spTree>
    <p:extLst>
      <p:ext uri="{BB962C8B-B14F-4D97-AF65-F5344CB8AC3E}">
        <p14:creationId xmlns="" xmlns:p14="http://schemas.microsoft.com/office/powerpoint/2010/main" val="3891273639"/>
      </p:ext>
    </p:extLst>
  </p:cSld>
  <p:clrMapOvr>
    <a:masterClrMapping/>
  </p:clrMapOvr>
  <p:transition>
    <p:cover dir="d"/>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7" name="Rectangle 3"/>
          <p:cNvSpPr>
            <a:spLocks noGrp="1" noChangeArrowheads="1"/>
          </p:cNvSpPr>
          <p:nvPr>
            <p:ph type="body" idx="1"/>
          </p:nvPr>
        </p:nvSpPr>
        <p:spPr>
          <a:xfrm>
            <a:off x="838200" y="404813"/>
            <a:ext cx="8054975" cy="6224587"/>
          </a:xfrm>
        </p:spPr>
        <p:txBody>
          <a:bodyPr/>
          <a:lstStyle/>
          <a:p>
            <a:pPr algn="r" rtl="1">
              <a:lnSpc>
                <a:spcPct val="160000"/>
              </a:lnSpc>
              <a:buFontTx/>
              <a:buNone/>
            </a:pPr>
            <a:r>
              <a:rPr lang="fa-IR" altLang="en-US" sz="900" b="1" dirty="0" smtClean="0">
                <a:ea typeface="Times New Roman (Arabic)"/>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مثال 2 </a:t>
            </a:r>
            <a:r>
              <a:rPr lang="en-US" altLang="en-US" sz="2400" b="1" dirty="0" smtClean="0">
                <a:solidFill>
                  <a:schemeClr val="accent2"/>
                </a:solidFill>
                <a:ea typeface="Nazanin" pitchFamily="2" charset="-78"/>
                <a:cs typeface="2  Nazanin" panose="00000400000000000000" pitchFamily="2" charset="-78"/>
              </a:rPr>
              <a:t>–</a:t>
            </a:r>
            <a:r>
              <a:rPr lang="ar-SA" altLang="en-US" sz="2400" b="1" dirty="0" smtClean="0">
                <a:solidFill>
                  <a:schemeClr val="accent2"/>
                </a:solidFill>
                <a:ea typeface="Nazanin" pitchFamily="2" charset="-78"/>
                <a:cs typeface="2  Nazanin" panose="00000400000000000000" pitchFamily="2" charset="-78"/>
              </a:rPr>
              <a:t> خانم 26 ساله با بارداري اول، كه داراي پريود مرتب بوده و مراقبت هاي دوران بارداري وي از 10 هفتگي آغاز شده بود، بجز باكتري اوري بدون علامت</a:t>
            </a:r>
            <a:r>
              <a:rPr lang="fa-IR" altLang="en-US" sz="2400" b="1" dirty="0" smtClean="0">
                <a:solidFill>
                  <a:schemeClr val="accent2"/>
                </a:solidFill>
                <a:ea typeface="Nazanin" pitchFamily="2" charset="-78"/>
                <a:cs typeface="2  Nazanin" panose="00000400000000000000" pitchFamily="2" charset="-78"/>
              </a:rPr>
              <a:t>،</a:t>
            </a:r>
            <a:r>
              <a:rPr lang="ar-SA" altLang="en-US" sz="2400" b="1" dirty="0" smtClean="0">
                <a:solidFill>
                  <a:schemeClr val="accent2"/>
                </a:solidFill>
                <a:ea typeface="Nazanin" pitchFamily="2" charset="-78"/>
                <a:cs typeface="2  Nazanin" panose="00000400000000000000" pitchFamily="2" charset="-78"/>
              </a:rPr>
              <a:t> مشكل ديگري وجود نداشت</a:t>
            </a:r>
            <a:r>
              <a:rPr lang="fa-IR" altLang="en-US" sz="2400" b="1" dirty="0" smtClean="0">
                <a:solidFill>
                  <a:schemeClr val="accent2"/>
                </a:solidFill>
                <a:ea typeface="Nazanin" pitchFamily="2" charset="-78"/>
                <a:cs typeface="2  Nazanin" panose="00000400000000000000" pitchFamily="2" charset="-78"/>
              </a:rPr>
              <a:t>.</a:t>
            </a:r>
            <a:r>
              <a:rPr lang="ar-SA" altLang="en-US" sz="2400" b="1" dirty="0" smtClean="0">
                <a:solidFill>
                  <a:schemeClr val="accent2"/>
                </a:solidFill>
                <a:ea typeface="Nazanin" pitchFamily="2" charset="-78"/>
                <a:cs typeface="2  Nazanin" panose="00000400000000000000" pitchFamily="2" charset="-78"/>
              </a:rPr>
              <a:t>  در 32 </a:t>
            </a:r>
            <a:r>
              <a:rPr lang="en-US" altLang="en-US" sz="2400" b="1" dirty="0" smtClean="0">
                <a:solidFill>
                  <a:schemeClr val="accent2"/>
                </a:solidFill>
                <a:ea typeface="Nazanin" pitchFamily="2" charset="-78"/>
                <a:cs typeface="2  Nazanin" panose="00000400000000000000" pitchFamily="2" charset="-78"/>
              </a:rPr>
              <a:t>–</a:t>
            </a:r>
            <a:r>
              <a:rPr lang="ar-SA" altLang="en-US" sz="2400" b="1" dirty="0" smtClean="0">
                <a:solidFill>
                  <a:schemeClr val="accent2"/>
                </a:solidFill>
                <a:ea typeface="Nazanin" pitchFamily="2" charset="-78"/>
                <a:cs typeface="2  Nazanin" panose="00000400000000000000" pitchFamily="2" charset="-78"/>
              </a:rPr>
              <a:t> 30 هفتگي تأخير رشد جنيني مورد شك قرار گرفت كه در 34 هفتگي بارداري تأييد شد. با عمل سزارين يك نوزاد پسر با وزن 1600 گرم به دنيا آمد.</a:t>
            </a:r>
            <a:r>
              <a:rPr lang="fa-IR" altLang="en-US" sz="2400" b="1" dirty="0" smtClean="0">
                <a:solidFill>
                  <a:schemeClr val="accent2"/>
                </a:solidFill>
                <a:ea typeface="Nazanin" pitchFamily="2" charset="-78"/>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وزن جفت 300 گرم و به نظر مي رسيد كه دچار اختلال </a:t>
            </a:r>
            <a:r>
              <a:rPr lang="ar-SA" altLang="en-US" sz="2400" b="1" u="sng" dirty="0" smtClean="0">
                <a:solidFill>
                  <a:schemeClr val="accent2"/>
                </a:solidFill>
                <a:ea typeface="Nazanin" pitchFamily="2" charset="-78"/>
                <a:cs typeface="2  Nazanin" panose="00000400000000000000" pitchFamily="2" charset="-78"/>
              </a:rPr>
              <a:t>خونرساني</a:t>
            </a:r>
            <a:r>
              <a:rPr lang="en-US" altLang="en-US" sz="2400" dirty="0" smtClean="0">
                <a:solidFill>
                  <a:schemeClr val="accent2"/>
                </a:solidFill>
                <a:ea typeface="Nazanin" pitchFamily="2" charset="-78"/>
                <a:cs typeface="2  Nazanin" panose="00000400000000000000" pitchFamily="2" charset="-78"/>
              </a:rPr>
              <a:t>(Infarcted)</a:t>
            </a:r>
            <a:r>
              <a:rPr lang="ar-SA" altLang="en-US" sz="2400" dirty="0" smtClean="0">
                <a:solidFill>
                  <a:schemeClr val="accent2"/>
                </a:solidFill>
                <a:ea typeface="Nazanin" pitchFamily="2" charset="-78"/>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شده</a:t>
            </a:r>
            <a:r>
              <a:rPr lang="ar-SA" altLang="en-US" sz="2400" dirty="0" smtClean="0">
                <a:solidFill>
                  <a:schemeClr val="accent2"/>
                </a:solidFill>
                <a:ea typeface="Nazanin" pitchFamily="2" charset="-78"/>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است . </a:t>
            </a:r>
            <a:r>
              <a:rPr lang="ar-SA" altLang="en-US" sz="2400" b="1" u="sng" dirty="0" smtClean="0">
                <a:solidFill>
                  <a:schemeClr val="accent2"/>
                </a:solidFill>
                <a:ea typeface="Nazanin" pitchFamily="2" charset="-78"/>
                <a:cs typeface="2  Nazanin" panose="00000400000000000000" pitchFamily="2" charset="-78"/>
              </a:rPr>
              <a:t>سندرم</a:t>
            </a:r>
            <a:r>
              <a:rPr lang="fa-IR" altLang="en-US" sz="2400" b="1" u="sng" dirty="0" smtClean="0">
                <a:solidFill>
                  <a:schemeClr val="accent2"/>
                </a:solidFill>
                <a:ea typeface="Nazanin" pitchFamily="2" charset="-78"/>
                <a:cs typeface="2  Nazanin" panose="00000400000000000000" pitchFamily="2" charset="-78"/>
              </a:rPr>
              <a:t> </a:t>
            </a:r>
            <a:r>
              <a:rPr lang="ar-SA" altLang="en-US" sz="2400" b="1" u="sng" dirty="0" smtClean="0">
                <a:solidFill>
                  <a:schemeClr val="accent2"/>
                </a:solidFill>
                <a:ea typeface="Nazanin" pitchFamily="2" charset="-78"/>
                <a:cs typeface="2  Nazanin" panose="00000400000000000000" pitchFamily="2" charset="-78"/>
              </a:rPr>
              <a:t>ديسترس تنفسي </a:t>
            </a:r>
            <a:r>
              <a:rPr lang="ar-SA" altLang="en-US" sz="2400" b="1" dirty="0" smtClean="0">
                <a:solidFill>
                  <a:schemeClr val="accent2"/>
                </a:solidFill>
                <a:ea typeface="Nazanin" pitchFamily="2" charset="-78"/>
                <a:cs typeface="2  Nazanin" panose="00000400000000000000" pitchFamily="2" charset="-78"/>
              </a:rPr>
              <a:t>بوجود آمده به درمان جواب نداد.</a:t>
            </a:r>
            <a:r>
              <a:rPr lang="fa-IR" altLang="en-US" sz="2400" b="1" dirty="0" smtClean="0">
                <a:solidFill>
                  <a:schemeClr val="accent2"/>
                </a:solidFill>
                <a:ea typeface="Nazanin" pitchFamily="2" charset="-78"/>
                <a:cs typeface="2  Nazanin" panose="00000400000000000000" pitchFamily="2" charset="-78"/>
              </a:rPr>
              <a:t> </a:t>
            </a:r>
            <a:r>
              <a:rPr lang="ar-SA" altLang="en-US" sz="2400" b="1" dirty="0" smtClean="0">
                <a:solidFill>
                  <a:schemeClr val="accent2"/>
                </a:solidFill>
                <a:ea typeface="Nazanin" pitchFamily="2" charset="-78"/>
                <a:cs typeface="2  Nazanin" panose="00000400000000000000" pitchFamily="2" charset="-78"/>
              </a:rPr>
              <a:t>نوزاد در روز سوم تولد بطور ناگهاني مرد. گزارش اتوپسي به قرار زير است : </a:t>
            </a:r>
            <a:endParaRPr lang="en-US" altLang="en-US" sz="2400" dirty="0" smtClean="0">
              <a:solidFill>
                <a:schemeClr val="accent2"/>
              </a:solidFill>
              <a:ea typeface="Nazanin" pitchFamily="2" charset="-78"/>
              <a:cs typeface="2  Nazanin" panose="00000400000000000000" pitchFamily="2" charset="-78"/>
            </a:endParaRPr>
          </a:p>
          <a:p>
            <a:pPr>
              <a:lnSpc>
                <a:spcPct val="160000"/>
              </a:lnSpc>
              <a:buFontTx/>
              <a:buNone/>
            </a:pPr>
            <a:r>
              <a:rPr lang="en-US" altLang="en-US" sz="2400" dirty="0" smtClean="0">
                <a:solidFill>
                  <a:schemeClr val="accent2"/>
                </a:solidFill>
                <a:ea typeface="Times New Roman (Arabic)"/>
                <a:cs typeface="2  Nazanin" panose="00000400000000000000" pitchFamily="2" charset="-78"/>
              </a:rPr>
              <a:t>Extensive pulmonary hyaline and massive intraventricular hemorrhage </a:t>
            </a:r>
          </a:p>
        </p:txBody>
      </p:sp>
    </p:spTree>
    <p:extLst>
      <p:ext uri="{BB962C8B-B14F-4D97-AF65-F5344CB8AC3E}">
        <p14:creationId xmlns="" xmlns:p14="http://schemas.microsoft.com/office/powerpoint/2010/main" val="1627134378"/>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5107">
                                            <p:txEl>
                                              <p:pRg st="0" end="0"/>
                                            </p:txEl>
                                          </p:spTgt>
                                        </p:tgtEl>
                                        <p:attrNameLst>
                                          <p:attrName>style.visibility</p:attrName>
                                        </p:attrNameLst>
                                      </p:cBhvr>
                                      <p:to>
                                        <p:strVal val="visible"/>
                                      </p:to>
                                    </p:set>
                                    <p:animEffect transition="in" filter="wipe(left)">
                                      <p:cBhvr>
                                        <p:cTn id="7" dur="500"/>
                                        <p:tgtEl>
                                          <p:spTgt spid="17510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5107">
                                            <p:txEl>
                                              <p:pRg st="1" end="1"/>
                                            </p:txEl>
                                          </p:spTgt>
                                        </p:tgtEl>
                                        <p:attrNameLst>
                                          <p:attrName>style.visibility</p:attrName>
                                        </p:attrNameLst>
                                      </p:cBhvr>
                                      <p:to>
                                        <p:strVal val="visible"/>
                                      </p:to>
                                    </p:set>
                                    <p:animEffect transition="in" filter="wipe(left)">
                                      <p:cBhvr>
                                        <p:cTn id="12" dur="500"/>
                                        <p:tgtEl>
                                          <p:spTgt spid="1751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7" grpId="0" build="p"/>
    </p:bldLst>
  </p:timing>
</p:sld>
</file>

<file path=ppt/slides/slide9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76171" name="Group 43"/>
          <p:cNvGraphicFramePr>
            <a:graphicFrameLocks noGrp="1"/>
          </p:cNvGraphicFramePr>
          <p:nvPr>
            <p:ph/>
            <p:extLst>
              <p:ext uri="{D42A27DB-BD31-4B8C-83A1-F6EECF244321}">
                <p14:modId xmlns="" xmlns:p14="http://schemas.microsoft.com/office/powerpoint/2010/main" val="3221311291"/>
              </p:ext>
            </p:extLst>
          </p:nvPr>
        </p:nvGraphicFramePr>
        <p:xfrm>
          <a:off x="3563938" y="609600"/>
          <a:ext cx="4894262" cy="5486402"/>
        </p:xfrm>
        <a:graphic>
          <a:graphicData uri="http://schemas.openxmlformats.org/drawingml/2006/table">
            <a:tbl>
              <a:tblPr rtl="1"/>
              <a:tblGrid>
                <a:gridCol w="4894262">
                  <a:extLst>
                    <a:ext uri="{9D8B030D-6E8A-4147-A177-3AD203B41FA5}">
                      <a16:colId xmlns="" xmlns:a16="http://schemas.microsoft.com/office/drawing/2014/main" val="20000"/>
                    </a:ext>
                  </a:extLst>
                </a:gridCol>
              </a:tblGrid>
              <a:tr h="107156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الف </a:t>
                      </a:r>
                      <a:r>
                        <a:rPr kumimoji="0" lang="en-US"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 خونريزي داخل مغزي</a:t>
                      </a:r>
                      <a:endParaRPr kumimoji="0" lang="ar-SA" sz="2800" b="0" i="0" u="none" strike="noStrike" cap="none" normalizeH="0" baseline="0" dirty="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07156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ب- سندرم ديسترس تنفسي</a:t>
                      </a:r>
                      <a:endParaRPr kumimoji="0" lang="ar-SA" sz="2800" b="0"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552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582613">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ج </a:t>
                      </a:r>
                      <a:r>
                        <a:rPr kumimoji="0" lang="en-US"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نارسائي جفت</a:t>
                      </a:r>
                      <a:endParaRPr kumimoji="0" lang="ar-SA"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071563">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د </a:t>
                      </a:r>
                      <a:r>
                        <a:rPr kumimoji="0" lang="en-US"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باكتري اوري دوران حاملگي</a:t>
                      </a:r>
                      <a:endParaRPr kumimoji="0" lang="ar-SA"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552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58420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ه </a:t>
                      </a:r>
                      <a:r>
                        <a:rPr kumimoji="0" lang="en-US"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 سزارين </a:t>
                      </a:r>
                      <a:endParaRPr kumimoji="0" lang="ar-SA" sz="2800" b="0" i="0" u="none" strike="noStrike" cap="none" normalizeH="0" baseline="0" dirty="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Tree>
    <p:extLst>
      <p:ext uri="{BB962C8B-B14F-4D97-AF65-F5344CB8AC3E}">
        <p14:creationId xmlns="" xmlns:p14="http://schemas.microsoft.com/office/powerpoint/2010/main" val="2550081881"/>
      </p:ext>
    </p:extLst>
  </p:cSld>
  <p:clrMapOvr>
    <a:masterClrMapping/>
  </p:clrMapOvr>
  <p:transition>
    <p:cover dir="d"/>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1331640" y="260350"/>
            <a:ext cx="7196410" cy="5400675"/>
          </a:xfrm>
        </p:spPr>
        <p:txBody>
          <a:bodyPr/>
          <a:lstStyle/>
          <a:p>
            <a:pPr algn="r" rtl="1">
              <a:lnSpc>
                <a:spcPct val="130000"/>
              </a:lnSpc>
            </a:pPr>
            <a:r>
              <a:rPr lang="ar-SA" altLang="en-US" sz="3600" dirty="0" smtClean="0">
                <a:solidFill>
                  <a:schemeClr val="accent2"/>
                </a:solidFill>
                <a:ea typeface="Zar" pitchFamily="2" charset="0"/>
                <a:cs typeface="2  Nazanin" panose="00000400000000000000" pitchFamily="2" charset="-78"/>
              </a:rPr>
              <a:t>مثال 3 </a:t>
            </a:r>
            <a:r>
              <a:rPr lang="en-US" altLang="en-US" sz="3600" dirty="0" smtClean="0">
                <a:solidFill>
                  <a:schemeClr val="accent2"/>
                </a:solidFill>
                <a:ea typeface="Zar" pitchFamily="2" charset="0"/>
                <a:cs typeface="2  Nazanin" panose="00000400000000000000" pitchFamily="2" charset="-78"/>
              </a:rPr>
              <a:t>–</a:t>
            </a:r>
            <a:r>
              <a:rPr lang="ar-SA" altLang="en-US" sz="3600" dirty="0" smtClean="0">
                <a:ea typeface="Zar" pitchFamily="2" charset="0"/>
                <a:cs typeface="2  Nazanin" panose="00000400000000000000" pitchFamily="2" charset="-78"/>
              </a:rPr>
              <a:t> </a:t>
            </a:r>
            <a:r>
              <a:rPr lang="ar-SA" altLang="en-US" sz="3600" dirty="0" smtClean="0">
                <a:solidFill>
                  <a:schemeClr val="accent2"/>
                </a:solidFill>
                <a:ea typeface="Zar" pitchFamily="2" charset="0"/>
                <a:cs typeface="2  Nazanin" panose="00000400000000000000" pitchFamily="2" charset="-78"/>
              </a:rPr>
              <a:t>يك خانم ديابتيك شناخته شده كه در بارداري اول خود</a:t>
            </a:r>
            <a:r>
              <a:rPr lang="fa-IR" altLang="en-US" sz="3600" dirty="0" smtClean="0">
                <a:solidFill>
                  <a:schemeClr val="accent2"/>
                </a:solidFill>
                <a:ea typeface="Zar" pitchFamily="2" charset="0"/>
                <a:cs typeface="2  Nazanin" panose="00000400000000000000" pitchFamily="2" charset="-78"/>
              </a:rPr>
              <a:t>،</a:t>
            </a:r>
            <a:r>
              <a:rPr lang="ar-SA" altLang="en-US" sz="3600" dirty="0" smtClean="0">
                <a:solidFill>
                  <a:schemeClr val="accent2"/>
                </a:solidFill>
                <a:ea typeface="Zar" pitchFamily="2" charset="0"/>
                <a:cs typeface="2  Nazanin" panose="00000400000000000000" pitchFamily="2" charset="-78"/>
              </a:rPr>
              <a:t> بخوبي كنترل نشده بود، در 32 هفتگي بارداري به آنمي مگالوبلاستيك مبتلا شد. در 38 هفتگي باداري زايمان تحريك شد. ماحصل زايمان طبيعي نوزادي با</a:t>
            </a:r>
            <a:r>
              <a:rPr lang="fa-IR" altLang="en-US" sz="3600" dirty="0" smtClean="0">
                <a:solidFill>
                  <a:schemeClr val="accent2"/>
                </a:solidFill>
                <a:ea typeface="Zar" pitchFamily="2" charset="0"/>
                <a:cs typeface="2  Nazanin" panose="00000400000000000000" pitchFamily="2" charset="-78"/>
              </a:rPr>
              <a:t> </a:t>
            </a:r>
            <a:r>
              <a:rPr lang="ar-SA" altLang="en-US" sz="3600" dirty="0" smtClean="0">
                <a:solidFill>
                  <a:schemeClr val="accent2"/>
                </a:solidFill>
                <a:ea typeface="Zar" pitchFamily="2" charset="0"/>
                <a:cs typeface="2  Nazanin" panose="00000400000000000000" pitchFamily="2" charset="-78"/>
              </a:rPr>
              <a:t>وزن 3200 گرم بود كه دچار هيپوگليسمي شده و در روز دوم تولد مرد. نوزاد مبتلا به </a:t>
            </a:r>
            <a:r>
              <a:rPr lang="en-US" altLang="en-US" sz="3600" dirty="0" smtClean="0">
                <a:solidFill>
                  <a:schemeClr val="accent2"/>
                </a:solidFill>
                <a:ea typeface="Zar" pitchFamily="2" charset="0"/>
                <a:cs typeface="2  Nazanin" panose="00000400000000000000" pitchFamily="2" charset="-78"/>
              </a:rPr>
              <a:t>Truncus arteriosus  </a:t>
            </a:r>
            <a:r>
              <a:rPr lang="fa-IR" altLang="en-US" sz="3600" dirty="0" smtClean="0">
                <a:solidFill>
                  <a:schemeClr val="accent2"/>
                </a:solidFill>
                <a:ea typeface="Zar" pitchFamily="2" charset="0"/>
                <a:cs typeface="2  Nazanin" panose="00000400000000000000" pitchFamily="2" charset="-78"/>
              </a:rPr>
              <a:t> </a:t>
            </a:r>
            <a:r>
              <a:rPr lang="ar-SA" altLang="en-US" sz="3600" dirty="0" smtClean="0">
                <a:solidFill>
                  <a:schemeClr val="accent2"/>
                </a:solidFill>
                <a:ea typeface="Zar" pitchFamily="2" charset="0"/>
                <a:cs typeface="2  Nazanin" panose="00000400000000000000" pitchFamily="2" charset="-78"/>
              </a:rPr>
              <a:t>بود .</a:t>
            </a:r>
            <a:r>
              <a:rPr lang="ar-SA" altLang="en-US" dirty="0" smtClean="0">
                <a:ea typeface="Times New Roman (Arabic)"/>
                <a:cs typeface="2  Nazanin" panose="00000400000000000000" pitchFamily="2" charset="-78"/>
              </a:rPr>
              <a:t> </a:t>
            </a:r>
            <a:endParaRPr lang="en-US" altLang="en-US" dirty="0" smtClean="0">
              <a:ea typeface="Times New Roman (Arabic)"/>
              <a:cs typeface="2  Nazanin" panose="00000400000000000000" pitchFamily="2" charset="-78"/>
            </a:endParaRPr>
          </a:p>
        </p:txBody>
      </p:sp>
    </p:spTree>
    <p:extLst>
      <p:ext uri="{BB962C8B-B14F-4D97-AF65-F5344CB8AC3E}">
        <p14:creationId xmlns="" xmlns:p14="http://schemas.microsoft.com/office/powerpoint/2010/main" val="329481581"/>
      </p:ext>
    </p:extLst>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grpId="0" nodeType="withEffect">
                                  <p:stCondLst>
                                    <p:cond delay="0"/>
                                  </p:stCondLst>
                                  <p:childTnLst>
                                    <p:set>
                                      <p:cBhvr>
                                        <p:cTn id="6" dur="1" fill="hold">
                                          <p:stCondLst>
                                            <p:cond delay="0"/>
                                          </p:stCondLst>
                                        </p:cTn>
                                        <p:tgtEl>
                                          <p:spTgt spid="177154"/>
                                        </p:tgtEl>
                                        <p:attrNameLst>
                                          <p:attrName>style.visibility</p:attrName>
                                        </p:attrNameLst>
                                      </p:cBhvr>
                                      <p:to>
                                        <p:strVal val="visible"/>
                                      </p:to>
                                    </p:set>
                                    <p:anim calcmode="lin" valueType="num">
                                      <p:cBhvr>
                                        <p:cTn id="7" dur="2000" fill="hold"/>
                                        <p:tgtEl>
                                          <p:spTgt spid="177154"/>
                                        </p:tgtEl>
                                        <p:attrNameLst>
                                          <p:attrName>ppt_w</p:attrName>
                                        </p:attrNameLst>
                                      </p:cBhvr>
                                      <p:tavLst>
                                        <p:tav tm="0">
                                          <p:val>
                                            <p:strVal val="#ppt_w*2.5"/>
                                          </p:val>
                                        </p:tav>
                                        <p:tav tm="100000">
                                          <p:val>
                                            <p:strVal val="#ppt_w"/>
                                          </p:val>
                                        </p:tav>
                                      </p:tavLst>
                                    </p:anim>
                                    <p:anim calcmode="lin" valueType="num">
                                      <p:cBhvr>
                                        <p:cTn id="8" dur="2000" fill="hold"/>
                                        <p:tgtEl>
                                          <p:spTgt spid="177154"/>
                                        </p:tgtEl>
                                        <p:attrNameLst>
                                          <p:attrName>ppt_h</p:attrName>
                                        </p:attrNameLst>
                                      </p:cBhvr>
                                      <p:tavLst>
                                        <p:tav tm="0">
                                          <p:val>
                                            <p:strVal val="#ppt_h"/>
                                          </p:val>
                                        </p:tav>
                                        <p:tav tm="100000">
                                          <p:val>
                                            <p:strVal val="#ppt_h"/>
                                          </p:val>
                                        </p:tav>
                                      </p:tavLst>
                                    </p:anim>
                                    <p:anim calcmode="lin" valueType="num">
                                      <p:cBhvr>
                                        <p:cTn id="9" dur="2000" fill="hold"/>
                                        <p:tgtEl>
                                          <p:spTgt spid="177154"/>
                                        </p:tgtEl>
                                        <p:attrNameLst>
                                          <p:attrName>ppt_x</p:attrName>
                                        </p:attrNameLst>
                                      </p:cBhvr>
                                      <p:tavLst>
                                        <p:tav tm="0">
                                          <p:val>
                                            <p:strVal val="#ppt_x-.2"/>
                                          </p:val>
                                        </p:tav>
                                        <p:tav tm="50000">
                                          <p:val>
                                            <p:strVal val="#ppt_x+.1"/>
                                          </p:val>
                                        </p:tav>
                                        <p:tav tm="100000">
                                          <p:val>
                                            <p:strVal val="#ppt_x"/>
                                          </p:val>
                                        </p:tav>
                                      </p:tavLst>
                                    </p:anim>
                                    <p:anim calcmode="lin" valueType="num">
                                      <p:cBhvr>
                                        <p:cTn id="10" dur="2000" fill="hold"/>
                                        <p:tgtEl>
                                          <p:spTgt spid="177154"/>
                                        </p:tgtEl>
                                        <p:attrNameLst>
                                          <p:attrName>ppt_y</p:attrName>
                                        </p:attrNameLst>
                                      </p:cBhvr>
                                      <p:tavLst>
                                        <p:tav tm="0">
                                          <p:val>
                                            <p:strVal val="#ppt_y+1"/>
                                          </p:val>
                                        </p:tav>
                                        <p:tav tm="50000">
                                          <p:val>
                                            <p:strVal val="#ppt_y+.5"/>
                                          </p:val>
                                        </p:tav>
                                        <p:tav tm="100000">
                                          <p:val>
                                            <p:strVal val="#ppt_y"/>
                                          </p:val>
                                        </p:tav>
                                      </p:tavLst>
                                    </p:anim>
                                    <p:animEffect transition="in" filter="fade">
                                      <p:cBhvr>
                                        <p:cTn id="11" dur="2000"/>
                                        <p:tgtEl>
                                          <p:spTgt spid="177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p:bldLst>
  </p:timing>
</p:sld>
</file>

<file path=ppt/slides/slide9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78219" name="Group 43"/>
          <p:cNvGraphicFramePr>
            <a:graphicFrameLocks noGrp="1"/>
          </p:cNvGraphicFramePr>
          <p:nvPr>
            <p:ph/>
            <p:extLst>
              <p:ext uri="{D42A27DB-BD31-4B8C-83A1-F6EECF244321}">
                <p14:modId xmlns="" xmlns:p14="http://schemas.microsoft.com/office/powerpoint/2010/main" val="4144980228"/>
              </p:ext>
            </p:extLst>
          </p:nvPr>
        </p:nvGraphicFramePr>
        <p:xfrm>
          <a:off x="3276600" y="609600"/>
          <a:ext cx="5181600" cy="5486402"/>
        </p:xfrm>
        <a:graphic>
          <a:graphicData uri="http://schemas.openxmlformats.org/drawingml/2006/table">
            <a:tbl>
              <a:tblPr rtl="1"/>
              <a:tblGrid>
                <a:gridCol w="5181600">
                  <a:extLst>
                    <a:ext uri="{9D8B030D-6E8A-4147-A177-3AD203B41FA5}">
                      <a16:colId xmlns="" xmlns:a16="http://schemas.microsoft.com/office/drawing/2014/main" val="20000"/>
                    </a:ext>
                  </a:extLst>
                </a:gridCol>
              </a:tblGrid>
              <a:tr h="117633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الف</a:t>
                      </a:r>
                      <a:r>
                        <a:rPr kumimoji="0" lang="fa-IR"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a:t>
                      </a:r>
                      <a:r>
                        <a:rPr kumimoji="0" lang="en-US" sz="2800" b="0"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Truncus arteriosus</a:t>
                      </a:r>
                      <a:endParaRPr kumimoji="0" lang="en-US"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6413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ب- هيپوگليسمي</a:t>
                      </a:r>
                      <a:endParaRPr kumimoji="0" lang="ar-SA" sz="2800" b="0"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604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176338">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ج </a:t>
                      </a:r>
                      <a:r>
                        <a:rPr kumimoji="0" lang="en-US"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ديابت وابسته به انسولين </a:t>
                      </a:r>
                      <a:endParaRPr kumimoji="0" lang="ar-SA"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6413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د </a:t>
                      </a:r>
                      <a:r>
                        <a:rPr kumimoji="0" lang="en-US"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 آنمي مگالو بل</a:t>
                      </a:r>
                      <a:r>
                        <a:rPr kumimoji="0" lang="fa-IR"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ا</a:t>
                      </a:r>
                      <a:r>
                        <a:rPr kumimoji="0" lang="ar-SA" sz="2800" b="1" i="0" u="none" strike="noStrike" cap="none" normalizeH="0" baseline="0" smtClean="0">
                          <a:ln>
                            <a:noFill/>
                          </a:ln>
                          <a:solidFill>
                            <a:schemeClr val="accent2"/>
                          </a:solidFill>
                          <a:effectLst/>
                          <a:latin typeface="Times New Roman" charset="0"/>
                          <a:ea typeface="Times New Roman" charset="0"/>
                          <a:cs typeface="2  Nazanin" panose="00000400000000000000" pitchFamily="2" charset="-78"/>
                        </a:rPr>
                        <a:t>ستيك </a:t>
                      </a:r>
                      <a:endParaRPr kumimoji="0" lang="ar-SA"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6048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accent2"/>
                        </a:solidFill>
                        <a:effectLst/>
                        <a:latin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6413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rPr>
                        <a:t>ه - </a:t>
                      </a:r>
                      <a:endParaRPr kumimoji="0" lang="ar-SA" sz="2800" b="0" i="0" u="none" strike="noStrike" cap="none" normalizeH="0" baseline="0" dirty="0" smtClean="0">
                        <a:ln>
                          <a:noFill/>
                        </a:ln>
                        <a:solidFill>
                          <a:schemeClr val="accent2"/>
                        </a:solidFill>
                        <a:effectLst/>
                        <a:latin typeface="Times New Roman" charset="0"/>
                        <a:ea typeface="Times New Roman" charset="0"/>
                        <a:cs typeface="2  Nazanin" panose="00000400000000000000" pitchFamily="2" charset="-7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bl>
          </a:graphicData>
        </a:graphic>
      </p:graphicFrame>
    </p:spTree>
    <p:extLst>
      <p:ext uri="{BB962C8B-B14F-4D97-AF65-F5344CB8AC3E}">
        <p14:creationId xmlns="" xmlns:p14="http://schemas.microsoft.com/office/powerpoint/2010/main" val="2989325897"/>
      </p:ext>
    </p:extLst>
  </p:cSld>
  <p:clrMapOvr>
    <a:masterClrMapping/>
  </p:clrMapOvr>
  <p:transition>
    <p:cover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3822</TotalTime>
  <Words>5883</Words>
  <Application>Microsoft Office PowerPoint</Application>
  <PresentationFormat>On-screen Show (4:3)</PresentationFormat>
  <Paragraphs>721</Paragraphs>
  <Slides>117</Slides>
  <Notes>11</Notes>
  <HiddenSlides>0</HiddenSlides>
  <MMClips>0</MMClips>
  <ScaleCrop>false</ScaleCrop>
  <HeadingPairs>
    <vt:vector size="4" baseType="variant">
      <vt:variant>
        <vt:lpstr>Theme</vt:lpstr>
      </vt:variant>
      <vt:variant>
        <vt:i4>1</vt:i4>
      </vt:variant>
      <vt:variant>
        <vt:lpstr>Slide Titles</vt:lpstr>
      </vt:variant>
      <vt:variant>
        <vt:i4>117</vt:i4>
      </vt:variant>
    </vt:vector>
  </HeadingPairs>
  <TitlesOfParts>
    <vt:vector size="118" baseType="lpstr">
      <vt:lpstr>Solstice</vt:lpstr>
      <vt:lpstr>بسم الله الرحمن الرحیم</vt:lpstr>
      <vt:lpstr>بطور كلي مستندات بايد داراي سه ويژگي باشد : كامل بودن  ،  ‌دقيق بودن   و  باكفايت بودن  </vt:lpstr>
      <vt:lpstr>گروههای مستند ساز در پرونده پزشکی </vt:lpstr>
      <vt:lpstr>Slide 4</vt:lpstr>
      <vt:lpstr>حداقل های خلاصه پرونده</vt:lpstr>
      <vt:lpstr>Slide 6</vt:lpstr>
      <vt:lpstr>3)  حداقل های برگ شرح حال : </vt:lpstr>
      <vt:lpstr>Slide 8</vt:lpstr>
      <vt:lpstr>Slide 9</vt:lpstr>
      <vt:lpstr>4 )  برگ سير بيماري :</vt:lpstr>
      <vt:lpstr>5 )  برگ درخواست و گزارش مشاوره پزشكي : </vt:lpstr>
      <vt:lpstr>6)  برگ بيهوشي  :</vt:lpstr>
      <vt:lpstr>د ) ثبت نام جراح ،‌كمك جراح ، پرستار عمل ، پرستار كمك الزامي است   </vt:lpstr>
      <vt:lpstr>7 ) برگ مراقبت قبل از عمل جراحي : </vt:lpstr>
      <vt:lpstr>Slide 15</vt:lpstr>
      <vt:lpstr>8)  برگ گزارش عمل جراحي :</vt:lpstr>
      <vt:lpstr> ه )ثبت تعداد نمونه برداشته شده ( در صورتيكه لزومي به نمونه برداري جهت آسيب شناسي باشد )و ثبت اطلاعات در خصوص تاييد ارسال آن جهت آزمايش الزامي است .   </vt:lpstr>
      <vt:lpstr> 10 ) برگ دستور پزشك :</vt:lpstr>
      <vt:lpstr>14) برگ گزارش پاتولوژي </vt:lpstr>
      <vt:lpstr>15) برگ درخواست و گزارش راديولوژي :</vt:lpstr>
      <vt:lpstr>Slide 21</vt:lpstr>
      <vt:lpstr>Slide 22</vt:lpstr>
      <vt:lpstr>Slide 23</vt:lpstr>
      <vt:lpstr>Slide 24</vt:lpstr>
      <vt:lpstr>Slide 25</vt:lpstr>
      <vt:lpstr>Slide 26</vt:lpstr>
      <vt:lpstr>Slide 27</vt:lpstr>
      <vt:lpstr>Slide 28</vt:lpstr>
      <vt:lpstr>Slide 29</vt:lpstr>
      <vt:lpstr>Slide 30</vt:lpstr>
      <vt:lpstr>Slide 31</vt:lpstr>
      <vt:lpstr>Main  Condition </vt:lpstr>
      <vt:lpstr>Other Conditions </vt:lpstr>
      <vt:lpstr>Final  Diagnosis وضعیتی است که پس ازبررسی و معاینه به عنوان علت اصلی پذیرش فعلی بیمار جهت مراقبت بیان می شود  </vt:lpstr>
      <vt:lpstr>Final  Diagnosis </vt:lpstr>
      <vt:lpstr>Final diagnosis</vt:lpstr>
      <vt:lpstr>يك عبارت تشخيصي كامل با ذكر نوع دقيق و خاص آن حالت يا بيماري بايد شامل : محل آناتوميكي (topography) و علت (Etiology) باشد .</vt:lpstr>
      <vt:lpstr>Slide 38</vt:lpstr>
      <vt:lpstr>Slide 39</vt:lpstr>
      <vt:lpstr>Neoplasm : </vt:lpstr>
      <vt:lpstr>Example  1</vt:lpstr>
      <vt:lpstr>Example  2</vt:lpstr>
      <vt:lpstr>Example  3</vt:lpstr>
      <vt:lpstr>Slide 44</vt:lpstr>
      <vt:lpstr>Slide 45</vt:lpstr>
      <vt:lpstr>Diabetes Mellitus:</vt:lpstr>
      <vt:lpstr>Example</vt:lpstr>
      <vt:lpstr>Diseases of stomach and duodenum :  Gastric ulcer – Duodenal ulcer – Peptic ulcer – Gastrojejunal ulcer </vt:lpstr>
      <vt:lpstr>Continued</vt:lpstr>
      <vt:lpstr>Abortion : </vt:lpstr>
      <vt:lpstr>جهت ثبت حالتهاي ناشي از علل خارجي بايد ماهيت حالت ايجاد شده و علت خارجي ايجاد كننده آن حالت مشخص شود. </vt:lpstr>
      <vt:lpstr>Fracture :</vt:lpstr>
      <vt:lpstr>Example</vt:lpstr>
      <vt:lpstr>Burn :</vt:lpstr>
      <vt:lpstr>Example </vt:lpstr>
      <vt:lpstr>Slide 56</vt:lpstr>
      <vt:lpstr> Example</vt:lpstr>
      <vt:lpstr>Adverse effect :</vt:lpstr>
      <vt:lpstr>Example</vt:lpstr>
      <vt:lpstr>مسموميت(بر اساس دستورالعمل پزشک مصرف نشود)</vt:lpstr>
      <vt:lpstr>تشخيص هاي احتمالي : </vt:lpstr>
      <vt:lpstr>حالتهاي مشكوك و احتمالي</vt:lpstr>
      <vt:lpstr>اگر پزشك قادر به تبيين نشانه ها (Symptoms) باشد نه بيماري ، آنگاه تشخيص او بايد به عنوان “تشخيص نامعلوم” بيان گردد. </vt:lpstr>
      <vt:lpstr>Late effect (sequeal (of) ):</vt:lpstr>
      <vt:lpstr>هرگاه عوارض بعدي متعددي وجود دارد و درمان و بررسي ارائه شده معطوف به يكي از آنها نباشد، شرح تشخيص هايي مانند شرح زير قابل قبول مي باشد : </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فرم بين المللی گواهی پزشکی علت مرگ</vt:lpstr>
      <vt:lpstr>Slide 81</vt:lpstr>
      <vt:lpstr>فرم بـين المللی گواهی پزشکی علت مرگ</vt:lpstr>
      <vt:lpstr>Slide 83</vt:lpstr>
      <vt:lpstr>Slide 84</vt:lpstr>
      <vt:lpstr>فرم بين المللی گواهی پزشکی علت مرگ</vt:lpstr>
      <vt:lpstr>Slide 86</vt:lpstr>
      <vt:lpstr>فرم بین المللی گواهی پزشکی علت مرگ</vt:lpstr>
      <vt:lpstr>Slide 88</vt:lpstr>
      <vt:lpstr>فرم بین المللی گواهی پزشکی علت مرگ</vt:lpstr>
      <vt:lpstr>Slide 90</vt:lpstr>
      <vt:lpstr>فرم بین المللی گواهی پزشکی علت مرگ</vt:lpstr>
      <vt:lpstr>Slide 92</vt:lpstr>
      <vt:lpstr>Slide 93</vt:lpstr>
      <vt:lpstr>Slide 94</vt:lpstr>
      <vt:lpstr>Slide 95</vt:lpstr>
      <vt:lpstr>Slide 96</vt:lpstr>
      <vt:lpstr>Slide 97</vt:lpstr>
      <vt:lpstr>مثال 3 – يك خانم ديابتيك شناخته شده كه در بارداري اول خود، بخوبي كنترل نشده بود، در 32 هفتگي بارداري به آنمي مگالوبلاستيك مبتلا شد. در 38 هفتگي باداري زايمان تحريك شد. ماحصل زايمان طبيعي نوزادي با وزن 3200 گرم بود كه دچار هيپوگليسمي شده و در روز دوم تولد مرد. نوزاد مبتلا به Truncus arteriosus   بود . </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Slide 112</vt:lpstr>
      <vt:lpstr>Slide 113</vt:lpstr>
      <vt:lpstr>Slide 114</vt:lpstr>
      <vt:lpstr>Slide 115</vt:lpstr>
      <vt:lpstr>Slide 116</vt:lpstr>
      <vt:lpstr>Slide 117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khoshpey</cp:lastModifiedBy>
  <cp:revision>557</cp:revision>
  <dcterms:created xsi:type="dcterms:W3CDTF">2006-08-16T00:00:00Z</dcterms:created>
  <dcterms:modified xsi:type="dcterms:W3CDTF">2020-07-21T08:26:57Z</dcterms:modified>
</cp:coreProperties>
</file>